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83"/>
  </p:notesMasterIdLst>
  <p:handoutMasterIdLst>
    <p:handoutMasterId r:id="rId84"/>
  </p:handoutMasterIdLst>
  <p:sldIdLst>
    <p:sldId id="261" r:id="rId2"/>
    <p:sldId id="312" r:id="rId3"/>
    <p:sldId id="365" r:id="rId4"/>
    <p:sldId id="366" r:id="rId5"/>
    <p:sldId id="257" r:id="rId6"/>
    <p:sldId id="477" r:id="rId7"/>
    <p:sldId id="478" r:id="rId8"/>
    <p:sldId id="479" r:id="rId9"/>
    <p:sldId id="480" r:id="rId10"/>
    <p:sldId id="481" r:id="rId11"/>
    <p:sldId id="482" r:id="rId12"/>
    <p:sldId id="322" r:id="rId13"/>
    <p:sldId id="324" r:id="rId14"/>
    <p:sldId id="325" r:id="rId15"/>
    <p:sldId id="476" r:id="rId16"/>
    <p:sldId id="367" r:id="rId17"/>
    <p:sldId id="327" r:id="rId18"/>
    <p:sldId id="329" r:id="rId19"/>
    <p:sldId id="330" r:id="rId20"/>
    <p:sldId id="331" r:id="rId21"/>
    <p:sldId id="368" r:id="rId22"/>
    <p:sldId id="333" r:id="rId23"/>
    <p:sldId id="334" r:id="rId24"/>
    <p:sldId id="335" r:id="rId25"/>
    <p:sldId id="347" r:id="rId26"/>
    <p:sldId id="432" r:id="rId27"/>
    <p:sldId id="433" r:id="rId28"/>
    <p:sldId id="443" r:id="rId29"/>
    <p:sldId id="336" r:id="rId30"/>
    <p:sldId id="446" r:id="rId31"/>
    <p:sldId id="406" r:id="rId32"/>
    <p:sldId id="437" r:id="rId33"/>
    <p:sldId id="438" r:id="rId34"/>
    <p:sldId id="439" r:id="rId35"/>
    <p:sldId id="440" r:id="rId36"/>
    <p:sldId id="441" r:id="rId37"/>
    <p:sldId id="442" r:id="rId38"/>
    <p:sldId id="447" r:id="rId39"/>
    <p:sldId id="444" r:id="rId40"/>
    <p:sldId id="445" r:id="rId41"/>
    <p:sldId id="448" r:id="rId42"/>
    <p:sldId id="449" r:id="rId43"/>
    <p:sldId id="450" r:id="rId44"/>
    <p:sldId id="451" r:id="rId45"/>
    <p:sldId id="452" r:id="rId46"/>
    <p:sldId id="453" r:id="rId47"/>
    <p:sldId id="454" r:id="rId48"/>
    <p:sldId id="455" r:id="rId49"/>
    <p:sldId id="456" r:id="rId50"/>
    <p:sldId id="457" r:id="rId51"/>
    <p:sldId id="458" r:id="rId52"/>
    <p:sldId id="459" r:id="rId53"/>
    <p:sldId id="460" r:id="rId54"/>
    <p:sldId id="461" r:id="rId55"/>
    <p:sldId id="462" r:id="rId56"/>
    <p:sldId id="463" r:id="rId57"/>
    <p:sldId id="343" r:id="rId58"/>
    <p:sldId id="373" r:id="rId59"/>
    <p:sldId id="464" r:id="rId60"/>
    <p:sldId id="465" r:id="rId61"/>
    <p:sldId id="399" r:id="rId62"/>
    <p:sldId id="400" r:id="rId63"/>
    <p:sldId id="466" r:id="rId64"/>
    <p:sldId id="372" r:id="rId65"/>
    <p:sldId id="467" r:id="rId66"/>
    <p:sldId id="468" r:id="rId67"/>
    <p:sldId id="469" r:id="rId68"/>
    <p:sldId id="470" r:id="rId69"/>
    <p:sldId id="471" r:id="rId70"/>
    <p:sldId id="472" r:id="rId71"/>
    <p:sldId id="473" r:id="rId72"/>
    <p:sldId id="346" r:id="rId73"/>
    <p:sldId id="380" r:id="rId74"/>
    <p:sldId id="381" r:id="rId75"/>
    <p:sldId id="358" r:id="rId76"/>
    <p:sldId id="391" r:id="rId77"/>
    <p:sldId id="397" r:id="rId78"/>
    <p:sldId id="398" r:id="rId79"/>
    <p:sldId id="474" r:id="rId80"/>
    <p:sldId id="475" r:id="rId81"/>
    <p:sldId id="311" r:id="rId82"/>
  </p:sldIdLst>
  <p:sldSz cx="9144000" cy="6858000" type="screen4x3"/>
  <p:notesSz cx="6797675" cy="9928225"/>
  <p:embeddedFontLst>
    <p:embeddedFont>
      <p:font typeface="HY견고딕" panose="02030600000101010101" pitchFamily="18" charset="-127"/>
      <p:regular r:id="rId85"/>
    </p:embeddedFont>
    <p:embeddedFont>
      <p:font typeface="Tahoma" panose="020B0604030504040204" pitchFamily="34" charset="0"/>
      <p:regular r:id="rId86"/>
      <p:bold r:id="rId87"/>
    </p:embeddedFont>
    <p:embeddedFont>
      <p:font typeface="MS PGothic" panose="020B0600070205080204" pitchFamily="34" charset="-128"/>
      <p:regular r:id="rId88"/>
    </p:embeddedFont>
    <p:embeddedFont>
      <p:font typeface="Wingdings 2" panose="05020102010507070707" pitchFamily="18" charset="2"/>
      <p:regular r:id="rId89"/>
    </p:embeddedFont>
    <p:embeddedFont>
      <p:font typeface="Wingdings 3" panose="05040102010807070707" pitchFamily="18" charset="2"/>
      <p:regular r:id="rId90"/>
    </p:embeddedFont>
    <p:embeddedFont>
      <p:font typeface="Rix고딕 B" panose="02020603020101020101" pitchFamily="18" charset="-127"/>
      <p:regular r:id="rId91"/>
    </p:embeddedFont>
    <p:embeddedFont>
      <p:font typeface="HY헤드라인M" panose="02030600000101010101" pitchFamily="18" charset="-127"/>
      <p:regular r:id="rId92"/>
    </p:embeddedFont>
    <p:embeddedFont>
      <p:font typeface="Rix고딕 R" panose="02020603020101020101" pitchFamily="18" charset="-127"/>
      <p:regular r:id="rId93"/>
    </p:embeddedFont>
    <p:embeddedFont>
      <p:font typeface="맑은 고딕" panose="020B0503020000020004" pitchFamily="50" charset="-127"/>
      <p:regular r:id="rId94"/>
      <p:bold r:id="rId9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204" userDrawn="1">
          <p15:clr>
            <a:srgbClr val="A4A3A4"/>
          </p15:clr>
        </p15:guide>
        <p15:guide id="5" pos="5556" userDrawn="1">
          <p15:clr>
            <a:srgbClr val="A4A3A4"/>
          </p15:clr>
        </p15:guide>
        <p15:guide id="6" pos="884" userDrawn="1">
          <p15:clr>
            <a:srgbClr val="A4A3A4"/>
          </p15:clr>
        </p15:guide>
        <p15:guide id="7" orient="horz" pos="1117" userDrawn="1">
          <p15:clr>
            <a:srgbClr val="A4A3A4"/>
          </p15:clr>
        </p15:guide>
        <p15:guide id="8" orient="horz" pos="397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A9D"/>
    <a:srgbClr val="F05E5E"/>
    <a:srgbClr val="009ED7"/>
    <a:srgbClr val="F79F9F"/>
    <a:srgbClr val="FFFFFF"/>
    <a:srgbClr val="DFEFFD"/>
    <a:srgbClr val="30B5AA"/>
    <a:srgbClr val="ADCD43"/>
    <a:srgbClr val="00ADCD"/>
    <a:srgbClr val="7BC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 autoAdjust="0"/>
  </p:normalViewPr>
  <p:slideViewPr>
    <p:cSldViewPr showGuides="1">
      <p:cViewPr varScale="1">
        <p:scale>
          <a:sx n="118" d="100"/>
          <a:sy n="118" d="100"/>
        </p:scale>
        <p:origin x="1284" y="96"/>
      </p:cViewPr>
      <p:guideLst>
        <p:guide orient="horz" pos="3884"/>
        <p:guide pos="2880"/>
        <p:guide pos="204"/>
        <p:guide pos="5556"/>
        <p:guide pos="884"/>
        <p:guide orient="horz" pos="1117"/>
        <p:guide orient="horz" pos="39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handoutMaster" Target="handoutMasters/handoutMaster1.xml"/><Relationship Id="rId89" Type="http://schemas.openxmlformats.org/officeDocument/2006/relationships/font" Target="fonts/font5.fntdata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font" Target="fonts/font6.fntdata"/><Relationship Id="rId95" Type="http://schemas.openxmlformats.org/officeDocument/2006/relationships/font" Target="fonts/font1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font" Target="fonts/font1.fntdata"/><Relationship Id="rId93" Type="http://schemas.openxmlformats.org/officeDocument/2006/relationships/font" Target="fonts/font9.fntdata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font" Target="fonts/font4.fntdata"/><Relationship Id="rId91" Type="http://schemas.openxmlformats.org/officeDocument/2006/relationships/font" Target="fonts/font7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font" Target="fonts/font2.fntdata"/><Relationship Id="rId94" Type="http://schemas.openxmlformats.org/officeDocument/2006/relationships/font" Target="fonts/font10.fntdata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 altLang="ko-KR" sz="2000" b="1" kern="1200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ea typeface="+mn-ea"/>
                <a:cs typeface="+mn-cs"/>
              </a:defRPr>
            </a:pPr>
            <a:r>
              <a:rPr lang="en-US" altLang="ko-KR" sz="2000" b="1" kern="1200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ea typeface="+mn-ea"/>
                <a:cs typeface="+mn-cs"/>
              </a:rPr>
              <a:t>2019년 산업부 R&amp;D예산 비중</a:t>
            </a:r>
          </a:p>
        </c:rich>
      </c:tx>
      <c:layout>
        <c:manualLayout>
          <c:xMode val="edge"/>
          <c:yMode val="edge"/>
          <c:x val="0.24221348705618628"/>
          <c:y val="3.7499999999999999E-2"/>
        </c:manualLayout>
      </c:layout>
      <c:overlay val="0"/>
    </c:title>
    <c:autoTitleDeleted val="0"/>
    <c:view3D>
      <c:rotX val="40"/>
      <c:rotY val="1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2916666666666665E-2"/>
          <c:y val="0.11343749999999998"/>
          <c:w val="0.80886040026246719"/>
          <c:h val="0.8521874999999999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explosion val="34"/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047-4A5E-893B-D2A87295985C}"/>
              </c:ext>
            </c:extLst>
          </c:dPt>
          <c:dPt>
            <c:idx val="1"/>
            <c:bubble3D val="0"/>
            <c:explosion val="6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047-4A5E-893B-D2A87295985C}"/>
              </c:ext>
            </c:extLst>
          </c:dPt>
          <c:cat>
            <c:strRef>
              <c:f>Sheet1!$A$2:$A$3</c:f>
              <c:strCache>
                <c:ptCount val="2"/>
                <c:pt idx="0">
                  <c:v>타부처(84.4%)</c:v>
                </c:pt>
                <c:pt idx="1">
                  <c:v>산업부(15.6%)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84.4</c:v>
                </c:pt>
                <c:pt idx="1">
                  <c:v>15.6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047-4A5E-893B-D2A8729598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4280539875442908"/>
          <c:y val="0.49581249999999999"/>
          <c:w val="0.24105155492985753"/>
          <c:h val="0.13650000000000001"/>
        </c:manualLayout>
      </c:layout>
      <c:overlay val="0"/>
      <c:txPr>
        <a:bodyPr/>
        <a:lstStyle/>
        <a:p>
          <a:pPr>
            <a:defRPr sz="1600">
              <a:latin typeface="HY견고딕" panose="02030600000101010101" pitchFamily="18" charset="-127"/>
              <a:ea typeface="HY견고딕" panose="02030600000101010101" pitchFamily="18" charset="-127"/>
            </a:defRPr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ko-KR">
                <a:solidFill>
                  <a:schemeClr val="tx1"/>
                </a:solidFill>
              </a:rPr>
              <a:t>지원액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투자액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Sheet1!$A$2:$A$7</c:f>
              <c:strCache>
                <c:ptCount val="6"/>
                <c:pt idx="0">
                  <c:v>대기업</c:v>
                </c:pt>
                <c:pt idx="1">
                  <c:v>중견기업</c:v>
                </c:pt>
                <c:pt idx="2">
                  <c:v>중소기업</c:v>
                </c:pt>
                <c:pt idx="3">
                  <c:v>대학</c:v>
                </c:pt>
                <c:pt idx="4">
                  <c:v>연구소</c:v>
                </c:pt>
                <c:pt idx="5">
                  <c:v>기타</c:v>
                </c:pt>
              </c:strCache>
            </c:strRef>
          </c:cat>
          <c:val>
            <c:numRef>
              <c:f>Sheet1!$B$2:$B$7</c:f>
              <c:numCache>
                <c:formatCode>0.0000000000E+00</c:formatCode>
                <c:ptCount val="6"/>
                <c:pt idx="0">
                  <c:v>1431</c:v>
                </c:pt>
                <c:pt idx="1">
                  <c:v>3481</c:v>
                </c:pt>
                <c:pt idx="2">
                  <c:v>13812</c:v>
                </c:pt>
                <c:pt idx="3">
                  <c:v>2658</c:v>
                </c:pt>
                <c:pt idx="4">
                  <c:v>4886</c:v>
                </c:pt>
                <c:pt idx="5">
                  <c:v>4913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89-43F9-BFE1-36510F4C7C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5168040"/>
        <c:axId val="475168432"/>
      </c:barChart>
      <c:catAx>
        <c:axId val="47516804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75168432"/>
        <c:crosses val="autoZero"/>
        <c:auto val="1"/>
        <c:lblAlgn val="ctr"/>
        <c:lblOffset val="100"/>
        <c:noMultiLvlLbl val="0"/>
      </c:catAx>
      <c:valAx>
        <c:axId val="475168432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0000000E+00" sourceLinked="1"/>
        <c:majorTickMark val="none"/>
        <c:minorTickMark val="none"/>
        <c:tickLblPos val="nextTo"/>
        <c:crossAx val="475168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"/>
          <c:w val="1"/>
          <c:h val="0.88362678623505408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58206641156401E-2"/>
                  <c:y val="0.4299483158533762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ko-KR" dirty="0"/>
                      <a:t>2,360</a:t>
                    </a:r>
                  </a:p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altLang="ko-KR" dirty="0"/>
                      <a:t>(10.4%)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82E-4117-BA63-CA1D222AF509}"/>
                </c:ext>
                <c:ext xmlns:c15="http://schemas.microsoft.com/office/drawing/2012/chart" uri="{CE6537A1-D6FC-4f65-9D91-7224C49458BB}">
                  <c15:layout>
                    <c:manualLayout>
                      <c:w val="0.22527152655229501"/>
                      <c:h val="0.1014238618753610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8391539974489744E-2"/>
                  <c:y val="0.68981481481481566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5,341</a:t>
                    </a:r>
                  </a:p>
                  <a:p>
                    <a:r>
                      <a:rPr lang="en-US" altLang="ko-KR" dirty="0"/>
                      <a:t>(23.6%)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82E-4117-BA63-CA1D222AF509}"/>
                </c:ext>
                <c:ext xmlns:c15="http://schemas.microsoft.com/office/drawing/2012/chart" uri="{CE6537A1-D6FC-4f65-9D91-7224C49458BB}">
                  <c15:layout>
                    <c:manualLayout>
                      <c:w val="0.22527152655229501"/>
                      <c:h val="0.12115613072270755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9675138416383166E-2"/>
                  <c:y val="0.74537000583260427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5,537</a:t>
                    </a:r>
                  </a:p>
                  <a:p>
                    <a:r>
                      <a:rPr lang="en-US" altLang="ko-KR" dirty="0"/>
                      <a:t>(24.5%)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82E-4117-BA63-CA1D222AF509}"/>
                </c:ext>
                <c:ext xmlns:c15="http://schemas.microsoft.com/office/drawing/2012/chart" uri="{CE6537A1-D6FC-4f65-9D91-7224C49458BB}">
                  <c15:layout>
                    <c:manualLayout>
                      <c:w val="0.22783872343608186"/>
                      <c:h val="0.12115613072270755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6345564914706401E-2"/>
                  <c:y val="0.74430926027608402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6,949</a:t>
                    </a:r>
                  </a:p>
                  <a:p>
                    <a:r>
                      <a:rPr lang="en-US" altLang="ko-KR" dirty="0"/>
                      <a:t>(30.7%)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82E-4117-BA63-CA1D222AF509}"/>
                </c:ext>
                <c:ext xmlns:c15="http://schemas.microsoft.com/office/drawing/2012/chart" uri="{CE6537A1-D6FC-4f65-9D91-7224C49458BB}">
                  <c15:layout>
                    <c:manualLayout>
                      <c:w val="0.21730876909984376"/>
                      <c:h val="0.12115613072270755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Sheet1!$C$4:$C$7</c:f>
              <c:strCache>
                <c:ptCount val="4"/>
                <c:pt idx="0">
                  <c:v>창의 산업</c:v>
                </c:pt>
                <c:pt idx="1">
                  <c:v>소재부품</c:v>
                </c:pt>
                <c:pt idx="2">
                  <c:v>시스템산업</c:v>
                </c:pt>
                <c:pt idx="3">
                  <c:v>에너지자원</c:v>
                </c:pt>
              </c:strCache>
            </c:strRef>
          </c:cat>
          <c:val>
            <c:numRef>
              <c:f>Sheet1!$D$4:$D$7</c:f>
              <c:numCache>
                <c:formatCode>#,##0_ </c:formatCode>
                <c:ptCount val="4"/>
                <c:pt idx="0">
                  <c:v>3473</c:v>
                </c:pt>
                <c:pt idx="1">
                  <c:v>5470</c:v>
                </c:pt>
                <c:pt idx="2">
                  <c:v>5949</c:v>
                </c:pt>
                <c:pt idx="3">
                  <c:v>6497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82E-4117-BA63-CA1D222AF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321667384"/>
        <c:axId val="324115192"/>
      </c:barChart>
      <c:catAx>
        <c:axId val="3216673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24115192"/>
        <c:crosses val="autoZero"/>
        <c:auto val="1"/>
        <c:lblAlgn val="ctr"/>
        <c:lblOffset val="100"/>
        <c:noMultiLvlLbl val="0"/>
      </c:catAx>
      <c:valAx>
        <c:axId val="32411519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_ 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21667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CA1-4FCC-ADDC-447BF4D9CEFF}"/>
              </c:ext>
            </c:extLst>
          </c:dPt>
          <c:cat>
            <c:strRef>
              <c:f>Sheet1!$B$11:$B$14</c:f>
              <c:strCache>
                <c:ptCount val="4"/>
                <c:pt idx="0">
                  <c:v>산업핵심기술개발사업</c:v>
                </c:pt>
                <c:pt idx="1">
                  <c:v>글로벌전문기술개발사업 </c:v>
                </c:pt>
                <c:pt idx="2">
                  <c:v>미래성장동력 </c:v>
                </c:pt>
                <c:pt idx="3">
                  <c:v>기타사업 </c:v>
                </c:pt>
              </c:strCache>
            </c:strRef>
          </c:cat>
          <c:val>
            <c:numRef>
              <c:f>Sheet1!$C$11:$C$14</c:f>
              <c:numCache>
                <c:formatCode>#,##0</c:formatCode>
                <c:ptCount val="4"/>
                <c:pt idx="0">
                  <c:v>938028</c:v>
                </c:pt>
                <c:pt idx="1">
                  <c:v>200375</c:v>
                </c:pt>
                <c:pt idx="2">
                  <c:v>55704</c:v>
                </c:pt>
                <c:pt idx="3">
                  <c:v>337342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CA1-4FCC-ADDC-447BF4D9CE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864-41DC-BA63-DF82D204AC0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864-41DC-BA63-DF82D204AC0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864-41DC-BA63-DF82D204AC0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864-41DC-BA63-DF82D204AC0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0F2-4F43-ABCB-F1FF6D3C423D}"/>
              </c:ext>
            </c:extLst>
          </c:dPt>
          <c:cat>
            <c:strRef>
              <c:f>Sheet1!$A$2:$A$6</c:f>
              <c:strCache>
                <c:ptCount val="5"/>
                <c:pt idx="0">
                  <c:v>1분기</c:v>
                </c:pt>
                <c:pt idx="1">
                  <c:v>2분기</c:v>
                </c:pt>
                <c:pt idx="2">
                  <c:v>3분기</c:v>
                </c:pt>
                <c:pt idx="3">
                  <c:v>4분기</c:v>
                </c:pt>
                <c:pt idx="4">
                  <c:v>5분기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 formatCode="0.00%">
                  <c:v>0.41099999999999998</c:v>
                </c:pt>
                <c:pt idx="1">
                  <c:v>0.16900000000000001</c:v>
                </c:pt>
                <c:pt idx="2" formatCode="0.00%">
                  <c:v>0.10299999999999999</c:v>
                </c:pt>
                <c:pt idx="3" formatCode="0.00%">
                  <c:v>6.7000000000000004E-2</c:v>
                </c:pt>
                <c:pt idx="4" formatCode="0.00%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864-41DC-BA63-DF82D204AC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9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864-41DC-BA63-DF82D204AC0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864-41DC-BA63-DF82D204AC0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864-41DC-BA63-DF82D204AC0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864-41DC-BA63-DF82D204AC0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0F2-4F43-ABCB-F1FF6D3C423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Sheet1!$A$2:$A$7</c:f>
              <c:strCache>
                <c:ptCount val="6"/>
                <c:pt idx="0">
                  <c:v>1분기</c:v>
                </c:pt>
                <c:pt idx="1">
                  <c:v>2분기</c:v>
                </c:pt>
                <c:pt idx="2">
                  <c:v>3분기</c:v>
                </c:pt>
                <c:pt idx="3">
                  <c:v>4분기</c:v>
                </c:pt>
                <c:pt idx="4">
                  <c:v>5분기</c:v>
                </c:pt>
                <c:pt idx="5">
                  <c:v>6분기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 formatCode="0.00%">
                  <c:v>0.27500000000000002</c:v>
                </c:pt>
                <c:pt idx="1">
                  <c:v>0.35</c:v>
                </c:pt>
                <c:pt idx="2" formatCode="0.00%">
                  <c:v>0.108</c:v>
                </c:pt>
                <c:pt idx="3" formatCode="0.00%">
                  <c:v>8.7999999999999995E-2</c:v>
                </c:pt>
                <c:pt idx="4" formatCode="0.00%">
                  <c:v>7.3999999999999996E-2</c:v>
                </c:pt>
                <c:pt idx="5" formatCode="0.00%">
                  <c:v>0.104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864-41DC-BA63-DF82D204AC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9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0.18418</cdr:y>
    </cdr:from>
    <cdr:to>
      <cdr:x>0.29108</cdr:x>
      <cdr:y>0.32421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592706"/>
          <a:ext cx="1440000" cy="4506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171450" indent="-171450">
            <a:buFont typeface="Arial" panose="020B0604020202020204" pitchFamily="34" charset="0"/>
            <a:buChar char="•"/>
          </a:pPr>
          <a:r>
            <a:rPr lang="ko-KR" altLang="en-US" sz="1000" b="1" dirty="0"/>
            <a:t>기타기업지원</a:t>
          </a:r>
          <a:r>
            <a:rPr lang="en-US" altLang="ko-KR" sz="1000" b="1" dirty="0"/>
            <a:t>: 2,439</a:t>
          </a:r>
          <a:r>
            <a:rPr lang="ko-KR" altLang="en-US" sz="1000" b="1" dirty="0" err="1"/>
            <a:t>억원</a:t>
          </a:r>
          <a:r>
            <a:rPr lang="en-US" altLang="ko-KR" sz="1000" b="1" dirty="0"/>
            <a:t>(10.8%)</a:t>
          </a:r>
          <a:endParaRPr lang="ko-KR" altLang="en-US" sz="10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DD8B8-7E1B-43BE-8AC2-F96E3591C35D}" type="datetimeFigureOut">
              <a:rPr lang="ko-KR" altLang="en-US" smtClean="0"/>
              <a:t>2019-01-21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B9F9A-352E-4136-AF38-506F71E442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383575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335C-E6D4-4786-A607-A55AE558BC50}" type="datetimeFigureOut">
              <a:rPr lang="ko-KR" altLang="en-US" smtClean="0"/>
              <a:pPr/>
              <a:t>2019-01-21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9CC07-F1C0-4233-A379-93705DD844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08017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CC07-F1C0-4233-A379-93705DD844D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157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CC07-F1C0-4233-A379-93705DD844D0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4901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CC07-F1C0-4233-A379-93705DD844D0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841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CC07-F1C0-4233-A379-93705DD844D0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1549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CC07-F1C0-4233-A379-93705DD844D0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800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CC07-F1C0-4233-A379-93705DD844D0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22568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CC07-F1C0-4233-A379-93705DD844D0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809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CC07-F1C0-4233-A379-93705DD844D0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702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92"/>
            <a:ext cx="9143877" cy="68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472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92"/>
            <a:ext cx="9143877" cy="68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 userDrawn="1"/>
        </p:nvSpPr>
        <p:spPr>
          <a:xfrm>
            <a:off x="0" y="6498506"/>
            <a:ext cx="9144000" cy="359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045" y="6587263"/>
            <a:ext cx="1806861" cy="181979"/>
          </a:xfrm>
          <a:prstGeom prst="rect">
            <a:avLst/>
          </a:prstGeom>
        </p:spPr>
      </p:pic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83967" y="6494958"/>
            <a:ext cx="576066" cy="365125"/>
          </a:xfrm>
        </p:spPr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직사각형 10"/>
          <p:cNvSpPr/>
          <p:nvPr userDrawn="1"/>
        </p:nvSpPr>
        <p:spPr>
          <a:xfrm>
            <a:off x="-1" y="0"/>
            <a:ext cx="9144001" cy="6494958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3424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6498506"/>
            <a:ext cx="9144000" cy="359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045" y="6587263"/>
            <a:ext cx="1806861" cy="181979"/>
          </a:xfrm>
          <a:prstGeom prst="rect">
            <a:avLst/>
          </a:prstGeom>
        </p:spPr>
      </p:pic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4283967" y="6494958"/>
            <a:ext cx="5760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6400D0-0870-48C4-AA39-4407B3B544FB}" type="slidenum">
              <a:rPr kumimoji="0" lang="ko-KR" altLang="en-US" sz="1200" b="0" i="0" u="none" strike="noStrike" kern="1200" cap="none" spc="0" normalizeH="0" baseline="0" noProof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10821" y="6533729"/>
            <a:ext cx="25603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ko-KR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n-cs"/>
              </a:rPr>
              <a:t>2019 </a:t>
            </a:r>
            <a:r>
              <a:rPr lang="ko-KR" altLang="en-US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n-cs"/>
              </a:rPr>
              <a:t>한국산업기술평가관리원 사업설명회</a:t>
            </a:r>
            <a:endParaRPr lang="en-US" altLang="ko-KR" sz="1200" kern="1200" spc="-100" baseline="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472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1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6498506"/>
            <a:ext cx="9144000" cy="359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37139" y="419635"/>
            <a:ext cx="5401816" cy="504056"/>
          </a:xfrm>
        </p:spPr>
        <p:txBody>
          <a:bodyPr>
            <a:noAutofit/>
          </a:bodyPr>
          <a:lstStyle>
            <a:lvl1pPr>
              <a:defRPr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2" name="텍스트 개체 틀 18"/>
          <p:cNvSpPr>
            <a:spLocks noGrp="1"/>
          </p:cNvSpPr>
          <p:nvPr>
            <p:ph type="body" sz="quarter" idx="15" hasCustomPrompt="1"/>
          </p:nvPr>
        </p:nvSpPr>
        <p:spPr>
          <a:xfrm>
            <a:off x="226516" y="224179"/>
            <a:ext cx="1142944" cy="243038"/>
          </a:xfrm>
          <a:noFill/>
        </p:spPr>
        <p:txBody>
          <a:bodyPr wrap="none">
            <a:noAutofit/>
          </a:bodyPr>
          <a:lstStyle>
            <a:lvl1pPr marL="0" indent="0" algn="l">
              <a:buNone/>
              <a:defRPr sz="1200" spc="-100" baseline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ko-KR" altLang="en-US" dirty="0"/>
              <a:t>제목을 입력</a:t>
            </a: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045" y="6587263"/>
            <a:ext cx="1806861" cy="18197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83967" y="6494958"/>
            <a:ext cx="576066" cy="365125"/>
          </a:xfrm>
        </p:spPr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" name="직사각형 1"/>
          <p:cNvSpPr/>
          <p:nvPr userDrawn="1"/>
        </p:nvSpPr>
        <p:spPr>
          <a:xfrm>
            <a:off x="0" y="0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/>
          </a:p>
        </p:txBody>
      </p:sp>
      <p:sp>
        <p:nvSpPr>
          <p:cNvPr id="21" name="직사각형 20"/>
          <p:cNvSpPr/>
          <p:nvPr userDrawn="1"/>
        </p:nvSpPr>
        <p:spPr>
          <a:xfrm>
            <a:off x="8388424" y="0"/>
            <a:ext cx="755576" cy="3326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/>
          </a:p>
        </p:txBody>
      </p:sp>
      <p:grpSp>
        <p:nvGrpSpPr>
          <p:cNvPr id="22" name="그룹 21"/>
          <p:cNvGrpSpPr/>
          <p:nvPr userDrawn="1"/>
        </p:nvGrpSpPr>
        <p:grpSpPr>
          <a:xfrm>
            <a:off x="7531271" y="34685"/>
            <a:ext cx="1366388" cy="297971"/>
            <a:chOff x="7777612" y="48252"/>
            <a:chExt cx="1366388" cy="456712"/>
          </a:xfrm>
        </p:grpSpPr>
        <p:sp>
          <p:nvSpPr>
            <p:cNvPr id="23" name="사각형: 둥근 위쪽 모서리 6"/>
            <p:cNvSpPr/>
            <p:nvPr userDrawn="1"/>
          </p:nvSpPr>
          <p:spPr>
            <a:xfrm>
              <a:off x="8028384" y="48252"/>
              <a:ext cx="1115616" cy="4567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4" name="사각형: 둥근 위쪽 모서리 6"/>
            <p:cNvSpPr/>
            <p:nvPr userDrawn="1"/>
          </p:nvSpPr>
          <p:spPr>
            <a:xfrm rot="16200000">
              <a:off x="8130904" y="-305038"/>
              <a:ext cx="456710" cy="1163294"/>
            </a:xfrm>
            <a:custGeom>
              <a:avLst/>
              <a:gdLst>
                <a:gd name="connsiteX0" fmla="*/ 111942 w 458836"/>
                <a:gd name="connsiteY0" fmla="*/ 0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111942 h 1751161"/>
                <a:gd name="connsiteX8" fmla="*/ 111942 w 458836"/>
                <a:gd name="connsiteY8" fmla="*/ 0 h 1751161"/>
                <a:gd name="connsiteX0" fmla="*/ 111942 w 458836"/>
                <a:gd name="connsiteY0" fmla="*/ 0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375468 h 1751161"/>
                <a:gd name="connsiteX8" fmla="*/ 111942 w 458836"/>
                <a:gd name="connsiteY8" fmla="*/ 0 h 1751161"/>
                <a:gd name="connsiteX0" fmla="*/ 64317 w 458836"/>
                <a:gd name="connsiteY0" fmla="*/ 206376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375468 h 1751161"/>
                <a:gd name="connsiteX8" fmla="*/ 64317 w 458836"/>
                <a:gd name="connsiteY8" fmla="*/ 206376 h 1751161"/>
                <a:gd name="connsiteX0" fmla="*/ 64317 w 458836"/>
                <a:gd name="connsiteY0" fmla="*/ 94434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263526 h 1639219"/>
                <a:gd name="connsiteX7" fmla="*/ 64317 w 458836"/>
                <a:gd name="connsiteY7" fmla="*/ 94434 h 1639219"/>
                <a:gd name="connsiteX0" fmla="*/ 64317 w 458836"/>
                <a:gd name="connsiteY0" fmla="*/ 94434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64317 w 458836"/>
                <a:gd name="connsiteY7" fmla="*/ 94434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8836" h="1639219">
                  <a:moveTo>
                    <a:pt x="83367" y="208735"/>
                  </a:moveTo>
                  <a:lnTo>
                    <a:pt x="458836" y="0"/>
                  </a:lnTo>
                  <a:lnTo>
                    <a:pt x="458836" y="1639219"/>
                  </a:lnTo>
                  <a:lnTo>
                    <a:pt x="458836" y="1639219"/>
                  </a:lnTo>
                  <a:lnTo>
                    <a:pt x="0" y="1639219"/>
                  </a:lnTo>
                  <a:lnTo>
                    <a:pt x="0" y="1639219"/>
                  </a:lnTo>
                  <a:lnTo>
                    <a:pt x="0" y="381005"/>
                  </a:lnTo>
                  <a:cubicBezTo>
                    <a:pt x="0" y="293782"/>
                    <a:pt x="21543" y="250011"/>
                    <a:pt x="83367" y="2087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5" name="직사각형 24"/>
          <p:cNvSpPr/>
          <p:nvPr userDrawn="1"/>
        </p:nvSpPr>
        <p:spPr>
          <a:xfrm>
            <a:off x="7276333" y="23380"/>
            <a:ext cx="17505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사업 </a:t>
            </a:r>
          </a:p>
        </p:txBody>
      </p:sp>
      <p:sp>
        <p:nvSpPr>
          <p:cNvPr id="16" name="직사각형 15"/>
          <p:cNvSpPr/>
          <p:nvPr userDrawn="1"/>
        </p:nvSpPr>
        <p:spPr>
          <a:xfrm>
            <a:off x="110821" y="6533729"/>
            <a:ext cx="25603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ko-KR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rPr>
              <a:t>2019 </a:t>
            </a:r>
            <a:r>
              <a:rPr lang="ko-KR" altLang="en-US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rPr>
              <a:t>한국산업기술평가관리원 사업설명회</a:t>
            </a:r>
            <a:endParaRPr lang="en-US" altLang="ko-KR" sz="1200" kern="1200" spc="-100" baseline="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982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 userDrawn="1"/>
        </p:nvSpPr>
        <p:spPr>
          <a:xfrm>
            <a:off x="8388424" y="0"/>
            <a:ext cx="755576" cy="3326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/>
          </a:p>
        </p:txBody>
      </p:sp>
      <p:sp>
        <p:nvSpPr>
          <p:cNvPr id="3" name="직사각형 2"/>
          <p:cNvSpPr/>
          <p:nvPr userDrawn="1"/>
        </p:nvSpPr>
        <p:spPr>
          <a:xfrm>
            <a:off x="0" y="6498506"/>
            <a:ext cx="9144000" cy="359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970384" y="419635"/>
            <a:ext cx="5401816" cy="504056"/>
          </a:xfrm>
        </p:spPr>
        <p:txBody>
          <a:bodyPr>
            <a:noAutofit/>
          </a:bodyPr>
          <a:lstStyle>
            <a:lvl1pPr>
              <a:defRPr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16" name="그룹 15"/>
          <p:cNvGrpSpPr/>
          <p:nvPr userDrawn="1"/>
        </p:nvGrpSpPr>
        <p:grpSpPr>
          <a:xfrm>
            <a:off x="7531271" y="34685"/>
            <a:ext cx="1366388" cy="297971"/>
            <a:chOff x="7777612" y="48252"/>
            <a:chExt cx="1366388" cy="456712"/>
          </a:xfrm>
        </p:grpSpPr>
        <p:sp>
          <p:nvSpPr>
            <p:cNvPr id="18" name="사각형: 둥근 위쪽 모서리 6"/>
            <p:cNvSpPr/>
            <p:nvPr userDrawn="1"/>
          </p:nvSpPr>
          <p:spPr>
            <a:xfrm>
              <a:off x="8028384" y="48252"/>
              <a:ext cx="1115616" cy="4567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사각형: 둥근 위쪽 모서리 6"/>
            <p:cNvSpPr/>
            <p:nvPr userDrawn="1"/>
          </p:nvSpPr>
          <p:spPr>
            <a:xfrm rot="16200000">
              <a:off x="8130904" y="-305038"/>
              <a:ext cx="456710" cy="1163294"/>
            </a:xfrm>
            <a:custGeom>
              <a:avLst/>
              <a:gdLst>
                <a:gd name="connsiteX0" fmla="*/ 111942 w 458836"/>
                <a:gd name="connsiteY0" fmla="*/ 0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111942 h 1751161"/>
                <a:gd name="connsiteX8" fmla="*/ 111942 w 458836"/>
                <a:gd name="connsiteY8" fmla="*/ 0 h 1751161"/>
                <a:gd name="connsiteX0" fmla="*/ 111942 w 458836"/>
                <a:gd name="connsiteY0" fmla="*/ 0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375468 h 1751161"/>
                <a:gd name="connsiteX8" fmla="*/ 111942 w 458836"/>
                <a:gd name="connsiteY8" fmla="*/ 0 h 1751161"/>
                <a:gd name="connsiteX0" fmla="*/ 64317 w 458836"/>
                <a:gd name="connsiteY0" fmla="*/ 206376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375468 h 1751161"/>
                <a:gd name="connsiteX8" fmla="*/ 64317 w 458836"/>
                <a:gd name="connsiteY8" fmla="*/ 206376 h 1751161"/>
                <a:gd name="connsiteX0" fmla="*/ 64317 w 458836"/>
                <a:gd name="connsiteY0" fmla="*/ 94434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263526 h 1639219"/>
                <a:gd name="connsiteX7" fmla="*/ 64317 w 458836"/>
                <a:gd name="connsiteY7" fmla="*/ 94434 h 1639219"/>
                <a:gd name="connsiteX0" fmla="*/ 64317 w 458836"/>
                <a:gd name="connsiteY0" fmla="*/ 94434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64317 w 458836"/>
                <a:gd name="connsiteY7" fmla="*/ 94434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8836" h="1639219">
                  <a:moveTo>
                    <a:pt x="83367" y="208735"/>
                  </a:moveTo>
                  <a:lnTo>
                    <a:pt x="458836" y="0"/>
                  </a:lnTo>
                  <a:lnTo>
                    <a:pt x="458836" y="1639219"/>
                  </a:lnTo>
                  <a:lnTo>
                    <a:pt x="458836" y="1639219"/>
                  </a:lnTo>
                  <a:lnTo>
                    <a:pt x="0" y="1639219"/>
                  </a:lnTo>
                  <a:lnTo>
                    <a:pt x="0" y="1639219"/>
                  </a:lnTo>
                  <a:lnTo>
                    <a:pt x="0" y="381005"/>
                  </a:lnTo>
                  <a:cubicBezTo>
                    <a:pt x="0" y="293782"/>
                    <a:pt x="21543" y="250011"/>
                    <a:pt x="83367" y="2087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9" name="직선 연결선 8"/>
          <p:cNvCxnSpPr>
            <a:cxnSpLocks/>
          </p:cNvCxnSpPr>
          <p:nvPr userDrawn="1"/>
        </p:nvCxnSpPr>
        <p:spPr>
          <a:xfrm>
            <a:off x="912260" y="789666"/>
            <a:ext cx="122195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175692" y="375233"/>
            <a:ext cx="790575" cy="590931"/>
          </a:xfrm>
        </p:spPr>
        <p:txBody>
          <a:bodyPr>
            <a:spAutoFit/>
          </a:bodyPr>
          <a:lstStyle>
            <a:lvl1pPr marL="0" indent="0" algn="ctr">
              <a:buNone/>
              <a:defRPr sz="36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8"/>
          <p:cNvSpPr>
            <a:spLocks noGrp="1"/>
          </p:cNvSpPr>
          <p:nvPr>
            <p:ph type="body" sz="quarter" idx="14" hasCustomPrompt="1"/>
          </p:nvPr>
        </p:nvSpPr>
        <p:spPr>
          <a:xfrm>
            <a:off x="319797" y="34685"/>
            <a:ext cx="252000" cy="330964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txBody>
          <a:bodyPr wrap="square" tIns="72000" bIns="0" anchor="b" anchorCtr="0">
            <a:noAutofit/>
          </a:bodyPr>
          <a:lstStyle>
            <a:lvl1pPr marL="0" indent="0" algn="ctr">
              <a:buNone/>
              <a:defRPr sz="14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en-US" altLang="ko-KR" dirty="0"/>
              <a:t>Ⅰ</a:t>
            </a:r>
            <a:endParaRPr lang="ko-KR" altLang="en-US" dirty="0"/>
          </a:p>
        </p:txBody>
      </p:sp>
      <p:sp>
        <p:nvSpPr>
          <p:cNvPr id="12" name="텍스트 개체 틀 18"/>
          <p:cNvSpPr>
            <a:spLocks noGrp="1"/>
          </p:cNvSpPr>
          <p:nvPr>
            <p:ph type="body" sz="quarter" idx="15" hasCustomPrompt="1"/>
          </p:nvPr>
        </p:nvSpPr>
        <p:spPr>
          <a:xfrm>
            <a:off x="559891" y="119404"/>
            <a:ext cx="1142944" cy="243038"/>
          </a:xfrm>
          <a:noFill/>
        </p:spPr>
        <p:txBody>
          <a:bodyPr wrap="none">
            <a:noAutofit/>
          </a:bodyPr>
          <a:lstStyle>
            <a:lvl1pPr marL="0" indent="0" algn="l">
              <a:buNone/>
              <a:defRPr sz="1200" spc="-100" baseline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ko-KR" altLang="en-US" dirty="0"/>
              <a:t>제목을 입력</a:t>
            </a: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045" y="6587263"/>
            <a:ext cx="1806861" cy="18197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83967" y="6494958"/>
            <a:ext cx="576066" cy="365125"/>
          </a:xfrm>
        </p:spPr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4" name="직사각형 3"/>
          <p:cNvSpPr/>
          <p:nvPr userDrawn="1"/>
        </p:nvSpPr>
        <p:spPr>
          <a:xfrm>
            <a:off x="110821" y="6533729"/>
            <a:ext cx="25603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ko-KR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rPr>
              <a:t>2019 </a:t>
            </a:r>
            <a:r>
              <a:rPr lang="ko-KR" altLang="en-US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rPr>
              <a:t>한국산업기술평가관리원 사업설명회</a:t>
            </a:r>
            <a:endParaRPr lang="en-US" altLang="ko-KR" sz="1200" kern="1200" spc="-100" baseline="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endParaRPr>
          </a:p>
        </p:txBody>
      </p:sp>
      <p:sp>
        <p:nvSpPr>
          <p:cNvPr id="2" name="직사각형 1"/>
          <p:cNvSpPr/>
          <p:nvPr userDrawn="1"/>
        </p:nvSpPr>
        <p:spPr>
          <a:xfrm>
            <a:off x="0" y="0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/>
          </a:p>
        </p:txBody>
      </p:sp>
      <p:sp>
        <p:nvSpPr>
          <p:cNvPr id="17" name="직사각형 16"/>
          <p:cNvSpPr/>
          <p:nvPr userDrawn="1"/>
        </p:nvSpPr>
        <p:spPr>
          <a:xfrm>
            <a:off x="7276333" y="23380"/>
            <a:ext cx="17505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사업 </a:t>
            </a:r>
          </a:p>
        </p:txBody>
      </p:sp>
    </p:spTree>
    <p:extLst>
      <p:ext uri="{BB962C8B-B14F-4D97-AF65-F5344CB8AC3E}">
        <p14:creationId xmlns:p14="http://schemas.microsoft.com/office/powerpoint/2010/main" val="1584780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6498506"/>
            <a:ext cx="9144000" cy="359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37139" y="419635"/>
            <a:ext cx="5401816" cy="504056"/>
          </a:xfrm>
        </p:spPr>
        <p:txBody>
          <a:bodyPr>
            <a:noAutofit/>
          </a:bodyPr>
          <a:lstStyle>
            <a:lvl1pPr>
              <a:defRPr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2" name="텍스트 개체 틀 18"/>
          <p:cNvSpPr>
            <a:spLocks noGrp="1"/>
          </p:cNvSpPr>
          <p:nvPr>
            <p:ph type="body" sz="quarter" idx="15" hasCustomPrompt="1"/>
          </p:nvPr>
        </p:nvSpPr>
        <p:spPr>
          <a:xfrm>
            <a:off x="559891" y="119404"/>
            <a:ext cx="1142944" cy="243038"/>
          </a:xfrm>
          <a:noFill/>
        </p:spPr>
        <p:txBody>
          <a:bodyPr wrap="none">
            <a:noAutofit/>
          </a:bodyPr>
          <a:lstStyle>
            <a:lvl1pPr marL="0" indent="0" algn="l">
              <a:buNone/>
              <a:defRPr sz="1200" spc="-100" baseline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ko-KR" altLang="en-US" dirty="0"/>
              <a:t>제목을 입력</a:t>
            </a: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045" y="6587263"/>
            <a:ext cx="1806861" cy="18197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83967" y="6494958"/>
            <a:ext cx="576066" cy="365125"/>
          </a:xfrm>
        </p:spPr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" name="직사각형 1"/>
          <p:cNvSpPr/>
          <p:nvPr userDrawn="1"/>
        </p:nvSpPr>
        <p:spPr>
          <a:xfrm>
            <a:off x="0" y="0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/>
          </a:p>
        </p:txBody>
      </p:sp>
      <p:sp>
        <p:nvSpPr>
          <p:cNvPr id="22" name="텍스트 개체 틀 18"/>
          <p:cNvSpPr>
            <a:spLocks noGrp="1"/>
          </p:cNvSpPr>
          <p:nvPr>
            <p:ph type="body" sz="quarter" idx="14" hasCustomPrompt="1"/>
          </p:nvPr>
        </p:nvSpPr>
        <p:spPr>
          <a:xfrm>
            <a:off x="319797" y="34685"/>
            <a:ext cx="252000" cy="330964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txBody>
          <a:bodyPr wrap="square" tIns="72000" bIns="0" anchor="b" anchorCtr="0">
            <a:noAutofit/>
          </a:bodyPr>
          <a:lstStyle>
            <a:lvl1pPr marL="0" indent="0" algn="ctr">
              <a:buNone/>
              <a:defRPr sz="14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en-US" altLang="ko-KR" dirty="0"/>
              <a:t>Ⅰ</a:t>
            </a:r>
            <a:endParaRPr lang="ko-KR" altLang="en-US" dirty="0"/>
          </a:p>
        </p:txBody>
      </p:sp>
      <p:sp>
        <p:nvSpPr>
          <p:cNvPr id="17" name="직사각형 16"/>
          <p:cNvSpPr/>
          <p:nvPr userDrawn="1"/>
        </p:nvSpPr>
        <p:spPr>
          <a:xfrm>
            <a:off x="8388424" y="0"/>
            <a:ext cx="755576" cy="3326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/>
          </a:p>
        </p:txBody>
      </p:sp>
      <p:grpSp>
        <p:nvGrpSpPr>
          <p:cNvPr id="19" name="그룹 18"/>
          <p:cNvGrpSpPr/>
          <p:nvPr userDrawn="1"/>
        </p:nvGrpSpPr>
        <p:grpSpPr>
          <a:xfrm>
            <a:off x="7531271" y="34685"/>
            <a:ext cx="1366388" cy="297971"/>
            <a:chOff x="7777612" y="48252"/>
            <a:chExt cx="1366388" cy="456712"/>
          </a:xfrm>
        </p:grpSpPr>
        <p:sp>
          <p:nvSpPr>
            <p:cNvPr id="21" name="사각형: 둥근 위쪽 모서리 6"/>
            <p:cNvSpPr/>
            <p:nvPr userDrawn="1"/>
          </p:nvSpPr>
          <p:spPr>
            <a:xfrm>
              <a:off x="8028384" y="48252"/>
              <a:ext cx="1115616" cy="4567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3" name="사각형: 둥근 위쪽 모서리 6"/>
            <p:cNvSpPr/>
            <p:nvPr userDrawn="1"/>
          </p:nvSpPr>
          <p:spPr>
            <a:xfrm rot="16200000">
              <a:off x="8130904" y="-305038"/>
              <a:ext cx="456710" cy="1163294"/>
            </a:xfrm>
            <a:custGeom>
              <a:avLst/>
              <a:gdLst>
                <a:gd name="connsiteX0" fmla="*/ 111942 w 458836"/>
                <a:gd name="connsiteY0" fmla="*/ 0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111942 h 1751161"/>
                <a:gd name="connsiteX8" fmla="*/ 111942 w 458836"/>
                <a:gd name="connsiteY8" fmla="*/ 0 h 1751161"/>
                <a:gd name="connsiteX0" fmla="*/ 111942 w 458836"/>
                <a:gd name="connsiteY0" fmla="*/ 0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375468 h 1751161"/>
                <a:gd name="connsiteX8" fmla="*/ 111942 w 458836"/>
                <a:gd name="connsiteY8" fmla="*/ 0 h 1751161"/>
                <a:gd name="connsiteX0" fmla="*/ 64317 w 458836"/>
                <a:gd name="connsiteY0" fmla="*/ 206376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375468 h 1751161"/>
                <a:gd name="connsiteX8" fmla="*/ 64317 w 458836"/>
                <a:gd name="connsiteY8" fmla="*/ 206376 h 1751161"/>
                <a:gd name="connsiteX0" fmla="*/ 64317 w 458836"/>
                <a:gd name="connsiteY0" fmla="*/ 94434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263526 h 1639219"/>
                <a:gd name="connsiteX7" fmla="*/ 64317 w 458836"/>
                <a:gd name="connsiteY7" fmla="*/ 94434 h 1639219"/>
                <a:gd name="connsiteX0" fmla="*/ 64317 w 458836"/>
                <a:gd name="connsiteY0" fmla="*/ 94434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64317 w 458836"/>
                <a:gd name="connsiteY7" fmla="*/ 94434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8836" h="1639219">
                  <a:moveTo>
                    <a:pt x="83367" y="208735"/>
                  </a:moveTo>
                  <a:lnTo>
                    <a:pt x="458836" y="0"/>
                  </a:lnTo>
                  <a:lnTo>
                    <a:pt x="458836" y="1639219"/>
                  </a:lnTo>
                  <a:lnTo>
                    <a:pt x="458836" y="1639219"/>
                  </a:lnTo>
                  <a:lnTo>
                    <a:pt x="0" y="1639219"/>
                  </a:lnTo>
                  <a:lnTo>
                    <a:pt x="0" y="1639219"/>
                  </a:lnTo>
                  <a:lnTo>
                    <a:pt x="0" y="381005"/>
                  </a:lnTo>
                  <a:cubicBezTo>
                    <a:pt x="0" y="293782"/>
                    <a:pt x="21543" y="250011"/>
                    <a:pt x="83367" y="2087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직사각형 23"/>
          <p:cNvSpPr/>
          <p:nvPr userDrawn="1"/>
        </p:nvSpPr>
        <p:spPr>
          <a:xfrm>
            <a:off x="7276333" y="23380"/>
            <a:ext cx="17505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사업 </a:t>
            </a:r>
          </a:p>
        </p:txBody>
      </p:sp>
      <p:sp>
        <p:nvSpPr>
          <p:cNvPr id="16" name="직사각형 15"/>
          <p:cNvSpPr/>
          <p:nvPr userDrawn="1"/>
        </p:nvSpPr>
        <p:spPr>
          <a:xfrm>
            <a:off x="110821" y="6533729"/>
            <a:ext cx="26132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ko-KR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rPr>
              <a:t>2019 </a:t>
            </a:r>
            <a:r>
              <a:rPr lang="ko-KR" altLang="en-US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rPr>
              <a:t>한국산업기술평가관리원 사업설명회</a:t>
            </a:r>
            <a:endParaRPr lang="en-US" altLang="ko-KR" sz="1200" kern="1200" spc="-100" baseline="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1557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6498506"/>
            <a:ext cx="9144000" cy="3594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37139" y="419635"/>
            <a:ext cx="5401816" cy="504056"/>
          </a:xfrm>
        </p:spPr>
        <p:txBody>
          <a:bodyPr>
            <a:noAutofit/>
          </a:bodyPr>
          <a:lstStyle>
            <a:lvl1pPr>
              <a:defRPr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2" name="텍스트 개체 틀 18"/>
          <p:cNvSpPr>
            <a:spLocks noGrp="1"/>
          </p:cNvSpPr>
          <p:nvPr>
            <p:ph type="body" sz="quarter" idx="15" hasCustomPrompt="1"/>
          </p:nvPr>
        </p:nvSpPr>
        <p:spPr>
          <a:xfrm>
            <a:off x="559891" y="119404"/>
            <a:ext cx="1142944" cy="243038"/>
          </a:xfrm>
          <a:noFill/>
        </p:spPr>
        <p:txBody>
          <a:bodyPr wrap="none">
            <a:noAutofit/>
          </a:bodyPr>
          <a:lstStyle>
            <a:lvl1pPr marL="0" indent="0" algn="l">
              <a:buNone/>
              <a:defRPr sz="1200" spc="-100" baseline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ko-KR" altLang="en-US" dirty="0"/>
              <a:t>제목을 입력</a:t>
            </a: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045" y="6587263"/>
            <a:ext cx="1806861" cy="18197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283967" y="6494958"/>
            <a:ext cx="576066" cy="365125"/>
          </a:xfrm>
        </p:spPr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" name="직사각형 1"/>
          <p:cNvSpPr/>
          <p:nvPr userDrawn="1"/>
        </p:nvSpPr>
        <p:spPr>
          <a:xfrm>
            <a:off x="0" y="0"/>
            <a:ext cx="9144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/>
          </a:p>
        </p:txBody>
      </p:sp>
      <p:sp>
        <p:nvSpPr>
          <p:cNvPr id="21" name="텍스트 개체 틀 18"/>
          <p:cNvSpPr>
            <a:spLocks noGrp="1"/>
          </p:cNvSpPr>
          <p:nvPr>
            <p:ph type="body" sz="quarter" idx="14" hasCustomPrompt="1"/>
          </p:nvPr>
        </p:nvSpPr>
        <p:spPr>
          <a:xfrm>
            <a:off x="319797" y="34685"/>
            <a:ext cx="252000" cy="330964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txBody>
          <a:bodyPr wrap="none" tIns="0" bIns="18000" anchor="b" anchorCtr="0">
            <a:noAutofit/>
          </a:bodyPr>
          <a:lstStyle>
            <a:lvl1pPr marL="0" indent="0" algn="ctr">
              <a:buNone/>
              <a:defRPr sz="10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ko-KR" altLang="en-US"/>
              <a:t>참조</a:t>
            </a:r>
            <a:endParaRPr lang="ko-KR" altLang="en-US" dirty="0"/>
          </a:p>
        </p:txBody>
      </p:sp>
      <p:sp>
        <p:nvSpPr>
          <p:cNvPr id="17" name="직사각형 16"/>
          <p:cNvSpPr/>
          <p:nvPr userDrawn="1"/>
        </p:nvSpPr>
        <p:spPr>
          <a:xfrm>
            <a:off x="8388424" y="0"/>
            <a:ext cx="755576" cy="3326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/>
          </a:p>
        </p:txBody>
      </p:sp>
      <p:grpSp>
        <p:nvGrpSpPr>
          <p:cNvPr id="19" name="그룹 18"/>
          <p:cNvGrpSpPr/>
          <p:nvPr userDrawn="1"/>
        </p:nvGrpSpPr>
        <p:grpSpPr>
          <a:xfrm>
            <a:off x="7531271" y="34685"/>
            <a:ext cx="1366388" cy="297971"/>
            <a:chOff x="7777612" y="48252"/>
            <a:chExt cx="1366388" cy="456712"/>
          </a:xfrm>
        </p:grpSpPr>
        <p:sp>
          <p:nvSpPr>
            <p:cNvPr id="22" name="사각형: 둥근 위쪽 모서리 6"/>
            <p:cNvSpPr/>
            <p:nvPr userDrawn="1"/>
          </p:nvSpPr>
          <p:spPr>
            <a:xfrm>
              <a:off x="8028384" y="48252"/>
              <a:ext cx="1115616" cy="4567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3" name="사각형: 둥근 위쪽 모서리 6"/>
            <p:cNvSpPr/>
            <p:nvPr userDrawn="1"/>
          </p:nvSpPr>
          <p:spPr>
            <a:xfrm rot="16200000">
              <a:off x="8130904" y="-305038"/>
              <a:ext cx="456710" cy="1163294"/>
            </a:xfrm>
            <a:custGeom>
              <a:avLst/>
              <a:gdLst>
                <a:gd name="connsiteX0" fmla="*/ 111942 w 458836"/>
                <a:gd name="connsiteY0" fmla="*/ 0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111942 h 1751161"/>
                <a:gd name="connsiteX8" fmla="*/ 111942 w 458836"/>
                <a:gd name="connsiteY8" fmla="*/ 0 h 1751161"/>
                <a:gd name="connsiteX0" fmla="*/ 111942 w 458836"/>
                <a:gd name="connsiteY0" fmla="*/ 0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375468 h 1751161"/>
                <a:gd name="connsiteX8" fmla="*/ 111942 w 458836"/>
                <a:gd name="connsiteY8" fmla="*/ 0 h 1751161"/>
                <a:gd name="connsiteX0" fmla="*/ 64317 w 458836"/>
                <a:gd name="connsiteY0" fmla="*/ 206376 h 1751161"/>
                <a:gd name="connsiteX1" fmla="*/ 346894 w 458836"/>
                <a:gd name="connsiteY1" fmla="*/ 0 h 1751161"/>
                <a:gd name="connsiteX2" fmla="*/ 458836 w 458836"/>
                <a:gd name="connsiteY2" fmla="*/ 111942 h 1751161"/>
                <a:gd name="connsiteX3" fmla="*/ 458836 w 458836"/>
                <a:gd name="connsiteY3" fmla="*/ 1751161 h 1751161"/>
                <a:gd name="connsiteX4" fmla="*/ 458836 w 458836"/>
                <a:gd name="connsiteY4" fmla="*/ 1751161 h 1751161"/>
                <a:gd name="connsiteX5" fmla="*/ 0 w 458836"/>
                <a:gd name="connsiteY5" fmla="*/ 1751161 h 1751161"/>
                <a:gd name="connsiteX6" fmla="*/ 0 w 458836"/>
                <a:gd name="connsiteY6" fmla="*/ 1751161 h 1751161"/>
                <a:gd name="connsiteX7" fmla="*/ 0 w 458836"/>
                <a:gd name="connsiteY7" fmla="*/ 375468 h 1751161"/>
                <a:gd name="connsiteX8" fmla="*/ 64317 w 458836"/>
                <a:gd name="connsiteY8" fmla="*/ 206376 h 1751161"/>
                <a:gd name="connsiteX0" fmla="*/ 64317 w 458836"/>
                <a:gd name="connsiteY0" fmla="*/ 94434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263526 h 1639219"/>
                <a:gd name="connsiteX7" fmla="*/ 64317 w 458836"/>
                <a:gd name="connsiteY7" fmla="*/ 94434 h 1639219"/>
                <a:gd name="connsiteX0" fmla="*/ 64317 w 458836"/>
                <a:gd name="connsiteY0" fmla="*/ 94434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64317 w 458836"/>
                <a:gd name="connsiteY7" fmla="*/ 94434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  <a:gd name="connsiteX0" fmla="*/ 83367 w 458836"/>
                <a:gd name="connsiteY0" fmla="*/ 208735 h 1639219"/>
                <a:gd name="connsiteX1" fmla="*/ 458836 w 458836"/>
                <a:gd name="connsiteY1" fmla="*/ 0 h 1639219"/>
                <a:gd name="connsiteX2" fmla="*/ 458836 w 458836"/>
                <a:gd name="connsiteY2" fmla="*/ 1639219 h 1639219"/>
                <a:gd name="connsiteX3" fmla="*/ 458836 w 458836"/>
                <a:gd name="connsiteY3" fmla="*/ 1639219 h 1639219"/>
                <a:gd name="connsiteX4" fmla="*/ 0 w 458836"/>
                <a:gd name="connsiteY4" fmla="*/ 1639219 h 1639219"/>
                <a:gd name="connsiteX5" fmla="*/ 0 w 458836"/>
                <a:gd name="connsiteY5" fmla="*/ 1639219 h 1639219"/>
                <a:gd name="connsiteX6" fmla="*/ 0 w 458836"/>
                <a:gd name="connsiteY6" fmla="*/ 381005 h 1639219"/>
                <a:gd name="connsiteX7" fmla="*/ 83367 w 458836"/>
                <a:gd name="connsiteY7" fmla="*/ 208735 h 1639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8836" h="1639219">
                  <a:moveTo>
                    <a:pt x="83367" y="208735"/>
                  </a:moveTo>
                  <a:lnTo>
                    <a:pt x="458836" y="0"/>
                  </a:lnTo>
                  <a:lnTo>
                    <a:pt x="458836" y="1639219"/>
                  </a:lnTo>
                  <a:lnTo>
                    <a:pt x="458836" y="1639219"/>
                  </a:lnTo>
                  <a:lnTo>
                    <a:pt x="0" y="1639219"/>
                  </a:lnTo>
                  <a:lnTo>
                    <a:pt x="0" y="1639219"/>
                  </a:lnTo>
                  <a:lnTo>
                    <a:pt x="0" y="381005"/>
                  </a:lnTo>
                  <a:cubicBezTo>
                    <a:pt x="0" y="293782"/>
                    <a:pt x="21543" y="250011"/>
                    <a:pt x="83367" y="20873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직사각형 23"/>
          <p:cNvSpPr/>
          <p:nvPr userDrawn="1"/>
        </p:nvSpPr>
        <p:spPr>
          <a:xfrm>
            <a:off x="7276333" y="23380"/>
            <a:ext cx="17505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사업 </a:t>
            </a:r>
          </a:p>
        </p:txBody>
      </p:sp>
      <p:sp>
        <p:nvSpPr>
          <p:cNvPr id="16" name="직사각형 15"/>
          <p:cNvSpPr/>
          <p:nvPr userDrawn="1"/>
        </p:nvSpPr>
        <p:spPr>
          <a:xfrm>
            <a:off x="110821" y="6533729"/>
            <a:ext cx="25603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ko-KR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rPr>
              <a:t>2019 </a:t>
            </a:r>
            <a:r>
              <a:rPr lang="ko-KR" altLang="en-US" sz="1200" kern="1200" spc="-100" baseline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rPr>
              <a:t>한국산업기술평가관리원 사업설명회</a:t>
            </a:r>
            <a:endParaRPr lang="en-US" altLang="ko-KR" sz="1200" kern="1200" spc="-100" baseline="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034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66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613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400D0-0870-48C4-AA39-4407B3B544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92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61" r:id="rId3"/>
    <p:sldLayoutId id="2147483663" r:id="rId4"/>
    <p:sldLayoutId id="2147483674" r:id="rId5"/>
    <p:sldLayoutId id="2147483671" r:id="rId6"/>
    <p:sldLayoutId id="2147483672" r:id="rId7"/>
    <p:sldLayoutId id="2147483673" r:id="rId8"/>
    <p:sldLayoutId id="2147483667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ln>
            <a:solidFill>
              <a:schemeClr val="bg1">
                <a:alpha val="500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ln>
            <a:solidFill>
              <a:schemeClr val="bg1">
                <a:alpha val="5000"/>
              </a:schemeClr>
            </a:solidFill>
          </a:ln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ln>
            <a:solidFill>
              <a:schemeClr val="bg1">
                <a:alpha val="5000"/>
              </a:schemeClr>
            </a:solidFill>
          </a:ln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ln>
            <a:solidFill>
              <a:schemeClr val="bg1">
                <a:alpha val="5000"/>
              </a:schemeClr>
            </a:solidFill>
          </a:ln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ln>
            <a:solidFill>
              <a:schemeClr val="bg1">
                <a:alpha val="5000"/>
              </a:schemeClr>
            </a:solidFill>
          </a:ln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ln>
            <a:solidFill>
              <a:schemeClr val="bg1">
                <a:alpha val="5000"/>
              </a:schemeClr>
            </a:solidFill>
          </a:ln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1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4.bin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2.png"/><Relationship Id="rId9" Type="http://schemas.openxmlformats.org/officeDocument/2006/relationships/image" Target="../media/image13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92"/>
            <a:ext cx="9143877" cy="68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3" name="직사각형 322"/>
          <p:cNvSpPr/>
          <p:nvPr/>
        </p:nvSpPr>
        <p:spPr>
          <a:xfrm>
            <a:off x="1547664" y="2124145"/>
            <a:ext cx="6712399" cy="1496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‘19</a:t>
            </a:r>
            <a:r>
              <a:rPr lang="ko-KR" altLang="en-US" sz="3200" b="1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년도 산업</a:t>
            </a:r>
            <a:r>
              <a:rPr lang="en-US" altLang="ko-KR" sz="3200" b="1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R&amp;D </a:t>
            </a:r>
            <a:r>
              <a:rPr lang="ko-KR" altLang="en-US" sz="3200" b="1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지원방향과 </a:t>
            </a:r>
            <a:r>
              <a:rPr lang="en-US" altLang="ko-KR" sz="3200" b="1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KEIT </a:t>
            </a:r>
            <a:r>
              <a:rPr lang="ko-KR" altLang="en-US" sz="3200" b="1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주요 </a:t>
            </a:r>
            <a:r>
              <a:rPr lang="en-US" altLang="ko-KR" sz="3200" b="1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R&amp;D </a:t>
            </a:r>
            <a:r>
              <a:rPr lang="ko-KR" altLang="en-US" sz="3200" b="1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 안내</a:t>
            </a:r>
            <a:endParaRPr lang="ko-KR" altLang="en-US" sz="3200" b="1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0" y="0"/>
            <a:ext cx="395536" cy="21073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직사각형 160"/>
          <p:cNvSpPr/>
          <p:nvPr/>
        </p:nvSpPr>
        <p:spPr>
          <a:xfrm>
            <a:off x="0" y="2092735"/>
            <a:ext cx="395536" cy="17277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5" name="그림 1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49" y="6055971"/>
            <a:ext cx="2749592" cy="27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53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개요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smtClean="0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smtClean="0"/>
              <a:t>산업기술개발사업</a:t>
            </a:r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>
            <a:off x="2051720" y="1801812"/>
            <a:ext cx="1554629" cy="464272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>
            <a:innerShdw blurRad="152400" dir="13500000">
              <a:schemeClr val="bg1">
                <a:lumMod val="65000"/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0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37" name="TextBox 99"/>
          <p:cNvSpPr txBox="1"/>
          <p:nvPr/>
        </p:nvSpPr>
        <p:spPr>
          <a:xfrm>
            <a:off x="77445" y="868650"/>
            <a:ext cx="7446883" cy="40011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2. </a:t>
            </a:r>
            <a:r>
              <a:rPr lang="ko-KR" altLang="en-US" sz="2000" b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미래 먹거리 창출을 위한 신산업 육성 </a:t>
            </a: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– 1</a:t>
            </a:r>
            <a:r>
              <a:rPr lang="ko-KR" altLang="en-US" sz="2000" b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조 </a:t>
            </a: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1,100</a:t>
            </a:r>
            <a:r>
              <a:rPr lang="ko-KR" altLang="en-US" sz="2000" b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억원 지원</a:t>
            </a: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 </a:t>
            </a:r>
            <a:endParaRPr lang="ko-KR" altLang="en-US" sz="20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srgbClr val="0070C0"/>
              </a:solidFill>
              <a:latin typeface="+mn-ea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222924" y="1783201"/>
            <a:ext cx="1554629" cy="464272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>
            <a:innerShdw blurRad="152400" dir="13500000">
              <a:schemeClr val="bg1">
                <a:lumMod val="65000"/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0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251521" y="2745358"/>
            <a:ext cx="1473457" cy="9310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064" indent="-82064">
              <a:spcAft>
                <a:spcPts val="462"/>
              </a:spcAft>
              <a:buSzPct val="100000"/>
              <a:buFont typeface="Arial"/>
              <a:buChar char="•"/>
              <a:defRPr/>
            </a:pP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민수헬기</a:t>
            </a: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, </a:t>
            </a:r>
          </a:p>
          <a:p>
            <a:pPr>
              <a:spcAft>
                <a:spcPts val="462"/>
              </a:spcAft>
              <a:buSzPct val="100000"/>
              <a:defRPr/>
            </a:pP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  개인용 자율항공기 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  <a:cs typeface="+mn-cs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  항공∙우주 산업기술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  <a:cs typeface="+mn-cs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b="1" dirty="0" smtClean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R&amp;D </a:t>
            </a:r>
            <a:endParaRPr lang="ko-KR" altLang="en-US" sz="1200" b="1" dirty="0">
              <a:solidFill>
                <a:srgbClr val="0070C0"/>
              </a:solidFill>
              <a:latin typeface="+mn-ea"/>
              <a:cs typeface="+mn-cs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 flipH="1">
            <a:off x="1974394" y="1956587"/>
            <a:ext cx="5319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41" name="직선 연결선 40"/>
          <p:cNvCxnSpPr/>
          <p:nvPr/>
        </p:nvCxnSpPr>
        <p:spPr>
          <a:xfrm flipH="1">
            <a:off x="1974393" y="2345741"/>
            <a:ext cx="5320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sp>
        <p:nvSpPr>
          <p:cNvPr id="42" name="직사각형 41"/>
          <p:cNvSpPr/>
          <p:nvPr/>
        </p:nvSpPr>
        <p:spPr>
          <a:xfrm>
            <a:off x="274342" y="1908121"/>
            <a:ext cx="1345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17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600" b="1" kern="0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n-ea"/>
                <a:cs typeface="Arial"/>
              </a:rPr>
              <a:t>미래 교통수단 </a:t>
            </a:r>
            <a:endParaRPr lang="ko-KR" altLang="en-US" sz="1600" b="1" kern="0" baseline="-25000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+mn-ea"/>
              <a:cs typeface="Arial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235586" y="1343211"/>
            <a:ext cx="1559783" cy="323689"/>
          </a:xfrm>
          <a:prstGeom prst="roundRect">
            <a:avLst>
              <a:gd name="adj" fmla="val 0"/>
            </a:avLst>
          </a:prstGeom>
          <a:solidFill>
            <a:srgbClr val="1A4B87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44" name="모서리가 둥근 직사각형 43"/>
          <p:cNvSpPr/>
          <p:nvPr/>
        </p:nvSpPr>
        <p:spPr>
          <a:xfrm>
            <a:off x="2077913" y="1340768"/>
            <a:ext cx="1531326" cy="33768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51520" y="1373564"/>
            <a:ext cx="1492489" cy="26161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dirty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항공∙우주</a:t>
            </a:r>
            <a:endParaRPr kumimoji="1" lang="ko-KR" altLang="en-US" sz="1700" b="1" dirty="0">
              <a:solidFill>
                <a:schemeClr val="bg1"/>
              </a:solidFill>
              <a:latin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79512" y="3996353"/>
            <a:ext cx="1613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62"/>
              </a:spcAft>
              <a:buSzPct val="100000"/>
              <a:defRPr/>
            </a:pPr>
            <a:r>
              <a:rPr kumimoji="1" lang="en-US" altLang="ko-KR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`19</a:t>
            </a:r>
            <a:r>
              <a:rPr kumimoji="1" lang="ko-KR" altLang="en-US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년도 </a:t>
            </a:r>
            <a:r>
              <a:rPr kumimoji="1" lang="en-US" altLang="ko-KR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1,091</a:t>
            </a:r>
            <a:r>
              <a:rPr kumimoji="1" lang="ko-KR" altLang="en-US" sz="1400" b="1" kern="0" dirty="0" err="1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endParaRPr lang="ko-KR" altLang="en-US" sz="1400" b="1" dirty="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267744" y="1367190"/>
            <a:ext cx="1376935" cy="26161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dirty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</a:rPr>
              <a:t>산업로봇</a:t>
            </a:r>
            <a:endParaRPr kumimoji="1" lang="ko-KR" altLang="en-US" sz="1700" b="1" dirty="0">
              <a:solidFill>
                <a:schemeClr val="bg1"/>
              </a:solidFill>
              <a:latin typeface="+mn-ea"/>
              <a:cs typeface="+mn-cs"/>
            </a:endParaRPr>
          </a:p>
        </p:txBody>
      </p:sp>
      <p:cxnSp>
        <p:nvCxnSpPr>
          <p:cNvPr id="49" name="직선 연결선 48"/>
          <p:cNvCxnSpPr/>
          <p:nvPr/>
        </p:nvCxnSpPr>
        <p:spPr>
          <a:xfrm flipH="1">
            <a:off x="3774594" y="1959726"/>
            <a:ext cx="5319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50" name="직선 연결선 49"/>
          <p:cNvCxnSpPr/>
          <p:nvPr/>
        </p:nvCxnSpPr>
        <p:spPr>
          <a:xfrm flipH="1">
            <a:off x="3774593" y="2348880"/>
            <a:ext cx="5320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sp>
        <p:nvSpPr>
          <p:cNvPr id="67" name="직사각형 66"/>
          <p:cNvSpPr/>
          <p:nvPr/>
        </p:nvSpPr>
        <p:spPr>
          <a:xfrm>
            <a:off x="2123728" y="1916832"/>
            <a:ext cx="1409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17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600" b="1" kern="0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n-ea"/>
                <a:cs typeface="Arial"/>
              </a:rPr>
              <a:t>로봇 시장 진출</a:t>
            </a:r>
            <a:endParaRPr lang="ko-KR" altLang="en-US" sz="1600" b="1" kern="0" baseline="-25000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+mn-ea"/>
              <a:cs typeface="Arial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2146430" y="2745717"/>
            <a:ext cx="1473457" cy="68223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064" indent="-82064">
              <a:spcAft>
                <a:spcPts val="462"/>
              </a:spcAft>
              <a:buSzPct val="100000"/>
              <a:buFont typeface="Arial"/>
              <a:buChar char="•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시장형성 단계의 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서비스로봇 및 협동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로봇의 제품화 기술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979712" y="3985319"/>
            <a:ext cx="1613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62"/>
              </a:spcAft>
              <a:buSzPct val="100000"/>
              <a:defRPr/>
            </a:pPr>
            <a:r>
              <a:rPr kumimoji="1" lang="en-US" altLang="ko-KR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`19</a:t>
            </a:r>
            <a:r>
              <a:rPr kumimoji="1" lang="ko-KR" altLang="en-US" sz="1400" b="1" kern="0" spc="-10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년도 </a:t>
            </a:r>
            <a:r>
              <a:rPr kumimoji="1" lang="en-US" altLang="ko-KR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1,129</a:t>
            </a:r>
            <a:r>
              <a:rPr kumimoji="1" lang="ko-KR" altLang="en-US" sz="1400" b="1" ker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endParaRPr lang="ko-KR" altLang="en-US" sz="1400" b="1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3895332" y="1801812"/>
            <a:ext cx="1554629" cy="464272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>
            <a:innerShdw blurRad="152400" dir="13500000">
              <a:schemeClr val="bg1">
                <a:lumMod val="65000"/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0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3922150" y="2748842"/>
            <a:ext cx="1473457" cy="9310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064" indent="-82064">
              <a:spcAft>
                <a:spcPts val="462"/>
              </a:spcAft>
              <a:buSzPct val="100000"/>
              <a:buFont typeface="Arial"/>
              <a:buChar char="•"/>
              <a:defRPr/>
            </a:pP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신약개발</a:t>
            </a: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 </a:t>
            </a: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첨단의료기기</a:t>
            </a: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</a:t>
            </a: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ko-KR" altLang="en-US" sz="1200" b="1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디지털헬스케어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등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의료산업</a:t>
            </a: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R&amp;D</a:t>
            </a:r>
            <a:endParaRPr lang="ko-KR" altLang="en-US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72" name="직선 연결선 71"/>
          <p:cNvCxnSpPr/>
          <p:nvPr/>
        </p:nvCxnSpPr>
        <p:spPr>
          <a:xfrm flipH="1">
            <a:off x="5646802" y="1954144"/>
            <a:ext cx="5319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73" name="직선 연결선 72"/>
          <p:cNvCxnSpPr/>
          <p:nvPr/>
        </p:nvCxnSpPr>
        <p:spPr>
          <a:xfrm flipH="1">
            <a:off x="5646801" y="2343298"/>
            <a:ext cx="5320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sp>
        <p:nvSpPr>
          <p:cNvPr id="74" name="직사각형 73"/>
          <p:cNvSpPr/>
          <p:nvPr/>
        </p:nvSpPr>
        <p:spPr>
          <a:xfrm>
            <a:off x="3995936" y="1916832"/>
            <a:ext cx="1345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17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600" b="1" kern="0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n-ea"/>
                <a:cs typeface="Arial"/>
              </a:rPr>
              <a:t>의료산업 선진국</a:t>
            </a:r>
            <a:endParaRPr lang="ko-KR" altLang="en-US" sz="1600" b="1" kern="0" baseline="-25000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+mn-ea"/>
              <a:cs typeface="Arial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>
            <a:off x="3907994" y="1340768"/>
            <a:ext cx="1559783" cy="323689"/>
          </a:xfrm>
          <a:prstGeom prst="roundRect">
            <a:avLst>
              <a:gd name="adj" fmla="val 0"/>
            </a:avLst>
          </a:prstGeom>
          <a:solidFill>
            <a:srgbClr val="1A4B87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4096421" y="1371121"/>
            <a:ext cx="1319996" cy="26161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dirty="0" err="1">
                <a:solidFill>
                  <a:schemeClr val="bg1"/>
                </a:solidFill>
                <a:latin typeface="+mn-ea"/>
                <a:cs typeface="+mn-cs"/>
              </a:rPr>
              <a:t>바이오헬스</a:t>
            </a:r>
            <a:endParaRPr kumimoji="1" lang="ko-KR" altLang="en-US" sz="1700" b="1" dirty="0">
              <a:solidFill>
                <a:schemeClr val="bg1"/>
              </a:solidFill>
              <a:latin typeface="+mn-ea"/>
              <a:cs typeface="+mn-cs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481867" y="1780758"/>
            <a:ext cx="1554629" cy="464272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>
            <a:innerShdw blurRad="152400" dir="13500000">
              <a:schemeClr val="bg1">
                <a:lumMod val="65000"/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0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7509850" y="2745358"/>
            <a:ext cx="1473457" cy="93102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064" indent="-82064">
              <a:spcAft>
                <a:spcPts val="462"/>
              </a:spcAft>
              <a:buSzPct val="100000"/>
              <a:buFont typeface="Arial"/>
              <a:buChar char="•"/>
              <a:defRPr/>
            </a:pPr>
            <a:r>
              <a:rPr lang="ko-KR" altLang="en-US" sz="1200" b="1" dirty="0" smtClean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재생에너지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산업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b="1" dirty="0" smtClean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200" b="1" dirty="0" smtClean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경쟁력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확보 및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b="1" dirty="0" smtClean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200" b="1" dirty="0" smtClean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에너지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전환기술 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b="1" dirty="0" smtClean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200" b="1" dirty="0" smtClean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개발</a:t>
            </a:r>
            <a:endParaRPr lang="ko-KR" altLang="en-US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79" name="직선 연결선 78"/>
          <p:cNvCxnSpPr/>
          <p:nvPr/>
        </p:nvCxnSpPr>
        <p:spPr>
          <a:xfrm flipH="1">
            <a:off x="9233337" y="1954144"/>
            <a:ext cx="5319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80" name="직선 연결선 79"/>
          <p:cNvCxnSpPr/>
          <p:nvPr/>
        </p:nvCxnSpPr>
        <p:spPr>
          <a:xfrm flipH="1">
            <a:off x="9233336" y="2343298"/>
            <a:ext cx="5320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sp>
        <p:nvSpPr>
          <p:cNvPr id="81" name="직사각형 80"/>
          <p:cNvSpPr/>
          <p:nvPr/>
        </p:nvSpPr>
        <p:spPr>
          <a:xfrm>
            <a:off x="7596336" y="1916832"/>
            <a:ext cx="1345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17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600" b="1" kern="0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n-ea"/>
                <a:cs typeface="Arial"/>
              </a:rPr>
              <a:t>미래형 에너지 기술</a:t>
            </a:r>
            <a:endParaRPr lang="ko-KR" altLang="en-US" sz="1600" b="1" kern="0" baseline="-25000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+mn-ea"/>
              <a:cs typeface="Arial"/>
            </a:endParaRPr>
          </a:p>
        </p:txBody>
      </p:sp>
      <p:sp>
        <p:nvSpPr>
          <p:cNvPr id="82" name="모서리가 둥근 직사각형 81"/>
          <p:cNvSpPr/>
          <p:nvPr/>
        </p:nvSpPr>
        <p:spPr>
          <a:xfrm>
            <a:off x="7494529" y="1340768"/>
            <a:ext cx="1559783" cy="323689"/>
          </a:xfrm>
          <a:prstGeom prst="roundRect">
            <a:avLst>
              <a:gd name="adj" fmla="val 0"/>
            </a:avLst>
          </a:prstGeom>
          <a:solidFill>
            <a:srgbClr val="1A4B87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7682956" y="1371121"/>
            <a:ext cx="1319996" cy="26161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dirty="0" err="1">
                <a:solidFill>
                  <a:schemeClr val="bg1"/>
                </a:solidFill>
                <a:latin typeface="+mn-ea"/>
                <a:cs typeface="+mn-cs"/>
              </a:rPr>
              <a:t>에너지신산업</a:t>
            </a:r>
            <a:endParaRPr kumimoji="1" lang="ko-KR" altLang="en-US" sz="1700" b="1" dirty="0">
              <a:solidFill>
                <a:schemeClr val="bg1"/>
              </a:solidFill>
              <a:latin typeface="+mn-ea"/>
              <a:cs typeface="+mn-cs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5704898" y="1801812"/>
            <a:ext cx="1554629" cy="4642728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>
            <a:innerShdw blurRad="152400" dir="13500000">
              <a:schemeClr val="bg1">
                <a:lumMod val="65000"/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0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85" name="모서리가 둥근 직사각형 84"/>
          <p:cNvSpPr/>
          <p:nvPr/>
        </p:nvSpPr>
        <p:spPr>
          <a:xfrm>
            <a:off x="5731091" y="1340768"/>
            <a:ext cx="1531326" cy="33768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5920923" y="1367190"/>
            <a:ext cx="1319996" cy="26161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dirty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</a:rPr>
              <a:t>수소활용</a:t>
            </a:r>
            <a:endParaRPr kumimoji="1" lang="ko-KR" altLang="en-US" sz="1700" b="1" dirty="0">
              <a:solidFill>
                <a:schemeClr val="bg1"/>
              </a:solidFill>
              <a:latin typeface="+mn-ea"/>
              <a:cs typeface="+mn-cs"/>
            </a:endParaRPr>
          </a:p>
        </p:txBody>
      </p:sp>
      <p:cxnSp>
        <p:nvCxnSpPr>
          <p:cNvPr id="87" name="직선 연결선 86"/>
          <p:cNvCxnSpPr/>
          <p:nvPr/>
        </p:nvCxnSpPr>
        <p:spPr>
          <a:xfrm flipH="1">
            <a:off x="7427772" y="1959726"/>
            <a:ext cx="5319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88" name="직선 연결선 87"/>
          <p:cNvCxnSpPr/>
          <p:nvPr/>
        </p:nvCxnSpPr>
        <p:spPr>
          <a:xfrm flipH="1">
            <a:off x="7427771" y="2348880"/>
            <a:ext cx="5320" cy="0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sp>
        <p:nvSpPr>
          <p:cNvPr id="89" name="직사각형 88"/>
          <p:cNvSpPr/>
          <p:nvPr/>
        </p:nvSpPr>
        <p:spPr>
          <a:xfrm>
            <a:off x="5796136" y="1916832"/>
            <a:ext cx="1409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17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600" b="1" kern="0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n-ea"/>
                <a:cs typeface="Arial"/>
              </a:rPr>
              <a:t>미래수소</a:t>
            </a:r>
            <a:r>
              <a:rPr lang="en-US" altLang="ko-KR" sz="1600" b="1" kern="0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n-ea"/>
                <a:cs typeface="Arial"/>
              </a:rPr>
              <a:t> </a:t>
            </a:r>
            <a:r>
              <a:rPr lang="ko-KR" altLang="en-US" sz="1600" b="1" kern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n-ea"/>
                <a:cs typeface="Arial"/>
              </a:rPr>
              <a:t>시장선점</a:t>
            </a:r>
            <a:endParaRPr lang="ko-KR" altLang="en-US" sz="1600" b="1" kern="0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+mn-ea"/>
              <a:cs typeface="Arial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5738944" y="2745717"/>
            <a:ext cx="1531096" cy="68223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064" indent="-82064">
              <a:spcAft>
                <a:spcPts val="462"/>
              </a:spcAft>
              <a:buSzPct val="100000"/>
              <a:buFont typeface="Arial"/>
              <a:buChar char="•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생산∙운송∙저장기술</a:t>
            </a: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</a:t>
            </a: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 </a:t>
            </a:r>
            <a:r>
              <a:rPr lang="ko-KR" altLang="en-US" sz="1200" b="1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수소차</a:t>
            </a: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수소전지 </a:t>
            </a:r>
            <a:endParaRPr lang="en-US" altLang="ko-KR" sz="12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 </a:t>
            </a:r>
            <a:r>
              <a:rPr lang="ko-KR" altLang="en-US" sz="12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분야 응용기술 지원</a:t>
            </a:r>
          </a:p>
        </p:txBody>
      </p:sp>
      <p:cxnSp>
        <p:nvCxnSpPr>
          <p:cNvPr id="91" name="직선 연결선 90"/>
          <p:cNvCxnSpPr/>
          <p:nvPr/>
        </p:nvCxnSpPr>
        <p:spPr>
          <a:xfrm flipH="1">
            <a:off x="353086" y="1954144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92" name="직선 연결선 91"/>
          <p:cNvCxnSpPr/>
          <p:nvPr/>
        </p:nvCxnSpPr>
        <p:spPr>
          <a:xfrm flipH="1">
            <a:off x="323528" y="2490453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93" name="직선 연결선 92"/>
          <p:cNvCxnSpPr/>
          <p:nvPr/>
        </p:nvCxnSpPr>
        <p:spPr>
          <a:xfrm flipH="1">
            <a:off x="2197018" y="1954144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94" name="직선 연결선 93"/>
          <p:cNvCxnSpPr/>
          <p:nvPr/>
        </p:nvCxnSpPr>
        <p:spPr>
          <a:xfrm flipH="1">
            <a:off x="2167460" y="2490453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95" name="직선 연결선 94"/>
          <p:cNvCxnSpPr/>
          <p:nvPr/>
        </p:nvCxnSpPr>
        <p:spPr>
          <a:xfrm flipH="1">
            <a:off x="4025494" y="1954144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96" name="직선 연결선 95"/>
          <p:cNvCxnSpPr/>
          <p:nvPr/>
        </p:nvCxnSpPr>
        <p:spPr>
          <a:xfrm flipH="1">
            <a:off x="3995936" y="2490453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97" name="직선 연결선 96"/>
          <p:cNvCxnSpPr/>
          <p:nvPr/>
        </p:nvCxnSpPr>
        <p:spPr>
          <a:xfrm flipH="1">
            <a:off x="5831963" y="1954144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98" name="직선 연결선 97"/>
          <p:cNvCxnSpPr/>
          <p:nvPr/>
        </p:nvCxnSpPr>
        <p:spPr>
          <a:xfrm flipH="1">
            <a:off x="5802405" y="2490453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99" name="직선 연결선 98"/>
          <p:cNvCxnSpPr/>
          <p:nvPr/>
        </p:nvCxnSpPr>
        <p:spPr>
          <a:xfrm flipH="1">
            <a:off x="7632163" y="1954144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cxnSp>
        <p:nvCxnSpPr>
          <p:cNvPr id="100" name="직선 연결선 99"/>
          <p:cNvCxnSpPr/>
          <p:nvPr/>
        </p:nvCxnSpPr>
        <p:spPr>
          <a:xfrm flipH="1">
            <a:off x="7602605" y="2490453"/>
            <a:ext cx="1332325" cy="2443"/>
          </a:xfrm>
          <a:prstGeom prst="line">
            <a:avLst/>
          </a:prstGeom>
          <a:solidFill>
            <a:srgbClr val="0066FF"/>
          </a:solidFill>
          <a:ln w="9525" cap="flat" cmpd="sng" algn="ctr">
            <a:gradFill>
              <a:gsLst>
                <a:gs pos="0">
                  <a:srgbClr val="0070C0">
                    <a:alpha val="0"/>
                  </a:srgbClr>
                </a:gs>
                <a:gs pos="21000">
                  <a:srgbClr val="0070C0"/>
                </a:gs>
                <a:gs pos="79000">
                  <a:srgbClr val="0070C0"/>
                </a:gs>
                <a:gs pos="100000">
                  <a:srgbClr val="FFFFFF">
                    <a:lumMod val="85000"/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w="med" len="med"/>
            <a:tailEnd w="med" len="med"/>
          </a:ln>
          <a:effectLst/>
        </p:spPr>
      </p:cxnSp>
      <p:sp>
        <p:nvSpPr>
          <p:cNvPr id="101" name="TextBox 100"/>
          <p:cNvSpPr txBox="1"/>
          <p:nvPr/>
        </p:nvSpPr>
        <p:spPr>
          <a:xfrm>
            <a:off x="3851920" y="4005064"/>
            <a:ext cx="1613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62"/>
              </a:spcAft>
              <a:buSzPct val="100000"/>
              <a:defRPr/>
            </a:pPr>
            <a:r>
              <a:rPr kumimoji="1" lang="en-US" altLang="ko-KR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`19</a:t>
            </a:r>
            <a:r>
              <a:rPr kumimoji="1" lang="ko-KR" altLang="en-US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년도 </a:t>
            </a:r>
            <a:r>
              <a:rPr kumimoji="1" lang="en-US" altLang="ko-KR" sz="1400" b="1" kern="0" spc="-100" dirty="0" smtClea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2,100</a:t>
            </a:r>
            <a:r>
              <a:rPr kumimoji="1" lang="ko-KR" altLang="en-US" sz="1400" b="1" kern="0" dirty="0" err="1" smtClea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endParaRPr lang="ko-KR" altLang="en-US" sz="1400" b="1" dirty="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694385" y="3985319"/>
            <a:ext cx="1613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62"/>
              </a:spcAft>
              <a:buSzPct val="100000"/>
              <a:defRPr/>
            </a:pPr>
            <a:r>
              <a:rPr kumimoji="1" lang="en-US" altLang="ko-KR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`19</a:t>
            </a:r>
            <a:r>
              <a:rPr kumimoji="1" lang="ko-KR" altLang="en-US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년도 </a:t>
            </a:r>
            <a:r>
              <a:rPr kumimoji="1" lang="en-US" altLang="ko-KR" sz="1400" b="1" kern="0" spc="-100" dirty="0" smtClea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364</a:t>
            </a:r>
            <a:r>
              <a:rPr kumimoji="1" lang="ko-KR" altLang="en-US" sz="1400" b="1" kern="0" dirty="0" err="1" smtClea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endParaRPr lang="ko-KR" altLang="en-US" sz="1400" b="1" dirty="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7494585" y="3789040"/>
            <a:ext cx="1613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62"/>
              </a:spcAft>
              <a:buSzPct val="100000"/>
              <a:defRPr/>
            </a:pPr>
            <a:r>
              <a:rPr kumimoji="1" lang="en-US" altLang="ko-KR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`19</a:t>
            </a:r>
            <a:r>
              <a:rPr kumimoji="1" lang="ko-KR" altLang="en-US" sz="14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년도 </a:t>
            </a:r>
            <a:r>
              <a:rPr kumimoji="1" lang="en-US" altLang="ko-KR" sz="1400" b="1" kern="0" spc="-100" dirty="0" smtClea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6,319</a:t>
            </a:r>
            <a:r>
              <a:rPr kumimoji="1" lang="ko-KR" altLang="en-US" sz="1400" b="1" kern="0" dirty="0" err="1" smtClea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endParaRPr lang="ko-KR" altLang="en-US" sz="1400" b="1" dirty="0">
              <a:solidFill>
                <a:prstClr val="white"/>
              </a:solidFill>
              <a:latin typeface="+mn-ea"/>
              <a:cs typeface="Arial"/>
            </a:endParaRPr>
          </a:p>
        </p:txBody>
      </p:sp>
      <p:pic>
        <p:nvPicPr>
          <p:cNvPr id="104" name="_x383263912" descr="EMB000015981b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994" y="4437112"/>
            <a:ext cx="1528102" cy="1008112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5" name="개체 10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8143887"/>
              </p:ext>
            </p:extLst>
          </p:nvPr>
        </p:nvGraphicFramePr>
        <p:xfrm>
          <a:off x="2065192" y="4437112"/>
          <a:ext cx="1538954" cy="846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비트맵 이미지" r:id="rId5" imgW="2724120" imgH="2057400" progId="Paint.Picture">
                  <p:embed/>
                </p:oleObj>
              </mc:Choice>
              <mc:Fallback>
                <p:oleObj name="비트맵 이미지" r:id="rId5" imgW="2724120" imgH="20574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65192" y="4437112"/>
                        <a:ext cx="1538954" cy="8463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" name="개체 1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312806"/>
              </p:ext>
            </p:extLst>
          </p:nvPr>
        </p:nvGraphicFramePr>
        <p:xfrm>
          <a:off x="5771164" y="4437112"/>
          <a:ext cx="1465132" cy="720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비트맵 이미지" r:id="rId7" imgW="2448000" imgH="2438280" progId="Paint.Picture">
                  <p:embed/>
                </p:oleObj>
              </mc:Choice>
              <mc:Fallback>
                <p:oleObj name="비트맵 이미지" r:id="rId7" imgW="2448000" imgH="24382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771164" y="4437112"/>
                        <a:ext cx="1465132" cy="720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7" name="그림 10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3334" y="5287304"/>
            <a:ext cx="1489068" cy="1137689"/>
          </a:xfrm>
          <a:prstGeom prst="rect">
            <a:avLst/>
          </a:prstGeom>
        </p:spPr>
      </p:pic>
      <p:graphicFrame>
        <p:nvGraphicFramePr>
          <p:cNvPr id="108" name="개체 10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8909019"/>
              </p:ext>
            </p:extLst>
          </p:nvPr>
        </p:nvGraphicFramePr>
        <p:xfrm>
          <a:off x="7504670" y="4221088"/>
          <a:ext cx="1521085" cy="997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비트맵 이미지" r:id="rId10" imgW="2295360" imgH="1504800" progId="Paint.Picture">
                  <p:embed/>
                </p:oleObj>
              </mc:Choice>
              <mc:Fallback>
                <p:oleObj name="비트맵 이미지" r:id="rId10" imgW="2295360" imgH="15048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504670" y="4221088"/>
                        <a:ext cx="1521085" cy="9972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9" name="그림 10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81867" y="5172757"/>
            <a:ext cx="1543888" cy="1283486"/>
          </a:xfrm>
          <a:prstGeom prst="rect">
            <a:avLst/>
          </a:prstGeom>
        </p:spPr>
      </p:pic>
      <p:pic>
        <p:nvPicPr>
          <p:cNvPr id="110" name="그림 10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1520" y="4420430"/>
            <a:ext cx="1517187" cy="1013907"/>
          </a:xfrm>
          <a:prstGeom prst="rect">
            <a:avLst/>
          </a:prstGeom>
        </p:spPr>
      </p:pic>
      <p:pic>
        <p:nvPicPr>
          <p:cNvPr id="111" name="그림 1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7185" y="5445224"/>
            <a:ext cx="1511289" cy="978262"/>
          </a:xfrm>
          <a:prstGeom prst="rect">
            <a:avLst/>
          </a:prstGeom>
        </p:spPr>
      </p:pic>
      <p:graphicFrame>
        <p:nvGraphicFramePr>
          <p:cNvPr id="112" name="개체 1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431124"/>
              </p:ext>
            </p:extLst>
          </p:nvPr>
        </p:nvGraphicFramePr>
        <p:xfrm>
          <a:off x="2047458" y="5277763"/>
          <a:ext cx="1546174" cy="1027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비트맵 이미지" r:id="rId15" imgW="3914640" imgH="2600280" progId="Paint.Picture">
                  <p:embed/>
                </p:oleObj>
              </mc:Choice>
              <mc:Fallback>
                <p:oleObj name="비트맵 이미지" r:id="rId15" imgW="3914640" imgH="26002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047458" y="5277763"/>
                        <a:ext cx="1546174" cy="1027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" name="그림 1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07994" y="5390133"/>
            <a:ext cx="1528102" cy="99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1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개요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smtClean="0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smtClean="0"/>
              <a:t>산업기술개발사업</a:t>
            </a:r>
            <a:endParaRPr lang="ko-KR" altLang="en-US" dirty="0"/>
          </a:p>
        </p:txBody>
      </p:sp>
      <p:sp>
        <p:nvSpPr>
          <p:cNvPr id="114" name="TextBox 99"/>
          <p:cNvSpPr txBox="1"/>
          <p:nvPr/>
        </p:nvSpPr>
        <p:spPr>
          <a:xfrm>
            <a:off x="77445" y="868650"/>
            <a:ext cx="7446883" cy="40011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3. </a:t>
            </a:r>
            <a:r>
              <a:rPr lang="ko-KR" altLang="en-US" sz="2000" b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지역의 산업 생태계 복원 </a:t>
            </a: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- 5,061</a:t>
            </a:r>
            <a:r>
              <a:rPr lang="ko-KR" altLang="en-US" sz="2000" b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억원 지원</a:t>
            </a:r>
            <a:endParaRPr lang="ko-KR" altLang="en-US" sz="20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srgbClr val="0070C0"/>
              </a:solidFill>
              <a:latin typeface="+mn-ea"/>
            </a:endParaRPr>
          </a:p>
        </p:txBody>
      </p:sp>
      <p:sp>
        <p:nvSpPr>
          <p:cNvPr id="115" name="모서리가 둥근 직사각형 114"/>
          <p:cNvSpPr/>
          <p:nvPr/>
        </p:nvSpPr>
        <p:spPr>
          <a:xfrm>
            <a:off x="429443" y="2090676"/>
            <a:ext cx="3638499" cy="323689"/>
          </a:xfrm>
          <a:prstGeom prst="roundRect">
            <a:avLst>
              <a:gd name="adj" fmla="val 0"/>
            </a:avLst>
          </a:prstGeom>
          <a:solidFill>
            <a:srgbClr val="1A4B87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87165" y="2097273"/>
            <a:ext cx="3242207" cy="290294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>
            <a:defPPr>
              <a:defRPr lang="ko-KR"/>
            </a:defPPr>
            <a:lvl1pPr defTabSz="1330325" eaLnBrk="0" latinLnBrk="0" hangingPunct="0">
              <a:spcAft>
                <a:spcPts val="600"/>
              </a:spcAft>
              <a:buSzPct val="100000"/>
              <a:defRPr sz="2000"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algn="ctr"/>
            <a:r>
              <a:rPr lang="ko-KR" altLang="en-US" sz="1600" b="1" dirty="0">
                <a:latin typeface="+mn-ea"/>
                <a:ea typeface="+mn-ea"/>
              </a:rPr>
              <a:t>생산∙고용 활력이 위축된 지역 </a:t>
            </a:r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117" name="모서리가 둥근 직사각형 116"/>
          <p:cNvSpPr/>
          <p:nvPr/>
        </p:nvSpPr>
        <p:spPr>
          <a:xfrm>
            <a:off x="4263684" y="2090675"/>
            <a:ext cx="4243356" cy="33768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415230" y="2113190"/>
            <a:ext cx="3892040" cy="274375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>
            <a:defPPr>
              <a:defRPr lang="ko-KR"/>
            </a:defPPr>
            <a:lvl1pPr algn="ctr" defTabSz="1330325" eaLnBrk="0" latinLnBrk="0" hangingPunct="0">
              <a:spcAft>
                <a:spcPts val="600"/>
              </a:spcAft>
              <a:buSzPct val="100000"/>
              <a:defRPr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r>
              <a:rPr lang="en-US" altLang="ko-KR" sz="1600" b="1" dirty="0">
                <a:solidFill>
                  <a:schemeClr val="bg1"/>
                </a:solidFill>
                <a:latin typeface="+mn-ea"/>
                <a:ea typeface="+mn-ea"/>
              </a:rPr>
              <a:t>`</a:t>
            </a:r>
            <a:r>
              <a:rPr lang="en-US" altLang="ko-KR" sz="1600" b="1" dirty="0">
                <a:latin typeface="+mn-ea"/>
                <a:ea typeface="+mn-ea"/>
              </a:rPr>
              <a:t>19</a:t>
            </a:r>
            <a:r>
              <a:rPr lang="ko-KR" altLang="en-US" sz="1600" b="1" dirty="0">
                <a:latin typeface="+mn-ea"/>
                <a:ea typeface="+mn-ea"/>
              </a:rPr>
              <a:t>년도 지원예산</a:t>
            </a:r>
          </a:p>
        </p:txBody>
      </p:sp>
      <p:sp>
        <p:nvSpPr>
          <p:cNvPr id="119" name="직사각형 118"/>
          <p:cNvSpPr/>
          <p:nvPr/>
        </p:nvSpPr>
        <p:spPr>
          <a:xfrm>
            <a:off x="4800730" y="2692108"/>
            <a:ext cx="3875726" cy="41402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 </a:t>
            </a:r>
            <a:r>
              <a:rPr kumimoji="1" lang="en-US" altLang="ko-KR" sz="16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1,091</a:t>
            </a:r>
            <a:r>
              <a:rPr kumimoji="1" lang="ko-KR" altLang="en-US" sz="1600" b="1" kern="0" spc="-100" dirty="0" err="1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r>
              <a:rPr kumimoji="1" lang="ko-KR" altLang="en-US" sz="16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지원</a:t>
            </a:r>
            <a:endParaRPr kumimoji="1" lang="en-US" altLang="ko-KR" sz="1600" b="1" kern="0" spc="-100" dirty="0">
              <a:solidFill>
                <a:srgbClr val="3366CC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429444" y="2494004"/>
            <a:ext cx="3646918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산업위기지역 산업생태계 복원을 위한</a:t>
            </a:r>
            <a:endParaRPr lang="en-US" altLang="ko-KR" sz="150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altLang="ko-KR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산업기술</a:t>
            </a:r>
            <a:r>
              <a:rPr lang="en-US" altLang="ko-KR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R&amp;D </a:t>
            </a: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지원</a:t>
            </a:r>
            <a:r>
              <a:rPr lang="en-US" altLang="ko-KR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endParaRPr lang="en-US" altLang="ko-KR" sz="15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+mn-ea"/>
            </a:endParaRPr>
          </a:p>
        </p:txBody>
      </p:sp>
      <p:cxnSp>
        <p:nvCxnSpPr>
          <p:cNvPr id="121" name="직선 연결선 120"/>
          <p:cNvCxnSpPr/>
          <p:nvPr/>
        </p:nvCxnSpPr>
        <p:spPr>
          <a:xfrm>
            <a:off x="429445" y="3502622"/>
            <a:ext cx="361729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연결선 121"/>
          <p:cNvCxnSpPr/>
          <p:nvPr/>
        </p:nvCxnSpPr>
        <p:spPr>
          <a:xfrm>
            <a:off x="4046736" y="2387565"/>
            <a:ext cx="0" cy="111801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연결선 122"/>
          <p:cNvCxnSpPr/>
          <p:nvPr/>
        </p:nvCxnSpPr>
        <p:spPr>
          <a:xfrm>
            <a:off x="8498932" y="2389706"/>
            <a:ext cx="0" cy="11158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오각형 123"/>
          <p:cNvSpPr/>
          <p:nvPr/>
        </p:nvSpPr>
        <p:spPr>
          <a:xfrm>
            <a:off x="323528" y="1556792"/>
            <a:ext cx="3024336" cy="327601"/>
          </a:xfrm>
          <a:prstGeom prst="homePlate">
            <a:avLst/>
          </a:prstGeom>
          <a:solidFill>
            <a:srgbClr val="2F5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25" name="오른쪽 화살표 124"/>
          <p:cNvSpPr/>
          <p:nvPr/>
        </p:nvSpPr>
        <p:spPr>
          <a:xfrm>
            <a:off x="395903" y="1624911"/>
            <a:ext cx="224587" cy="191362"/>
          </a:xfrm>
          <a:prstGeom prst="rightArrow">
            <a:avLst>
              <a:gd name="adj1" fmla="val 48051"/>
              <a:gd name="adj2" fmla="val 67704"/>
            </a:avLst>
          </a:prstGeom>
          <a:solidFill>
            <a:schemeClr val="bg1"/>
          </a:solidFill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defTabSz="1330325" eaLnBrk="0" latinLnBrk="0" hangingPunct="0">
              <a:spcAft>
                <a:spcPts val="600"/>
              </a:spcAft>
              <a:buSzPct val="100000"/>
            </a:pPr>
            <a:endParaRPr lang="ko-KR" altLang="en-US" sz="2000" kern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126" name="제목 114"/>
          <p:cNvSpPr txBox="1">
            <a:spLocks/>
          </p:cNvSpPr>
          <p:nvPr/>
        </p:nvSpPr>
        <p:spPr>
          <a:xfrm>
            <a:off x="566376" y="1578117"/>
            <a:ext cx="2781488" cy="277448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700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</a:rPr>
              <a:t>위기지역 </a:t>
            </a:r>
            <a:r>
              <a:rPr lang="ko-KR" altLang="en-US" sz="1700"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</a:rPr>
              <a:t>및 업종 지원</a:t>
            </a:r>
            <a:endParaRPr lang="ko-KR" altLang="en-US" sz="1700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</a:endParaRPr>
          </a:p>
        </p:txBody>
      </p:sp>
      <p:cxnSp>
        <p:nvCxnSpPr>
          <p:cNvPr id="127" name="직선 연결선 126"/>
          <p:cNvCxnSpPr/>
          <p:nvPr/>
        </p:nvCxnSpPr>
        <p:spPr>
          <a:xfrm>
            <a:off x="4309827" y="3502622"/>
            <a:ext cx="418451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모서리가 둥근 직사각형 127"/>
          <p:cNvSpPr/>
          <p:nvPr/>
        </p:nvSpPr>
        <p:spPr>
          <a:xfrm>
            <a:off x="429445" y="4384703"/>
            <a:ext cx="3646917" cy="323689"/>
          </a:xfrm>
          <a:prstGeom prst="roundRect">
            <a:avLst>
              <a:gd name="adj" fmla="val 0"/>
            </a:avLst>
          </a:prstGeom>
          <a:solidFill>
            <a:srgbClr val="1A4B87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97273" y="4391300"/>
            <a:ext cx="3242207" cy="290294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>
            <a:defPPr>
              <a:defRPr lang="ko-KR"/>
            </a:defPPr>
            <a:lvl1pPr defTabSz="1330325" eaLnBrk="0" latinLnBrk="0" hangingPunct="0">
              <a:spcAft>
                <a:spcPts val="600"/>
              </a:spcAft>
              <a:buSzPct val="100000"/>
              <a:defRPr sz="2000"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pPr algn="ctr"/>
            <a:r>
              <a:rPr lang="ko-KR" altLang="en-US" sz="1600" b="1" dirty="0" err="1">
                <a:latin typeface="+mn-ea"/>
                <a:ea typeface="+mn-ea"/>
              </a:rPr>
              <a:t>산업집적지</a:t>
            </a:r>
            <a:r>
              <a:rPr lang="ko-KR" altLang="en-US" sz="1600" b="1" dirty="0">
                <a:latin typeface="+mn-ea"/>
                <a:ea typeface="+mn-ea"/>
              </a:rPr>
              <a:t> 등</a:t>
            </a:r>
            <a:endParaRPr lang="ko-KR" altLang="en-US" sz="1200" dirty="0">
              <a:latin typeface="+mn-ea"/>
              <a:ea typeface="+mn-ea"/>
            </a:endParaRPr>
          </a:p>
        </p:txBody>
      </p:sp>
      <p:sp>
        <p:nvSpPr>
          <p:cNvPr id="130" name="모서리가 둥근 직사각형 129"/>
          <p:cNvSpPr/>
          <p:nvPr/>
        </p:nvSpPr>
        <p:spPr>
          <a:xfrm>
            <a:off x="4263684" y="4384702"/>
            <a:ext cx="4268756" cy="33768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357480" y="4407217"/>
            <a:ext cx="3892040" cy="274375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>
            <a:defPPr>
              <a:defRPr lang="ko-KR"/>
            </a:defPPr>
            <a:lvl1pPr algn="ctr" defTabSz="1330325" eaLnBrk="0" latinLnBrk="0" hangingPunct="0">
              <a:spcAft>
                <a:spcPts val="600"/>
              </a:spcAft>
              <a:buSzPct val="100000"/>
              <a:defRPr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defRPr>
            </a:lvl1pPr>
          </a:lstStyle>
          <a:p>
            <a:r>
              <a:rPr lang="en-US" altLang="ko-KR" sz="1600" b="1" dirty="0">
                <a:latin typeface="+mn-ea"/>
                <a:ea typeface="+mn-ea"/>
              </a:rPr>
              <a:t>`19</a:t>
            </a:r>
            <a:r>
              <a:rPr lang="ko-KR" altLang="en-US" sz="1600" b="1" dirty="0">
                <a:latin typeface="+mn-ea"/>
                <a:ea typeface="+mn-ea"/>
              </a:rPr>
              <a:t>년도 지원예산</a:t>
            </a:r>
            <a:endParaRPr lang="ko-KR" altLang="en-US" sz="1600" dirty="0">
              <a:latin typeface="+mn-ea"/>
              <a:ea typeface="+mn-ea"/>
            </a:endParaRPr>
          </a:p>
        </p:txBody>
      </p:sp>
      <p:sp>
        <p:nvSpPr>
          <p:cNvPr id="132" name="직사각형 131"/>
          <p:cNvSpPr/>
          <p:nvPr/>
        </p:nvSpPr>
        <p:spPr>
          <a:xfrm>
            <a:off x="539553" y="4759212"/>
            <a:ext cx="3528390" cy="93871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>
              <a:spcBef>
                <a:spcPts val="277"/>
              </a:spcBef>
              <a:spcAft>
                <a:spcPts val="277"/>
              </a:spcAft>
            </a:pP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5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산업집적지</a:t>
            </a:r>
            <a:r>
              <a:rPr lang="en-US" altLang="ko-KR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5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권역별</a:t>
            </a: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50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신산업</a:t>
            </a:r>
            <a:r>
              <a:rPr lang="en-US" altLang="ko-KR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지역혁신</a:t>
            </a:r>
            <a:endParaRPr lang="en-US" altLang="ko-KR" sz="150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Bef>
                <a:spcPts val="277"/>
              </a:spcBef>
              <a:spcAft>
                <a:spcPts val="277"/>
              </a:spcAft>
            </a:pPr>
            <a:r>
              <a:rPr lang="en-US" altLang="ko-KR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클러스터</a:t>
            </a:r>
            <a:r>
              <a:rPr lang="en-US" altLang="ko-KR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산학융합지구 등 지역 대표</a:t>
            </a:r>
            <a:endParaRPr lang="en-US" altLang="ko-KR" sz="150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  <a:p>
            <a:pPr>
              <a:spcBef>
                <a:spcPts val="277"/>
              </a:spcBef>
              <a:spcAft>
                <a:spcPts val="277"/>
              </a:spcAft>
            </a:pPr>
            <a:r>
              <a:rPr lang="en-US" altLang="ko-KR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산업 집중 육성</a:t>
            </a:r>
            <a:endParaRPr lang="en-US" altLang="ko-KR" sz="150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</p:txBody>
      </p:sp>
      <p:cxnSp>
        <p:nvCxnSpPr>
          <p:cNvPr id="133" name="직선 연결선 132"/>
          <p:cNvCxnSpPr/>
          <p:nvPr/>
        </p:nvCxnSpPr>
        <p:spPr>
          <a:xfrm>
            <a:off x="474465" y="5809349"/>
            <a:ext cx="358919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133"/>
          <p:cNvCxnSpPr/>
          <p:nvPr/>
        </p:nvCxnSpPr>
        <p:spPr>
          <a:xfrm>
            <a:off x="4067944" y="4681592"/>
            <a:ext cx="0" cy="111801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134"/>
          <p:cNvCxnSpPr/>
          <p:nvPr/>
        </p:nvCxnSpPr>
        <p:spPr>
          <a:xfrm>
            <a:off x="8507040" y="4683733"/>
            <a:ext cx="0" cy="11158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35"/>
          <p:cNvCxnSpPr/>
          <p:nvPr/>
        </p:nvCxnSpPr>
        <p:spPr>
          <a:xfrm>
            <a:off x="4322527" y="5809349"/>
            <a:ext cx="418451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오각형 136"/>
          <p:cNvSpPr/>
          <p:nvPr/>
        </p:nvSpPr>
        <p:spPr>
          <a:xfrm>
            <a:off x="395902" y="3865618"/>
            <a:ext cx="2951961" cy="327601"/>
          </a:xfrm>
          <a:prstGeom prst="homePlate">
            <a:avLst/>
          </a:prstGeom>
          <a:solidFill>
            <a:srgbClr val="2F5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38" name="오른쪽 화살표 137"/>
          <p:cNvSpPr/>
          <p:nvPr/>
        </p:nvSpPr>
        <p:spPr>
          <a:xfrm>
            <a:off x="530989" y="3933737"/>
            <a:ext cx="224587" cy="191362"/>
          </a:xfrm>
          <a:prstGeom prst="rightArrow">
            <a:avLst>
              <a:gd name="adj1" fmla="val 48051"/>
              <a:gd name="adj2" fmla="val 67704"/>
            </a:avLst>
          </a:prstGeom>
          <a:solidFill>
            <a:schemeClr val="bg1"/>
          </a:solidFill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defTabSz="1330325" eaLnBrk="0" latinLnBrk="0" hangingPunct="0">
              <a:spcAft>
                <a:spcPts val="600"/>
              </a:spcAft>
              <a:buSzPct val="100000"/>
            </a:pPr>
            <a:endParaRPr lang="ko-KR" altLang="en-US" sz="2000" kern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139" name="제목 114"/>
          <p:cNvSpPr txBox="1">
            <a:spLocks/>
          </p:cNvSpPr>
          <p:nvPr/>
        </p:nvSpPr>
        <p:spPr>
          <a:xfrm>
            <a:off x="710392" y="3886943"/>
            <a:ext cx="2349440" cy="277448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30325" eaLnBrk="0" latinLnBrk="0" hangingPunct="0">
              <a:spcAft>
                <a:spcPts val="600"/>
              </a:spcAft>
              <a:buSzPct val="100000"/>
              <a:defRPr/>
            </a:pPr>
            <a:r>
              <a:rPr lang="ko-KR" altLang="en-US" sz="1700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</a:rPr>
              <a:t> 특정</a:t>
            </a:r>
            <a:r>
              <a:rPr lang="ko-KR" altLang="en-US" sz="17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</a:rPr>
              <a:t>지역 </a:t>
            </a:r>
            <a:r>
              <a:rPr lang="en-US" altLang="ko-KR" sz="1700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</a:rPr>
              <a:t>R&amp;D </a:t>
            </a:r>
            <a:r>
              <a:rPr lang="ko-KR" altLang="en-US" sz="1700" b="1"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</a:rPr>
              <a:t>지원</a:t>
            </a:r>
            <a:endParaRPr lang="ko-KR" altLang="en-US" sz="1700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+mn-ea"/>
            </a:endParaRPr>
          </a:p>
        </p:txBody>
      </p:sp>
      <p:sp>
        <p:nvSpPr>
          <p:cNvPr id="140" name="직사각형 139"/>
          <p:cNvSpPr/>
          <p:nvPr/>
        </p:nvSpPr>
        <p:spPr>
          <a:xfrm>
            <a:off x="4800730" y="4983559"/>
            <a:ext cx="38757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ko-KR" altLang="en-US" sz="15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 </a:t>
            </a:r>
            <a:r>
              <a:rPr kumimoji="1" lang="en-US" altLang="ko-KR" sz="16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3,970</a:t>
            </a:r>
            <a:r>
              <a:rPr kumimoji="1" lang="ko-KR" altLang="en-US" sz="1600" b="1" kern="0" spc="-100" dirty="0" err="1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r>
              <a:rPr kumimoji="1" lang="ko-KR" altLang="en-US" sz="1600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지원</a:t>
            </a:r>
            <a:endParaRPr kumimoji="1" lang="en-US" altLang="ko-KR" sz="1600" b="1" kern="0" spc="-100" dirty="0">
              <a:solidFill>
                <a:srgbClr val="3366CC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141" name="오른쪽 화살표 140"/>
          <p:cNvSpPr/>
          <p:nvPr/>
        </p:nvSpPr>
        <p:spPr>
          <a:xfrm>
            <a:off x="3923928" y="2792483"/>
            <a:ext cx="936104" cy="276477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오른쪽 화살표 141"/>
          <p:cNvSpPr/>
          <p:nvPr/>
        </p:nvSpPr>
        <p:spPr>
          <a:xfrm>
            <a:off x="3923928" y="5096739"/>
            <a:ext cx="936104" cy="276477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3" name="그림 1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0607" y="4725144"/>
            <a:ext cx="1651833" cy="1077591"/>
          </a:xfrm>
          <a:prstGeom prst="rect">
            <a:avLst/>
          </a:prstGeom>
        </p:spPr>
      </p:pic>
      <p:pic>
        <p:nvPicPr>
          <p:cNvPr id="144" name="그림 1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607" y="2420888"/>
            <a:ext cx="1622379" cy="107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7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1" name="직선 연결선 220"/>
          <p:cNvCxnSpPr>
            <a:cxnSpLocks/>
          </p:cNvCxnSpPr>
          <p:nvPr/>
        </p:nvCxnSpPr>
        <p:spPr>
          <a:xfrm>
            <a:off x="3198232" y="5044647"/>
            <a:ext cx="0" cy="165528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5" name="직선 연결선 224"/>
          <p:cNvCxnSpPr>
            <a:cxnSpLocks/>
          </p:cNvCxnSpPr>
          <p:nvPr/>
        </p:nvCxnSpPr>
        <p:spPr>
          <a:xfrm>
            <a:off x="5201050" y="5044647"/>
            <a:ext cx="0" cy="165528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6" name="모서리가 둥근 직사각형 145"/>
          <p:cNvSpPr/>
          <p:nvPr/>
        </p:nvSpPr>
        <p:spPr>
          <a:xfrm>
            <a:off x="5242272" y="5382349"/>
            <a:ext cx="574280" cy="286931"/>
          </a:xfrm>
          <a:prstGeom prst="roundRect">
            <a:avLst/>
          </a:prstGeom>
          <a:solidFill>
            <a:schemeClr val="accent2"/>
          </a:solidFill>
        </p:spPr>
        <p:txBody>
          <a:bodyPr wrap="non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참여기관</a:t>
            </a:r>
          </a:p>
        </p:txBody>
      </p:sp>
      <p:sp>
        <p:nvSpPr>
          <p:cNvPr id="227" name="모서리가 둥근 직사각형 148"/>
          <p:cNvSpPr/>
          <p:nvPr/>
        </p:nvSpPr>
        <p:spPr>
          <a:xfrm>
            <a:off x="4589210" y="5382349"/>
            <a:ext cx="574280" cy="286931"/>
          </a:xfrm>
          <a:prstGeom prst="roundRect">
            <a:avLst/>
          </a:prstGeom>
          <a:solidFill>
            <a:schemeClr val="accent2"/>
          </a:solidFill>
        </p:spPr>
        <p:txBody>
          <a:bodyPr wrap="non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참여기관</a:t>
            </a:r>
          </a:p>
        </p:txBody>
      </p:sp>
      <p:sp>
        <p:nvSpPr>
          <p:cNvPr id="228" name="자유형: 도형 227"/>
          <p:cNvSpPr/>
          <p:nvPr/>
        </p:nvSpPr>
        <p:spPr>
          <a:xfrm>
            <a:off x="4889170" y="5214620"/>
            <a:ext cx="638175" cy="144780"/>
          </a:xfrm>
          <a:custGeom>
            <a:avLst/>
            <a:gdLst>
              <a:gd name="connsiteX0" fmla="*/ 0 w 670560"/>
              <a:gd name="connsiteY0" fmla="*/ 137160 h 144780"/>
              <a:gd name="connsiteX1" fmla="*/ 0 w 670560"/>
              <a:gd name="connsiteY1" fmla="*/ 0 h 144780"/>
              <a:gd name="connsiteX2" fmla="*/ 670560 w 670560"/>
              <a:gd name="connsiteY2" fmla="*/ 0 h 144780"/>
              <a:gd name="connsiteX3" fmla="*/ 670560 w 670560"/>
              <a:gd name="connsiteY3" fmla="*/ 144780 h 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560" h="144780">
                <a:moveTo>
                  <a:pt x="0" y="137160"/>
                </a:moveTo>
                <a:lnTo>
                  <a:pt x="0" y="0"/>
                </a:lnTo>
                <a:lnTo>
                  <a:pt x="670560" y="0"/>
                </a:lnTo>
                <a:lnTo>
                  <a:pt x="670560" y="14478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0" name="직선 연결선 209"/>
          <p:cNvCxnSpPr>
            <a:cxnSpLocks/>
          </p:cNvCxnSpPr>
          <p:nvPr/>
        </p:nvCxnSpPr>
        <p:spPr>
          <a:xfrm>
            <a:off x="1683480" y="5044647"/>
            <a:ext cx="0" cy="165528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추진체계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추진체계 </a:t>
            </a:r>
          </a:p>
        </p:txBody>
      </p:sp>
      <p:sp>
        <p:nvSpPr>
          <p:cNvPr id="19" name="타원 1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가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4453512"/>
          </a:xfrm>
          <a:prstGeom prst="roundRect">
            <a:avLst>
              <a:gd name="adj" fmla="val 2113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1694377"/>
            <a:ext cx="2284600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산업기술혁신사업 추진체계</a:t>
            </a:r>
          </a:p>
        </p:txBody>
      </p:sp>
      <p:pic>
        <p:nvPicPr>
          <p:cNvPr id="1026" name="Picture 2" descr="산업통상자원부에 대한 이미지 검색결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19" y="2414248"/>
            <a:ext cx="1356138" cy="40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사각형: 둥근 모서리 2"/>
          <p:cNvSpPr/>
          <p:nvPr/>
        </p:nvSpPr>
        <p:spPr>
          <a:xfrm>
            <a:off x="672133" y="2381843"/>
            <a:ext cx="1691505" cy="464874"/>
          </a:xfrm>
          <a:prstGeom prst="roundRect">
            <a:avLst>
              <a:gd name="adj" fmla="val 10653"/>
            </a:avLst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589123" y="2135619"/>
            <a:ext cx="80021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0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중앙행정기관</a:t>
            </a:r>
          </a:p>
        </p:txBody>
      </p:sp>
      <p:sp>
        <p:nvSpPr>
          <p:cNvPr id="51" name="사각형: 둥근 모서리 50"/>
          <p:cNvSpPr/>
          <p:nvPr/>
        </p:nvSpPr>
        <p:spPr>
          <a:xfrm>
            <a:off x="3082998" y="2381843"/>
            <a:ext cx="1691505" cy="464874"/>
          </a:xfrm>
          <a:prstGeom prst="roundRect">
            <a:avLst>
              <a:gd name="adj" fmla="val 10653"/>
            </a:avLst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사업심의위원회</a:t>
            </a:r>
          </a:p>
        </p:txBody>
      </p:sp>
      <p:cxnSp>
        <p:nvCxnSpPr>
          <p:cNvPr id="6" name="직선 연결선 5"/>
          <p:cNvCxnSpPr>
            <a:stCxn id="3" idx="3"/>
            <a:endCxn id="51" idx="1"/>
          </p:cNvCxnSpPr>
          <p:nvPr/>
        </p:nvCxnSpPr>
        <p:spPr>
          <a:xfrm>
            <a:off x="2363638" y="2614280"/>
            <a:ext cx="71936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3" name="사각형: 둥근 모서리 52"/>
          <p:cNvSpPr/>
          <p:nvPr/>
        </p:nvSpPr>
        <p:spPr>
          <a:xfrm>
            <a:off x="672133" y="3184743"/>
            <a:ext cx="1691505" cy="464874"/>
          </a:xfrm>
          <a:prstGeom prst="roundRect">
            <a:avLst>
              <a:gd name="adj" fmla="val 10653"/>
            </a:avLst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/>
          <p:cNvSpPr/>
          <p:nvPr/>
        </p:nvSpPr>
        <p:spPr>
          <a:xfrm>
            <a:off x="589123" y="2938519"/>
            <a:ext cx="59503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0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전담기관</a:t>
            </a:r>
          </a:p>
        </p:txBody>
      </p:sp>
      <p:sp>
        <p:nvSpPr>
          <p:cNvPr id="55" name="사각형: 둥근 모서리 54"/>
          <p:cNvSpPr/>
          <p:nvPr/>
        </p:nvSpPr>
        <p:spPr>
          <a:xfrm>
            <a:off x="3082998" y="3184743"/>
            <a:ext cx="1691505" cy="464874"/>
          </a:xfrm>
          <a:prstGeom prst="roundRect">
            <a:avLst>
              <a:gd name="adj" fmla="val 10653"/>
            </a:avLst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평가위원회</a:t>
            </a:r>
          </a:p>
        </p:txBody>
      </p:sp>
      <p:cxnSp>
        <p:nvCxnSpPr>
          <p:cNvPr id="56" name="직선 연결선 55"/>
          <p:cNvCxnSpPr>
            <a:stCxn id="53" idx="3"/>
            <a:endCxn id="55" idx="1"/>
          </p:cNvCxnSpPr>
          <p:nvPr/>
        </p:nvCxnSpPr>
        <p:spPr>
          <a:xfrm>
            <a:off x="2363638" y="3417180"/>
            <a:ext cx="71936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7" name="Picture 2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40" y="3260785"/>
            <a:ext cx="1484108" cy="301179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사각형: 둥근 모서리 57"/>
          <p:cNvSpPr/>
          <p:nvPr/>
        </p:nvSpPr>
        <p:spPr>
          <a:xfrm>
            <a:off x="672133" y="3976777"/>
            <a:ext cx="5357731" cy="2195423"/>
          </a:xfrm>
          <a:prstGeom prst="roundRect">
            <a:avLst>
              <a:gd name="adj" fmla="val 2113"/>
            </a:avLst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 spc="-10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589123" y="3733382"/>
            <a:ext cx="595035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0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수행기관</a:t>
            </a:r>
            <a:endParaRPr lang="ko-KR" altLang="en-US" sz="10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2" name="모서리가 둥근 직사각형 120"/>
          <p:cNvSpPr/>
          <p:nvPr/>
        </p:nvSpPr>
        <p:spPr>
          <a:xfrm>
            <a:off x="2606862" y="4823916"/>
            <a:ext cx="1174689" cy="250828"/>
          </a:xfrm>
          <a:prstGeom prst="roundRect">
            <a:avLst/>
          </a:prstGeom>
          <a:solidFill>
            <a:schemeClr val="accent1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세부주관기관</a:t>
            </a:r>
          </a:p>
        </p:txBody>
      </p:sp>
      <p:sp>
        <p:nvSpPr>
          <p:cNvPr id="168" name="모서리가 둥근 직사각형 127"/>
          <p:cNvSpPr/>
          <p:nvPr/>
        </p:nvSpPr>
        <p:spPr>
          <a:xfrm>
            <a:off x="4622261" y="4823916"/>
            <a:ext cx="1174689" cy="250828"/>
          </a:xfrm>
          <a:prstGeom prst="roundRect">
            <a:avLst/>
          </a:prstGeom>
          <a:solidFill>
            <a:schemeClr val="accent1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세부주관기관</a:t>
            </a:r>
          </a:p>
        </p:txBody>
      </p:sp>
      <p:sp>
        <p:nvSpPr>
          <p:cNvPr id="174" name="모서리가 둥근 직사각형 133"/>
          <p:cNvSpPr/>
          <p:nvPr/>
        </p:nvSpPr>
        <p:spPr>
          <a:xfrm>
            <a:off x="1098195" y="4823916"/>
            <a:ext cx="1174689" cy="250828"/>
          </a:xfrm>
          <a:prstGeom prst="roundRect">
            <a:avLst/>
          </a:prstGeom>
          <a:solidFill>
            <a:schemeClr val="accent1"/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세부주관기관</a:t>
            </a:r>
          </a:p>
        </p:txBody>
      </p:sp>
      <p:sp>
        <p:nvSpPr>
          <p:cNvPr id="186" name="모서리가 둥근 직사각형 145"/>
          <p:cNvSpPr/>
          <p:nvPr/>
        </p:nvSpPr>
        <p:spPr>
          <a:xfrm>
            <a:off x="1724702" y="5382349"/>
            <a:ext cx="574280" cy="286931"/>
          </a:xfrm>
          <a:prstGeom prst="roundRect">
            <a:avLst/>
          </a:prstGeom>
          <a:solidFill>
            <a:schemeClr val="accent2"/>
          </a:solidFill>
        </p:spPr>
        <p:txBody>
          <a:bodyPr wrap="non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참여기관</a:t>
            </a:r>
          </a:p>
        </p:txBody>
      </p:sp>
      <p:sp>
        <p:nvSpPr>
          <p:cNvPr id="189" name="모서리가 둥근 직사각형 148"/>
          <p:cNvSpPr/>
          <p:nvPr/>
        </p:nvSpPr>
        <p:spPr>
          <a:xfrm>
            <a:off x="1071640" y="5382349"/>
            <a:ext cx="574280" cy="286931"/>
          </a:xfrm>
          <a:prstGeom prst="roundRect">
            <a:avLst/>
          </a:prstGeom>
          <a:solidFill>
            <a:schemeClr val="accent2"/>
          </a:solidFill>
        </p:spPr>
        <p:txBody>
          <a:bodyPr wrap="non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참여기관</a:t>
            </a:r>
          </a:p>
        </p:txBody>
      </p:sp>
      <p:cxnSp>
        <p:nvCxnSpPr>
          <p:cNvPr id="201" name="직선 화살표 연결선 200"/>
          <p:cNvCxnSpPr/>
          <p:nvPr/>
        </p:nvCxnSpPr>
        <p:spPr>
          <a:xfrm flipH="1">
            <a:off x="3192147" y="4555691"/>
            <a:ext cx="2059" cy="251162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직선 연결선 210"/>
          <p:cNvCxnSpPr>
            <a:cxnSpLocks/>
          </p:cNvCxnSpPr>
          <p:nvPr/>
        </p:nvCxnSpPr>
        <p:spPr>
          <a:xfrm>
            <a:off x="1653540" y="4555691"/>
            <a:ext cx="3556065" cy="0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3" name="타원 212"/>
          <p:cNvSpPr/>
          <p:nvPr/>
        </p:nvSpPr>
        <p:spPr>
          <a:xfrm>
            <a:off x="989417" y="4815428"/>
            <a:ext cx="255124" cy="255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5" name="타원 214"/>
          <p:cNvSpPr/>
          <p:nvPr/>
        </p:nvSpPr>
        <p:spPr>
          <a:xfrm>
            <a:off x="2517733" y="4815428"/>
            <a:ext cx="255124" cy="255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6" name="타원 215"/>
          <p:cNvSpPr/>
          <p:nvPr/>
        </p:nvSpPr>
        <p:spPr>
          <a:xfrm>
            <a:off x="4532068" y="4815428"/>
            <a:ext cx="255124" cy="255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7" name="직선 화살표 연결선 216"/>
          <p:cNvCxnSpPr/>
          <p:nvPr/>
        </p:nvCxnSpPr>
        <p:spPr>
          <a:xfrm flipH="1">
            <a:off x="5207546" y="4555691"/>
            <a:ext cx="2059" cy="251162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직선 화살표 연결선 217"/>
          <p:cNvCxnSpPr>
            <a:cxnSpLocks/>
          </p:cNvCxnSpPr>
          <p:nvPr/>
        </p:nvCxnSpPr>
        <p:spPr>
          <a:xfrm>
            <a:off x="1650810" y="4358640"/>
            <a:ext cx="1" cy="448213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모서리가 둥근 직사각형 124"/>
          <p:cNvSpPr/>
          <p:nvPr/>
        </p:nvSpPr>
        <p:spPr>
          <a:xfrm>
            <a:off x="1061049" y="4120867"/>
            <a:ext cx="1211835" cy="313367"/>
          </a:xfrm>
          <a:prstGeom prst="roundRect">
            <a:avLst>
              <a:gd name="adj" fmla="val 10249"/>
            </a:avLst>
          </a:prstGeom>
          <a:solidFill>
            <a:schemeClr val="accent1">
              <a:lumMod val="7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총괄주관기관</a:t>
            </a:r>
          </a:p>
        </p:txBody>
      </p:sp>
      <p:sp>
        <p:nvSpPr>
          <p:cNvPr id="14" name="자유형: 도형 13"/>
          <p:cNvSpPr/>
          <p:nvPr/>
        </p:nvSpPr>
        <p:spPr>
          <a:xfrm>
            <a:off x="1371600" y="5214620"/>
            <a:ext cx="638175" cy="144780"/>
          </a:xfrm>
          <a:custGeom>
            <a:avLst/>
            <a:gdLst>
              <a:gd name="connsiteX0" fmla="*/ 0 w 670560"/>
              <a:gd name="connsiteY0" fmla="*/ 137160 h 144780"/>
              <a:gd name="connsiteX1" fmla="*/ 0 w 670560"/>
              <a:gd name="connsiteY1" fmla="*/ 0 h 144780"/>
              <a:gd name="connsiteX2" fmla="*/ 670560 w 670560"/>
              <a:gd name="connsiteY2" fmla="*/ 0 h 144780"/>
              <a:gd name="connsiteX3" fmla="*/ 670560 w 670560"/>
              <a:gd name="connsiteY3" fmla="*/ 144780 h 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560" h="144780">
                <a:moveTo>
                  <a:pt x="0" y="137160"/>
                </a:moveTo>
                <a:lnTo>
                  <a:pt x="0" y="0"/>
                </a:lnTo>
                <a:lnTo>
                  <a:pt x="670560" y="0"/>
                </a:lnTo>
                <a:lnTo>
                  <a:pt x="670560" y="14478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2" name="모서리가 둥근 직사각형 145"/>
          <p:cNvSpPr/>
          <p:nvPr/>
        </p:nvSpPr>
        <p:spPr>
          <a:xfrm>
            <a:off x="3239454" y="5382349"/>
            <a:ext cx="574280" cy="286931"/>
          </a:xfrm>
          <a:prstGeom prst="roundRect">
            <a:avLst/>
          </a:prstGeom>
          <a:solidFill>
            <a:schemeClr val="accent2"/>
          </a:solidFill>
        </p:spPr>
        <p:txBody>
          <a:bodyPr wrap="non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참여기관</a:t>
            </a:r>
          </a:p>
        </p:txBody>
      </p:sp>
      <p:sp>
        <p:nvSpPr>
          <p:cNvPr id="223" name="모서리가 둥근 직사각형 148"/>
          <p:cNvSpPr/>
          <p:nvPr/>
        </p:nvSpPr>
        <p:spPr>
          <a:xfrm>
            <a:off x="2586392" y="5382349"/>
            <a:ext cx="574280" cy="286931"/>
          </a:xfrm>
          <a:prstGeom prst="roundRect">
            <a:avLst/>
          </a:prstGeom>
          <a:solidFill>
            <a:schemeClr val="accent2"/>
          </a:solidFill>
        </p:spPr>
        <p:txBody>
          <a:bodyPr wrap="non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참여기관</a:t>
            </a:r>
          </a:p>
        </p:txBody>
      </p:sp>
      <p:sp>
        <p:nvSpPr>
          <p:cNvPr id="224" name="자유형: 도형 223"/>
          <p:cNvSpPr/>
          <p:nvPr/>
        </p:nvSpPr>
        <p:spPr>
          <a:xfrm>
            <a:off x="2886352" y="5214620"/>
            <a:ext cx="638175" cy="144780"/>
          </a:xfrm>
          <a:custGeom>
            <a:avLst/>
            <a:gdLst>
              <a:gd name="connsiteX0" fmla="*/ 0 w 670560"/>
              <a:gd name="connsiteY0" fmla="*/ 137160 h 144780"/>
              <a:gd name="connsiteX1" fmla="*/ 0 w 670560"/>
              <a:gd name="connsiteY1" fmla="*/ 0 h 144780"/>
              <a:gd name="connsiteX2" fmla="*/ 670560 w 670560"/>
              <a:gd name="connsiteY2" fmla="*/ 0 h 144780"/>
              <a:gd name="connsiteX3" fmla="*/ 670560 w 670560"/>
              <a:gd name="connsiteY3" fmla="*/ 144780 h 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560" h="144780">
                <a:moveTo>
                  <a:pt x="0" y="137160"/>
                </a:moveTo>
                <a:lnTo>
                  <a:pt x="0" y="0"/>
                </a:lnTo>
                <a:lnTo>
                  <a:pt x="670560" y="0"/>
                </a:lnTo>
                <a:lnTo>
                  <a:pt x="670560" y="14478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5" name="직사각형 1024"/>
          <p:cNvSpPr/>
          <p:nvPr/>
        </p:nvSpPr>
        <p:spPr>
          <a:xfrm>
            <a:off x="3982219" y="4483720"/>
            <a:ext cx="432048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28" name="그룹 1027"/>
          <p:cNvGrpSpPr/>
          <p:nvPr/>
        </p:nvGrpSpPr>
        <p:grpSpPr>
          <a:xfrm>
            <a:off x="4064187" y="4532831"/>
            <a:ext cx="255373" cy="45719"/>
            <a:chOff x="4149912" y="4532831"/>
            <a:chExt cx="255373" cy="45719"/>
          </a:xfrm>
        </p:grpSpPr>
        <p:sp>
          <p:nvSpPr>
            <p:cNvPr id="1027" name="타원 1026"/>
            <p:cNvSpPr/>
            <p:nvPr/>
          </p:nvSpPr>
          <p:spPr>
            <a:xfrm>
              <a:off x="4149912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타원 230"/>
            <p:cNvSpPr/>
            <p:nvPr/>
          </p:nvSpPr>
          <p:spPr>
            <a:xfrm>
              <a:off x="4254739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타원 231"/>
            <p:cNvSpPr/>
            <p:nvPr/>
          </p:nvSpPr>
          <p:spPr>
            <a:xfrm>
              <a:off x="4359566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4" name="그룹 233"/>
          <p:cNvGrpSpPr/>
          <p:nvPr/>
        </p:nvGrpSpPr>
        <p:grpSpPr>
          <a:xfrm>
            <a:off x="4064187" y="4926752"/>
            <a:ext cx="255373" cy="45719"/>
            <a:chOff x="4149912" y="4532831"/>
            <a:chExt cx="255373" cy="45719"/>
          </a:xfrm>
        </p:grpSpPr>
        <p:sp>
          <p:nvSpPr>
            <p:cNvPr id="235" name="타원 234"/>
            <p:cNvSpPr/>
            <p:nvPr/>
          </p:nvSpPr>
          <p:spPr>
            <a:xfrm>
              <a:off x="4149912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" name="타원 235"/>
            <p:cNvSpPr/>
            <p:nvPr/>
          </p:nvSpPr>
          <p:spPr>
            <a:xfrm>
              <a:off x="4254739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타원 236"/>
            <p:cNvSpPr/>
            <p:nvPr/>
          </p:nvSpPr>
          <p:spPr>
            <a:xfrm>
              <a:off x="4359566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8" name="그룹 237"/>
          <p:cNvGrpSpPr/>
          <p:nvPr/>
        </p:nvGrpSpPr>
        <p:grpSpPr>
          <a:xfrm>
            <a:off x="4064187" y="5502954"/>
            <a:ext cx="255373" cy="45719"/>
            <a:chOff x="4149912" y="4532831"/>
            <a:chExt cx="255373" cy="45719"/>
          </a:xfrm>
        </p:grpSpPr>
        <p:sp>
          <p:nvSpPr>
            <p:cNvPr id="239" name="타원 238"/>
            <p:cNvSpPr/>
            <p:nvPr/>
          </p:nvSpPr>
          <p:spPr>
            <a:xfrm>
              <a:off x="4149912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타원 239"/>
            <p:cNvSpPr/>
            <p:nvPr/>
          </p:nvSpPr>
          <p:spPr>
            <a:xfrm>
              <a:off x="4254739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타원 240"/>
            <p:cNvSpPr/>
            <p:nvPr/>
          </p:nvSpPr>
          <p:spPr>
            <a:xfrm>
              <a:off x="4359566" y="4532831"/>
              <a:ext cx="45719" cy="45719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2" name="직사각형 241"/>
          <p:cNvSpPr/>
          <p:nvPr/>
        </p:nvSpPr>
        <p:spPr>
          <a:xfrm>
            <a:off x="4910692" y="2339198"/>
            <a:ext cx="186461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중앙행정기관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산업부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)</a:t>
            </a:r>
            <a:b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</a:b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산업기술혁신사업 全사업 총괄</a:t>
            </a:r>
          </a:p>
        </p:txBody>
      </p:sp>
      <p:sp>
        <p:nvSpPr>
          <p:cNvPr id="243" name="직사각형 242"/>
          <p:cNvSpPr/>
          <p:nvPr/>
        </p:nvSpPr>
        <p:spPr>
          <a:xfrm>
            <a:off x="4910692" y="3189390"/>
            <a:ext cx="376898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 계획 수립 지원 및 관련정책 연구</a:t>
            </a:r>
          </a:p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과제의 선정평가 및 수행결과의 평가 등 </a:t>
            </a:r>
          </a:p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사업비 지급 및 정산 등 사업수행관리 관리에 관한 사항</a:t>
            </a:r>
          </a:p>
        </p:txBody>
      </p:sp>
      <p:sp>
        <p:nvSpPr>
          <p:cNvPr id="1029" name="직사각형 1028"/>
          <p:cNvSpPr/>
          <p:nvPr/>
        </p:nvSpPr>
        <p:spPr>
          <a:xfrm>
            <a:off x="4910692" y="2966978"/>
            <a:ext cx="17992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전담기관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(KEIT/KIAT/KETEP)</a:t>
            </a:r>
          </a:p>
        </p:txBody>
      </p:sp>
      <p:sp>
        <p:nvSpPr>
          <p:cNvPr id="245" name="직사각형 244"/>
          <p:cNvSpPr/>
          <p:nvPr/>
        </p:nvSpPr>
        <p:spPr>
          <a:xfrm>
            <a:off x="6128486" y="4220929"/>
            <a:ext cx="301236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과제협약 체결 및 수행 등 종합적인 관리 </a:t>
            </a:r>
          </a:p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사업비의 관리 및 사업비 사용실적의 보고</a:t>
            </a:r>
          </a:p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과제수행결과의 활용 및 성과활용현황보고</a:t>
            </a:r>
          </a:p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기술료의 징수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/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사용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/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납부 등</a:t>
            </a:r>
          </a:p>
        </p:txBody>
      </p:sp>
      <p:sp>
        <p:nvSpPr>
          <p:cNvPr id="246" name="직사각형 245"/>
          <p:cNvSpPr/>
          <p:nvPr/>
        </p:nvSpPr>
        <p:spPr>
          <a:xfrm>
            <a:off x="6128486" y="3998517"/>
            <a:ext cx="6848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주관기관</a:t>
            </a:r>
          </a:p>
        </p:txBody>
      </p:sp>
      <p:sp>
        <p:nvSpPr>
          <p:cNvPr id="247" name="직사각형 246"/>
          <p:cNvSpPr/>
          <p:nvPr/>
        </p:nvSpPr>
        <p:spPr>
          <a:xfrm>
            <a:off x="6128486" y="5383436"/>
            <a:ext cx="224292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수행과제의 공동참여 및 협력  </a:t>
            </a:r>
          </a:p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과제협약 및 수행에 대한 관리</a:t>
            </a:r>
          </a:p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사업비관리 등  </a:t>
            </a:r>
          </a:p>
          <a:p>
            <a:pPr marL="171450" indent="-171450">
              <a:buClr>
                <a:schemeClr val="accent2"/>
              </a:buClr>
              <a:buFont typeface="Wingdings 2" panose="05020102010507070707" pitchFamily="18" charset="2"/>
              <a:buChar char=""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기술료의 징수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/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사용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/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납부 등 </a:t>
            </a:r>
          </a:p>
        </p:txBody>
      </p:sp>
      <p:sp>
        <p:nvSpPr>
          <p:cNvPr id="248" name="직사각형 247"/>
          <p:cNvSpPr/>
          <p:nvPr/>
        </p:nvSpPr>
        <p:spPr>
          <a:xfrm>
            <a:off x="6128486" y="5161024"/>
            <a:ext cx="6848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참여기관</a:t>
            </a:r>
          </a:p>
        </p:txBody>
      </p:sp>
    </p:spTree>
    <p:extLst>
      <p:ext uri="{BB962C8B-B14F-4D97-AF65-F5344CB8AC3E}">
        <p14:creationId xmlns:p14="http://schemas.microsoft.com/office/powerpoint/2010/main" val="297310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추진체계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수행기관의 정의 </a:t>
            </a:r>
          </a:p>
        </p:txBody>
      </p:sp>
      <p:sp>
        <p:nvSpPr>
          <p:cNvPr id="19" name="타원 1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나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835634"/>
          </a:xfrm>
          <a:prstGeom prst="roundRect">
            <a:avLst>
              <a:gd name="adj" fmla="val 778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1694377"/>
            <a:ext cx="2154757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산업기술혁신사업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내 정의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574401" y="2043014"/>
            <a:ext cx="774201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산업기술혁신사업 공통운영요령 제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2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조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용어의 정의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/>
            </a:r>
            <a:b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</a:b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10. “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수행기관”이라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함은 과제수행을 위하여 선정된 주관기관 및 참여기관을 말한다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. </a:t>
            </a:r>
          </a:p>
        </p:txBody>
      </p:sp>
      <p:sp>
        <p:nvSpPr>
          <p:cNvPr id="73" name="사각형: 둥근 모서리 72"/>
          <p:cNvSpPr/>
          <p:nvPr/>
        </p:nvSpPr>
        <p:spPr>
          <a:xfrm>
            <a:off x="344672" y="2921007"/>
            <a:ext cx="8454656" cy="727967"/>
          </a:xfrm>
          <a:prstGeom prst="roundRect">
            <a:avLst>
              <a:gd name="adj" fmla="val 778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직사각형 73"/>
          <p:cNvSpPr/>
          <p:nvPr/>
        </p:nvSpPr>
        <p:spPr>
          <a:xfrm>
            <a:off x="589123" y="2759576"/>
            <a:ext cx="4647426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산업기술혁신사업 기술개발 평가관리지침 제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9</a:t>
            </a:r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조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수행기관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)</a:t>
            </a:r>
            <a:endParaRPr lang="en-US" altLang="ko-KR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574401" y="3168598"/>
            <a:ext cx="77420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주관기관 및 참여기관의 자격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권한 및 책임은 공통운영요령 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13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조 및 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조를 따른다</a:t>
            </a:r>
          </a:p>
        </p:txBody>
      </p:sp>
      <p:graphicFrame>
        <p:nvGraphicFramePr>
          <p:cNvPr id="76" name="표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619599"/>
              </p:ext>
            </p:extLst>
          </p:nvPr>
        </p:nvGraphicFramePr>
        <p:xfrm>
          <a:off x="319797" y="3810404"/>
          <a:ext cx="8500353" cy="2431462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12278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724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6668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용어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정의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952">
                <a:tc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산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産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Bef>
                          <a:spcPct val="50000"/>
                        </a:spcBef>
                      </a:pP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한국표준산업분류상 </a:t>
                      </a:r>
                      <a:r>
                        <a:rPr lang="ko-KR" altLang="en-US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기업체란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?)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동일자금에 의하며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소유되고 통제되는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제도적 단위 또는 경영단위로서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수입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지출 및 자금관리에 관한 기타기록을 유지하고 </a:t>
                      </a:r>
                      <a:r>
                        <a:rPr lang="ko-KR" altLang="en-US" sz="14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관리하는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단위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en-US" altLang="ko-KR" sz="14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69.4%)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/>
                      </a:r>
                      <a:b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</a:b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※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공장등록사업자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벤처기업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특별조치법에 의한 소기업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기업부설연구소 보유 사업자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252">
                <a:tc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학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學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47320" marR="0" indent="-14732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｢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고등교육법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｣,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시행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2014.02.14.,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조 → 대학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산업대학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교육대학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전문대학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기술대학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4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7.6%)</a:t>
                      </a:r>
                      <a:endParaRPr lang="ko-KR" altLang="en-US" sz="14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8431">
                <a:tc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연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硏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Bef>
                          <a:spcPct val="50000"/>
                        </a:spcBef>
                      </a:pP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｢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산업교육진흥 및 산학연협력촉진에 관한 법률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｣,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시행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2014.07.01. ,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조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4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14.9%)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/>
                      </a:r>
                      <a:b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</a:b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→ 국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공립연구기관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특정연구기관 및 정부출연연구기관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산업기술연구조합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전문생산기술연구소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3159">
                <a:tc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기타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47320" marR="0" indent="-14732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사업자단체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비영리연구법인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 err="1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테크노파크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사업자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특별법에 따른 </a:t>
                      </a:r>
                      <a:r>
                        <a:rPr lang="ko-KR" altLang="en-US" sz="14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연구개발서비스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업자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4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n-ea"/>
                          <a:cs typeface="+mn-cs"/>
                        </a:rPr>
                        <a:t>8.5%)</a:t>
                      </a:r>
                      <a:endParaRPr lang="ko-KR" altLang="en-US" sz="14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65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추진체계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과제 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유형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추진체계 기준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endParaRPr lang="ko-KR" altLang="en-US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다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2437288"/>
          </a:xfrm>
          <a:prstGeom prst="roundRect">
            <a:avLst>
              <a:gd name="adj" fmla="val 388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1694377"/>
            <a:ext cx="2326278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산업기술혁신사업 과제 유형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585110"/>
              </p:ext>
            </p:extLst>
          </p:nvPr>
        </p:nvGraphicFramePr>
        <p:xfrm>
          <a:off x="559891" y="2106378"/>
          <a:ext cx="8044557" cy="1983005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11620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825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8106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정의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1633">
                <a:tc rowSpan="3"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추진체계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spcBef>
                          <a:spcPct val="50000"/>
                        </a:spcBef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일반형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총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 과제로 구성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주관기관과 참여기관이 공동수행 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1633">
                <a:tc vMerge="1"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spcBef>
                          <a:spcPct val="50000"/>
                        </a:spcBef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통합형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세부과제의 기술개발결과가 상호연계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시스템 통합되어 사업화 또는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상품화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/>
                      </a:r>
                      <a:b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</a:b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  <a:sym typeface="Wingdings 3" panose="05040102010807070707" pitchFamily="18" charset="2"/>
                        </a:rPr>
                        <a:t>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총괄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/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세부과제의 컨소시엄 형태로 신청 및 평가</a:t>
                      </a:r>
                      <a:endParaRPr lang="en-US" altLang="ko-KR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1633">
                <a:tc vMerge="1"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spcBef>
                          <a:spcPct val="50000"/>
                        </a:spcBef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병렬형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세부과제의 기술개발 결과가 독립적으로 사업화 또는 상품화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/>
                      </a:r>
                      <a:b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</a:b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  <a:sym typeface="Wingdings 3" panose="05040102010807070707" pitchFamily="18" charset="2"/>
                        </a:rPr>
                        <a:t>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총괄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/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세부과제가 각각 단독으로 신청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총괄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/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세부 </a:t>
                      </a:r>
                      <a:r>
                        <a:rPr lang="ko-KR" altLang="en-US" sz="1200" kern="1200" spc="-100" dirty="0" err="1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단위별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j-cs"/>
                        </a:rPr>
                        <a:t> 경합평가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사각형: 둥근 모서리 1"/>
          <p:cNvSpPr/>
          <p:nvPr/>
        </p:nvSpPr>
        <p:spPr>
          <a:xfrm>
            <a:off x="559892" y="4494863"/>
            <a:ext cx="2114298" cy="1569507"/>
          </a:xfrm>
          <a:prstGeom prst="roundRect">
            <a:avLst>
              <a:gd name="adj" fmla="val 5232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사각형: 둥근 모서리 67"/>
          <p:cNvSpPr/>
          <p:nvPr/>
        </p:nvSpPr>
        <p:spPr>
          <a:xfrm>
            <a:off x="2915401" y="4494863"/>
            <a:ext cx="2656959" cy="1569507"/>
          </a:xfrm>
          <a:prstGeom prst="roundRect">
            <a:avLst>
              <a:gd name="adj" fmla="val 5232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사각형: 둥근 모서리 69"/>
          <p:cNvSpPr/>
          <p:nvPr/>
        </p:nvSpPr>
        <p:spPr>
          <a:xfrm>
            <a:off x="5875481" y="4494863"/>
            <a:ext cx="2656959" cy="1569507"/>
          </a:xfrm>
          <a:prstGeom prst="roundRect">
            <a:avLst>
              <a:gd name="adj" fmla="val 5232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226549" y="4512116"/>
            <a:ext cx="7809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주관기관</a:t>
            </a:r>
          </a:p>
        </p:txBody>
      </p:sp>
      <p:sp>
        <p:nvSpPr>
          <p:cNvPr id="71" name="직사각형 70"/>
          <p:cNvSpPr/>
          <p:nvPr/>
        </p:nvSpPr>
        <p:spPr>
          <a:xfrm>
            <a:off x="3686677" y="4512116"/>
            <a:ext cx="1114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총괄 주관기관</a:t>
            </a:r>
          </a:p>
        </p:txBody>
      </p:sp>
      <p:sp>
        <p:nvSpPr>
          <p:cNvPr id="72" name="직사각형 71"/>
          <p:cNvSpPr/>
          <p:nvPr/>
        </p:nvSpPr>
        <p:spPr>
          <a:xfrm>
            <a:off x="6646757" y="4512116"/>
            <a:ext cx="1114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총괄 주관기관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79" name="사각형: 둥근 모서리 78"/>
          <p:cNvSpPr/>
          <p:nvPr/>
        </p:nvSpPr>
        <p:spPr>
          <a:xfrm>
            <a:off x="1245870" y="4927858"/>
            <a:ext cx="743300" cy="423515"/>
          </a:xfrm>
          <a:prstGeom prst="roundRect">
            <a:avLst>
              <a:gd name="adj" fmla="val 52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</a:t>
            </a:r>
          </a:p>
          <a:p>
            <a:pPr marL="147320" indent="-147320" algn="ctr" defTabSz="914400" fontAlgn="base">
              <a:defRPr/>
            </a:pP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연구소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80" name="사각형: 둥근 모서리 79"/>
          <p:cNvSpPr/>
          <p:nvPr/>
        </p:nvSpPr>
        <p:spPr>
          <a:xfrm>
            <a:off x="777678" y="5460204"/>
            <a:ext cx="743300" cy="423515"/>
          </a:xfrm>
          <a:prstGeom prst="roundRect">
            <a:avLst>
              <a:gd name="adj" fmla="val 52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</a:t>
            </a:r>
          </a:p>
          <a:p>
            <a:pPr marL="147320" indent="-147320" algn="ctr" defTabSz="914400" fontAlgn="base">
              <a:defRPr/>
            </a:pP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기업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81" name="사각형: 둥근 모서리 80"/>
          <p:cNvSpPr/>
          <p:nvPr/>
        </p:nvSpPr>
        <p:spPr>
          <a:xfrm>
            <a:off x="1706602" y="5460204"/>
            <a:ext cx="743300" cy="423515"/>
          </a:xfrm>
          <a:prstGeom prst="roundRect">
            <a:avLst>
              <a:gd name="adj" fmla="val 52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</a:t>
            </a:r>
          </a:p>
          <a:p>
            <a:pPr marL="147320" indent="-147320" algn="ctr" defTabSz="914400" fontAlgn="base">
              <a:defRPr/>
            </a:pP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대학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90" name="직사각형 89"/>
          <p:cNvSpPr/>
          <p:nvPr/>
        </p:nvSpPr>
        <p:spPr>
          <a:xfrm>
            <a:off x="1134377" y="6098876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일반형 과제</a:t>
            </a:r>
          </a:p>
        </p:txBody>
      </p:sp>
      <p:sp>
        <p:nvSpPr>
          <p:cNvPr id="91" name="직사각형 90"/>
          <p:cNvSpPr/>
          <p:nvPr/>
        </p:nvSpPr>
        <p:spPr>
          <a:xfrm>
            <a:off x="3761215" y="6098876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통합형 과제</a:t>
            </a:r>
          </a:p>
        </p:txBody>
      </p:sp>
      <p:sp>
        <p:nvSpPr>
          <p:cNvPr id="92" name="직사각형 91"/>
          <p:cNvSpPr/>
          <p:nvPr/>
        </p:nvSpPr>
        <p:spPr>
          <a:xfrm>
            <a:off x="6721295" y="6098876"/>
            <a:ext cx="9653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병렬형 과제</a:t>
            </a:r>
          </a:p>
        </p:txBody>
      </p:sp>
      <p:sp>
        <p:nvSpPr>
          <p:cNvPr id="93" name="사각형: 둥근 모서리 92"/>
          <p:cNvSpPr/>
          <p:nvPr/>
        </p:nvSpPr>
        <p:spPr>
          <a:xfrm>
            <a:off x="3017915" y="5065880"/>
            <a:ext cx="743300" cy="423515"/>
          </a:xfrm>
          <a:prstGeom prst="roundRect">
            <a:avLst>
              <a:gd name="adj" fmla="val 52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</a:t>
            </a:r>
          </a:p>
          <a:p>
            <a:pPr marL="147320" indent="-147320" algn="ctr" defTabSz="914400" fontAlgn="base">
              <a:defRPr/>
            </a:pP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연구소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94" name="사각형: 둥근 모서리 93"/>
          <p:cNvSpPr/>
          <p:nvPr/>
        </p:nvSpPr>
        <p:spPr>
          <a:xfrm>
            <a:off x="3017915" y="5546468"/>
            <a:ext cx="743300" cy="423515"/>
          </a:xfrm>
          <a:prstGeom prst="roundRect">
            <a:avLst>
              <a:gd name="adj" fmla="val 52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</a:t>
            </a:r>
          </a:p>
          <a:p>
            <a:pPr marL="147320" indent="-147320" algn="ctr" defTabSz="914400" fontAlgn="base">
              <a:defRPr/>
            </a:pP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기업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97" name="사각형: 둥근 모서리 96"/>
          <p:cNvSpPr/>
          <p:nvPr/>
        </p:nvSpPr>
        <p:spPr>
          <a:xfrm>
            <a:off x="3872229" y="5062568"/>
            <a:ext cx="743300" cy="423515"/>
          </a:xfrm>
          <a:prstGeom prst="roundRect">
            <a:avLst>
              <a:gd name="adj" fmla="val 52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</a:t>
            </a:r>
          </a:p>
          <a:p>
            <a:pPr marL="147320" indent="-147320" algn="ctr" defTabSz="914400" fontAlgn="base">
              <a:defRPr/>
            </a:pP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대학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98" name="사각형: 둥근 모서리 97"/>
          <p:cNvSpPr/>
          <p:nvPr/>
        </p:nvSpPr>
        <p:spPr>
          <a:xfrm>
            <a:off x="3872229" y="5546468"/>
            <a:ext cx="743300" cy="423515"/>
          </a:xfrm>
          <a:prstGeom prst="roundRect">
            <a:avLst>
              <a:gd name="adj" fmla="val 52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</a:t>
            </a:r>
          </a:p>
          <a:p>
            <a:pPr marL="147320" indent="-147320" algn="ctr" defTabSz="914400" fontAlgn="base">
              <a:defRPr/>
            </a:pP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기업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99" name="사각형: 둥근 모서리 98"/>
          <p:cNvSpPr/>
          <p:nvPr/>
        </p:nvSpPr>
        <p:spPr>
          <a:xfrm>
            <a:off x="4729741" y="5062568"/>
            <a:ext cx="743300" cy="423515"/>
          </a:xfrm>
          <a:prstGeom prst="roundRect">
            <a:avLst>
              <a:gd name="adj" fmla="val 52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</a:t>
            </a:r>
          </a:p>
          <a:p>
            <a:pPr marL="147320" indent="-147320" algn="ctr" defTabSz="914400" fontAlgn="base">
              <a:defRPr/>
            </a:pP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연구소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100" name="직사각형 99"/>
          <p:cNvSpPr/>
          <p:nvPr/>
        </p:nvSpPr>
        <p:spPr>
          <a:xfrm>
            <a:off x="2915401" y="4808652"/>
            <a:ext cx="93006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/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세부 주관기관</a:t>
            </a:r>
          </a:p>
        </p:txBody>
      </p:sp>
      <p:sp>
        <p:nvSpPr>
          <p:cNvPr id="101" name="직사각형 100"/>
          <p:cNvSpPr/>
          <p:nvPr/>
        </p:nvSpPr>
        <p:spPr>
          <a:xfrm>
            <a:off x="3781722" y="4808652"/>
            <a:ext cx="93006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/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세부 주관기관</a:t>
            </a:r>
          </a:p>
        </p:txBody>
      </p:sp>
      <p:sp>
        <p:nvSpPr>
          <p:cNvPr id="102" name="직사각형 101"/>
          <p:cNvSpPr/>
          <p:nvPr/>
        </p:nvSpPr>
        <p:spPr>
          <a:xfrm>
            <a:off x="4648043" y="4808652"/>
            <a:ext cx="93006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3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세부 주관기관</a:t>
            </a:r>
          </a:p>
        </p:txBody>
      </p:sp>
      <p:sp>
        <p:nvSpPr>
          <p:cNvPr id="103" name="직사각형 102"/>
          <p:cNvSpPr/>
          <p:nvPr/>
        </p:nvSpPr>
        <p:spPr>
          <a:xfrm>
            <a:off x="5869546" y="4808652"/>
            <a:ext cx="62068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/>
            <a:r>
              <a:rPr lang="en-US" altLang="ko-KR" sz="105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</a:t>
            </a:r>
            <a:r>
              <a:rPr lang="ko-KR" altLang="en-US" sz="105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세부</a:t>
            </a:r>
            <a:endParaRPr lang="en-US" altLang="ko-KR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147320" indent="-147320" algn="ctr" defTabSz="914400" fontAlgn="base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주관기관</a:t>
            </a:r>
          </a:p>
        </p:txBody>
      </p:sp>
      <p:sp>
        <p:nvSpPr>
          <p:cNvPr id="104" name="사각형: 둥근 모서리 103"/>
          <p:cNvSpPr/>
          <p:nvPr/>
        </p:nvSpPr>
        <p:spPr>
          <a:xfrm>
            <a:off x="6443932" y="4863026"/>
            <a:ext cx="960439" cy="311194"/>
          </a:xfrm>
          <a:prstGeom prst="roundRect">
            <a:avLst>
              <a:gd name="adj" fmla="val 52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 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연구소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105" name="사각형: 둥근 모서리 104"/>
          <p:cNvSpPr/>
          <p:nvPr/>
        </p:nvSpPr>
        <p:spPr>
          <a:xfrm>
            <a:off x="7476195" y="4864655"/>
            <a:ext cx="960439" cy="311194"/>
          </a:xfrm>
          <a:prstGeom prst="roundRect">
            <a:avLst>
              <a:gd name="adj" fmla="val 52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 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기업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114" name="직사각형 113"/>
          <p:cNvSpPr/>
          <p:nvPr/>
        </p:nvSpPr>
        <p:spPr>
          <a:xfrm>
            <a:off x="5869546" y="5205467"/>
            <a:ext cx="62068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/>
            <a:r>
              <a:rPr lang="en-US" altLang="ko-KR" sz="105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</a:t>
            </a:r>
            <a:r>
              <a:rPr lang="ko-KR" altLang="en-US" sz="105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세부</a:t>
            </a:r>
            <a:endParaRPr lang="en-US" altLang="ko-KR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147320" indent="-147320" algn="ctr" defTabSz="914400" fontAlgn="base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주관기관</a:t>
            </a:r>
          </a:p>
        </p:txBody>
      </p:sp>
      <p:sp>
        <p:nvSpPr>
          <p:cNvPr id="115" name="사각형: 둥근 모서리 114"/>
          <p:cNvSpPr/>
          <p:nvPr/>
        </p:nvSpPr>
        <p:spPr>
          <a:xfrm>
            <a:off x="6443932" y="5259841"/>
            <a:ext cx="960439" cy="311194"/>
          </a:xfrm>
          <a:prstGeom prst="roundRect">
            <a:avLst>
              <a:gd name="adj" fmla="val 52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 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기업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116" name="사각형: 둥근 모서리 115"/>
          <p:cNvSpPr/>
          <p:nvPr/>
        </p:nvSpPr>
        <p:spPr>
          <a:xfrm>
            <a:off x="7476195" y="5261470"/>
            <a:ext cx="960439" cy="311194"/>
          </a:xfrm>
          <a:prstGeom prst="roundRect">
            <a:avLst>
              <a:gd name="adj" fmla="val 52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 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대학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117" name="직사각형 116"/>
          <p:cNvSpPr/>
          <p:nvPr/>
        </p:nvSpPr>
        <p:spPr>
          <a:xfrm>
            <a:off x="5869546" y="5602282"/>
            <a:ext cx="62068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3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세부</a:t>
            </a:r>
            <a:endParaRPr lang="en-US" altLang="ko-KR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147320" indent="-147320" algn="ctr" defTabSz="914400" fontAlgn="base">
              <a:defRPr/>
            </a:pP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주관기관</a:t>
            </a:r>
          </a:p>
        </p:txBody>
      </p:sp>
      <p:sp>
        <p:nvSpPr>
          <p:cNvPr id="118" name="사각형: 둥근 모서리 117"/>
          <p:cNvSpPr/>
          <p:nvPr/>
        </p:nvSpPr>
        <p:spPr>
          <a:xfrm>
            <a:off x="6443932" y="5656656"/>
            <a:ext cx="960439" cy="311194"/>
          </a:xfrm>
          <a:prstGeom prst="roundRect">
            <a:avLst>
              <a:gd name="adj" fmla="val 52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참여기관 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(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대학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877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추진체계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과제 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유형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공모형태 기준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endParaRPr lang="ko-KR" altLang="en-US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다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2941344"/>
          </a:xfrm>
          <a:prstGeom prst="roundRect">
            <a:avLst>
              <a:gd name="adj" fmla="val 388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1694377"/>
            <a:ext cx="2326278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산업기술혁신사업 과제 유형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147027"/>
              </p:ext>
            </p:extLst>
          </p:nvPr>
        </p:nvGraphicFramePr>
        <p:xfrm>
          <a:off x="559891" y="2106378"/>
          <a:ext cx="8044557" cy="2411385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11620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825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8106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정의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1633">
                <a:tc rowSpan="4"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공모형태</a:t>
                      </a: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spcBef>
                          <a:spcPct val="50000"/>
                        </a:spcBef>
                      </a:pPr>
                      <a:r>
                        <a:rPr lang="ko-KR" altLang="en-US" sz="14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자유공모형</a:t>
                      </a:r>
                      <a:r>
                        <a:rPr lang="ko-KR" altLang="en-US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사업수행자가 자유롭게 개발하고자 하는 기술을 제안</a:t>
                      </a:r>
                      <a:endParaRPr lang="ko-KR" altLang="en-US" sz="14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0420">
                <a:tc vMerge="1"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spcBef>
                          <a:spcPct val="50000"/>
                        </a:spcBef>
                      </a:pPr>
                      <a:r>
                        <a:rPr lang="ko-KR" altLang="en-US" sz="14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품목지정형</a:t>
                      </a:r>
                      <a:r>
                        <a:rPr lang="ko-KR" altLang="en-US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필요 기술의 구체적 스펙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(RFP)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제시 없이 품목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제품</a:t>
                      </a:r>
                      <a:r>
                        <a:rPr lang="en-US" altLang="ko-KR" sz="14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4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또는 제품군</a:t>
                      </a:r>
                      <a:r>
                        <a:rPr lang="en-US" altLang="ko-KR" sz="14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r>
                        <a:rPr lang="ko-KR" altLang="en-US" sz="14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만 제시</a:t>
                      </a:r>
                      <a:endParaRPr lang="en-US" altLang="ko-KR" sz="1400" kern="1200" spc="-100" baseline="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latinLnBrk="0">
                        <a:spcBef>
                          <a:spcPct val="50000"/>
                        </a:spcBef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  <a:sym typeface="Wingdings 3" panose="05040102010807070707" pitchFamily="18" charset="2"/>
                        </a:rPr>
                        <a:t>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지정공모와 자유공모의 중간 형태</a:t>
                      </a:r>
                      <a:endParaRPr lang="en-US" altLang="ko-KR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65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지정공모형</a:t>
                      </a:r>
                      <a:r>
                        <a:rPr lang="ko-KR" altLang="en-US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: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개발이 필요한 대상기술과 도전적 기술목표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(RFP)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를 상세히 제시</a:t>
                      </a:r>
                      <a:endParaRPr lang="en-US" altLang="ko-KR" sz="14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61633">
                <a:tc vMerge="1"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0">
                        <a:spcBef>
                          <a:spcPct val="50000"/>
                        </a:spcBef>
                      </a:pPr>
                      <a:r>
                        <a:rPr lang="ko-KR" altLang="en-US" sz="14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정책지정형</a:t>
                      </a:r>
                      <a:r>
                        <a:rPr lang="ko-KR" altLang="en-US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en-US" altLang="ko-KR" sz="14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정책적으로 필요하다고 판단하여 수행과제와 그 수행기관을 장관이 지정하여 선정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ea"/>
                        <a:ea typeface="+mn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0" name="사각형: 둥근 모서리 92"/>
          <p:cNvSpPr/>
          <p:nvPr/>
        </p:nvSpPr>
        <p:spPr>
          <a:xfrm>
            <a:off x="755576" y="5165259"/>
            <a:ext cx="743300" cy="423515"/>
          </a:xfrm>
          <a:prstGeom prst="roundRect">
            <a:avLst>
              <a:gd name="adj" fmla="val 52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1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정책지정</a:t>
            </a:r>
            <a:endParaRPr lang="en-US" altLang="ko-KR" sz="11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1" name="사각형: 둥근 모서리 93"/>
          <p:cNvSpPr/>
          <p:nvPr/>
        </p:nvSpPr>
        <p:spPr>
          <a:xfrm>
            <a:off x="3324914" y="5165725"/>
            <a:ext cx="743300" cy="423515"/>
          </a:xfrm>
          <a:prstGeom prst="roundRect">
            <a:avLst>
              <a:gd name="adj" fmla="val 52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1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자유공모</a:t>
            </a:r>
            <a:endParaRPr lang="en-US" altLang="ko-KR" sz="11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2" name="사각형: 둥근 모서리 96"/>
          <p:cNvSpPr/>
          <p:nvPr/>
        </p:nvSpPr>
        <p:spPr>
          <a:xfrm>
            <a:off x="1609890" y="5161947"/>
            <a:ext cx="743300" cy="423515"/>
          </a:xfrm>
          <a:prstGeom prst="roundRect">
            <a:avLst>
              <a:gd name="adj" fmla="val 52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1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지정공모</a:t>
            </a:r>
            <a:endParaRPr lang="en-US" altLang="ko-KR" sz="11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3" name="사각형: 둥근 모서리 98"/>
          <p:cNvSpPr/>
          <p:nvPr/>
        </p:nvSpPr>
        <p:spPr>
          <a:xfrm>
            <a:off x="2467402" y="5161947"/>
            <a:ext cx="743300" cy="423515"/>
          </a:xfrm>
          <a:prstGeom prst="roundRect">
            <a:avLst>
              <a:gd name="adj" fmla="val 523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2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품목지정</a:t>
            </a:r>
            <a:endParaRPr lang="ko-KR" altLang="en-US" sz="12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3" name="오른쪽 화살표 2"/>
          <p:cNvSpPr/>
          <p:nvPr/>
        </p:nvSpPr>
        <p:spPr>
          <a:xfrm>
            <a:off x="683568" y="5733256"/>
            <a:ext cx="3384646" cy="28803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2065356" y="6021288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자유도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616623" y="6001543"/>
            <a:ext cx="3337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低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3779912" y="6021287"/>
            <a:ext cx="3337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7320" indent="-147320" algn="ctr" defTabSz="914400" fontAlgn="base"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高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8" name="사각형: 둥근 모서리 5"/>
          <p:cNvSpPr/>
          <p:nvPr/>
        </p:nvSpPr>
        <p:spPr>
          <a:xfrm>
            <a:off x="4427984" y="4895891"/>
            <a:ext cx="3600400" cy="1557445"/>
          </a:xfrm>
          <a:prstGeom prst="roundRect">
            <a:avLst>
              <a:gd name="adj" fmla="val 37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기술융합의 확산과 산학연 전문가의 창의적 아이디어 반영을 위해 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품목지정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/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자유공모형 과제 확대 중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479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8972" y="1871431"/>
            <a:ext cx="5613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4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전담기관 안내</a:t>
            </a:r>
            <a:endParaRPr lang="ko-KR" altLang="en-US" sz="4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" name="Rectangle 84"/>
          <p:cNvSpPr>
            <a:spLocks noChangeArrowheads="1"/>
          </p:cNvSpPr>
          <p:nvPr/>
        </p:nvSpPr>
        <p:spPr bwMode="auto">
          <a:xfrm>
            <a:off x="2315989" y="3000208"/>
            <a:ext cx="3002425" cy="94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01</a:t>
            </a:r>
            <a:r>
              <a:rPr lang="en-US" altLang="ko-KR" sz="1600" dirty="0">
                <a:solidFill>
                  <a:schemeClr val="accent1"/>
                </a:solidFill>
                <a:latin typeface="+mj-ea"/>
                <a:ea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_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전담기관 개요 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02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_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전담기관별 기능 및 관리사업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-2077"/>
            <a:ext cx="107504" cy="68600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0" y="1756291"/>
            <a:ext cx="2005391" cy="1077262"/>
            <a:chOff x="0" y="2141656"/>
            <a:chExt cx="1476970" cy="793403"/>
          </a:xfrm>
        </p:grpSpPr>
        <p:sp>
          <p:nvSpPr>
            <p:cNvPr id="6" name="직사각형 5"/>
            <p:cNvSpPr/>
            <p:nvPr/>
          </p:nvSpPr>
          <p:spPr>
            <a:xfrm>
              <a:off x="0" y="2141657"/>
              <a:ext cx="1079612" cy="79340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00" b="1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" name="타원 6"/>
            <p:cNvSpPr/>
            <p:nvPr/>
          </p:nvSpPr>
          <p:spPr>
            <a:xfrm>
              <a:off x="683568" y="2141656"/>
              <a:ext cx="793402" cy="7934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sz="6000" b="1" spc="-150" dirty="0">
                  <a:ln>
                    <a:solidFill>
                      <a:schemeClr val="bg1">
                        <a:alpha val="500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Ⅱ</a:t>
              </a: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2266688" y="1590660"/>
            <a:ext cx="1677062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사업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전담기관 개요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Ⅱ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전담기관 </a:t>
            </a:r>
            <a:r>
              <a:rPr lang="ko-KR" altLang="en-US" dirty="0" smtClean="0"/>
              <a:t>안내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산업통상자원부 및 </a:t>
            </a:r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3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대 전담기관 주요기능</a:t>
            </a:r>
          </a:p>
        </p:txBody>
      </p:sp>
      <p:sp>
        <p:nvSpPr>
          <p:cNvPr id="19" name="타원 1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가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2" name="표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521481"/>
              </p:ext>
            </p:extLst>
          </p:nvPr>
        </p:nvGraphicFramePr>
        <p:xfrm>
          <a:off x="344672" y="1998807"/>
          <a:ext cx="8475479" cy="3878465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1312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039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592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0073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kern="1200" spc="-100" dirty="0" err="1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기관명</a:t>
                      </a:r>
                      <a:endParaRPr lang="en-US" altLang="ko-KR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주요기능</a:t>
                      </a:r>
                      <a:endParaRPr lang="en-US" altLang="ko-KR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2098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중앙</a:t>
                      </a:r>
                      <a:endParaRPr lang="en-US" altLang="ko-KR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행정기관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정부 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R&amp;D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중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산업기술혁신사업 </a:t>
                      </a:r>
                      <a:r>
                        <a:rPr lang="ko-KR" altLang="en-US" sz="1400" b="0" kern="1200" spc="-100" dirty="0" err="1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全사업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총괄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2098">
                <a:tc rowSpan="3"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전담기관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(R&amp;D)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창의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/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시스템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/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소재부품산업 기술개발 등 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2098">
                <a:tc vMerge="1"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1" lang="ko-KR" altLang="en-US" sz="1400" b="1" kern="12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非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R&amp;D)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기반조성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인력양성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사업화 등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82098">
                <a:tc vMerge="1"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1" lang="ko-KR" altLang="en-US" sz="1400" b="1" kern="12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altLang="ko-KR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에너지분야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기술개발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기반조성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인력양성 등 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43" name="Picture 2" descr="산업통상자원부에 대한 이미지 검색결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699" y="2552024"/>
            <a:ext cx="1560164" cy="46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486" y="3500890"/>
            <a:ext cx="1707390" cy="346492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181" y="4244357"/>
            <a:ext cx="1440000" cy="540000"/>
          </a:xfrm>
          <a:prstGeom prst="rect">
            <a:avLst/>
          </a:prstGeom>
          <a:noFill/>
          <a:ln w="12700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5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140" y="5078552"/>
            <a:ext cx="1207766" cy="604560"/>
          </a:xfrm>
          <a:prstGeom prst="rect">
            <a:avLst/>
          </a:prstGeom>
          <a:noFill/>
          <a:ln w="12700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78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전담기관별 기능 및 관리사업 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Ⅱ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전담기관 </a:t>
            </a:r>
            <a:r>
              <a:rPr lang="ko-KR" altLang="en-US" dirty="0" smtClean="0"/>
              <a:t>안내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한국산업기술평가관리원 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(KEIT) 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가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38796"/>
              </p:ext>
            </p:extLst>
          </p:nvPr>
        </p:nvGraphicFramePr>
        <p:xfrm>
          <a:off x="344672" y="2101084"/>
          <a:ext cx="8475477" cy="4234809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842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32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1128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설립목적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 lvl="2" indent="-276225" algn="l" defTabSz="900113" rtl="0" eaLnBrk="1" latinLnBrk="0" hangingPunct="1"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산업기술개발에 대한 기획⋅평가⋅관리 등의 사업을 수행함으로써 산업기술의 혁신을 통한</a:t>
                      </a:r>
                      <a: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/>
                      </a:r>
                      <a:br>
                        <a:rPr lang="en-US" altLang="ko-KR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</a:b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산업경쟁력과 국가기술경쟁력 제고에 기여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(2009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년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5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월 </a:t>
                      </a:r>
                      <a:r>
                        <a:rPr lang="ko-KR" altLang="en-US" sz="1200" b="0" kern="1200" spc="-100" dirty="0" err="1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산업부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산하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6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 기관의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R&amp;D 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기능 통합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8235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주요기능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 lvl="2" indent="-276225" algn="l" defTabSz="900113" rtl="0" eaLnBrk="1" latinLnBrk="0" hangingPunct="1"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산업기술혁신사업 과제 기획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․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평가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․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관리</a:t>
                      </a:r>
                    </a:p>
                    <a:p>
                      <a:pPr marL="361950" lvl="2" indent="-276225" algn="l" defTabSz="900113" rtl="0" eaLnBrk="1" latinLnBrk="0" hangingPunct="1"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기술개발과제 기획을 위한 산업기술의 수요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수준 및 전망조사</a:t>
                      </a:r>
                    </a:p>
                    <a:p>
                      <a:pPr marL="361950" lvl="2" indent="-276225" algn="l" defTabSz="900113" rtl="0" eaLnBrk="1" latinLnBrk="0" hangingPunct="1"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기술개발과제의 기술적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․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경제적 타당성 및 재무건전성 조사</a:t>
                      </a:r>
                    </a:p>
                    <a:p>
                      <a:pPr marL="361950" lvl="2" indent="-276225" algn="l" defTabSz="900113" rtl="0" eaLnBrk="1" latinLnBrk="0" hangingPunct="1"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중소기업 기술력 향상을 위한 지원 사업 과제의 기획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․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평가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․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관리</a:t>
                      </a:r>
                    </a:p>
                    <a:p>
                      <a:pPr marL="361950" lvl="2" indent="-276225" algn="l" defTabSz="900113" rtl="0" eaLnBrk="1" latinLnBrk="0" hangingPunct="1"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기술혁신의 전주기 상시 책임 관리자 제도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(PD)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운영 및 지원</a:t>
                      </a:r>
                      <a:endParaRPr lang="en-US" altLang="en-US" sz="14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15419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주요예산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147320" marR="0" indent="-14732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1" name="차트 50"/>
          <p:cNvGraphicFramePr/>
          <p:nvPr>
            <p:extLst>
              <p:ext uri="{D42A27DB-BD31-4B8C-83A1-F6EECF244321}">
                <p14:modId xmlns:p14="http://schemas.microsoft.com/office/powerpoint/2010/main" val="2903043209"/>
              </p:ext>
            </p:extLst>
          </p:nvPr>
        </p:nvGraphicFramePr>
        <p:xfrm>
          <a:off x="1088631" y="4001527"/>
          <a:ext cx="2965784" cy="2224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타원 56"/>
          <p:cNvSpPr/>
          <p:nvPr/>
        </p:nvSpPr>
        <p:spPr>
          <a:xfrm>
            <a:off x="2841175" y="5064851"/>
            <a:ext cx="373736" cy="3737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1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8" name="타원 57"/>
          <p:cNvSpPr/>
          <p:nvPr/>
        </p:nvSpPr>
        <p:spPr>
          <a:xfrm>
            <a:off x="1761233" y="5251719"/>
            <a:ext cx="373736" cy="3737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2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9" name="타원 58"/>
          <p:cNvSpPr/>
          <p:nvPr/>
        </p:nvSpPr>
        <p:spPr>
          <a:xfrm>
            <a:off x="1617839" y="4860730"/>
            <a:ext cx="373736" cy="3737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3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0" name="타원 59"/>
          <p:cNvSpPr/>
          <p:nvPr/>
        </p:nvSpPr>
        <p:spPr>
          <a:xfrm>
            <a:off x="1997401" y="4394904"/>
            <a:ext cx="373736" cy="3737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4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3" name="타원 72"/>
          <p:cNvSpPr/>
          <p:nvPr/>
        </p:nvSpPr>
        <p:spPr>
          <a:xfrm>
            <a:off x="4166111" y="4101798"/>
            <a:ext cx="287472" cy="2874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1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453583" y="4093171"/>
            <a:ext cx="424186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산업핵심기술개발사업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일반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+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기금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) 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809,252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백만원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(58.1%)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/>
            </a:r>
            <a:b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</a:b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(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주력기간산업 및 소재부품산업의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경쟁력제고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+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미래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신산업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 육성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)</a:t>
            </a:r>
          </a:p>
        </p:txBody>
      </p:sp>
      <p:sp>
        <p:nvSpPr>
          <p:cNvPr id="78" name="타원 77"/>
          <p:cNvSpPr/>
          <p:nvPr/>
        </p:nvSpPr>
        <p:spPr>
          <a:xfrm>
            <a:off x="4166111" y="4594241"/>
            <a:ext cx="287472" cy="2874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2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4453583" y="4585614"/>
            <a:ext cx="360387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글로벌전문기술개발사업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142,993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백만원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(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10.7%)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latin typeface="+mj-ea"/>
              <a:ea typeface="+mj-ea"/>
              <a:cs typeface="+mj-cs"/>
            </a:endParaRPr>
          </a:p>
          <a:p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(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중소중견기업을 글로벌전문기업으로 육성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)</a:t>
            </a:r>
          </a:p>
        </p:txBody>
      </p:sp>
      <p:sp>
        <p:nvSpPr>
          <p:cNvPr id="80" name="타원 79"/>
          <p:cNvSpPr/>
          <p:nvPr/>
        </p:nvSpPr>
        <p:spPr>
          <a:xfrm>
            <a:off x="4166111" y="5086684"/>
            <a:ext cx="287472" cy="2874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3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4453583" y="5078057"/>
            <a:ext cx="338105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미래성장동력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93,023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백만원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(6.7%)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latin typeface="+mj-ea"/>
              <a:ea typeface="+mj-ea"/>
              <a:cs typeface="+mj-cs"/>
            </a:endParaRPr>
          </a:p>
          <a:p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(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미래먹거리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 역할을 할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신산업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 창출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핵심 선도기술 개발 등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)</a:t>
            </a:r>
          </a:p>
        </p:txBody>
      </p:sp>
      <p:sp>
        <p:nvSpPr>
          <p:cNvPr id="82" name="타원 81"/>
          <p:cNvSpPr/>
          <p:nvPr/>
        </p:nvSpPr>
        <p:spPr>
          <a:xfrm>
            <a:off x="4166111" y="5579127"/>
            <a:ext cx="287472" cy="28747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4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4453583" y="5570500"/>
            <a:ext cx="259558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기타사업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348,393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백만원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(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25.0%)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latin typeface="+mj-ea"/>
              <a:ea typeface="+mj-ea"/>
              <a:cs typeface="+mj-cs"/>
            </a:endParaRPr>
          </a:p>
          <a:p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(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특수목적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(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기타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)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기술개발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)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등 </a:t>
            </a:r>
          </a:p>
        </p:txBody>
      </p:sp>
      <p:pic>
        <p:nvPicPr>
          <p:cNvPr id="84" name="Picture 2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72" y="1672343"/>
            <a:ext cx="1707390" cy="346492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63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전담기관별 기능 및 관리사업 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Ⅱ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전담기관 </a:t>
            </a:r>
            <a:r>
              <a:rPr lang="ko-KR" altLang="en-US" dirty="0" smtClean="0"/>
              <a:t>안내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한국산업기술진흥원 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(KIAT) 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나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227003"/>
              </p:ext>
            </p:extLst>
          </p:nvPr>
        </p:nvGraphicFramePr>
        <p:xfrm>
          <a:off x="344672" y="2101084"/>
          <a:ext cx="8475477" cy="4208013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842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32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67876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설립목적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 lvl="2" indent="-276225" algn="l" defTabSz="900113" rtl="0" eaLnBrk="1" latinLnBrk="0" hangingPunct="1"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산업기술혁신촉진 및 산업기술혁신관련 정책 개발지원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산업기술혁신촉진법 제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28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조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항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en-US" altLang="ko-KR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15393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주요기능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 관련 정책연구</a:t>
                      </a:r>
                    </a:p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산업기술기반조성사업 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국제협력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지역혁신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소재부품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연구기반조성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en-US" altLang="ko-KR" sz="14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 전문인력 양성</a:t>
                      </a:r>
                    </a:p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산업기술의 이전 및 사업화 촉진</a:t>
                      </a:r>
                    </a:p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 관련 중장기 기획 및 성과분석</a:t>
                      </a:r>
                    </a:p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그밖에 </a:t>
                      </a:r>
                      <a:r>
                        <a:rPr lang="ko-KR" altLang="en-US" sz="1400" kern="1200" spc="-100" dirty="0" err="1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산업통상자원부령으로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정하는 산업기술혁신에 관한 사업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24744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주요예산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2" indent="-276225" algn="l" defTabSz="900113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산업기술기반조성사업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국제협력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지역혁신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소재부품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연구기반조성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</a:t>
                      </a:r>
                      <a:endParaRPr lang="en-US" sz="14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25" name="Picture 3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10" y="1579067"/>
            <a:ext cx="1229389" cy="461021"/>
          </a:xfrm>
          <a:prstGeom prst="rect">
            <a:avLst/>
          </a:prstGeom>
          <a:noFill/>
          <a:ln w="12700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87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AutoShape 12"/>
          <p:cNvCxnSpPr>
            <a:cxnSpLocks noChangeShapeType="1"/>
          </p:cNvCxnSpPr>
          <p:nvPr/>
        </p:nvCxnSpPr>
        <p:spPr bwMode="auto">
          <a:xfrm>
            <a:off x="6225529" y="4616731"/>
            <a:ext cx="0" cy="151717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자유형: 도형 3"/>
          <p:cNvSpPr/>
          <p:nvPr/>
        </p:nvSpPr>
        <p:spPr>
          <a:xfrm>
            <a:off x="5408762" y="2562045"/>
            <a:ext cx="129396" cy="1254305"/>
          </a:xfrm>
          <a:custGeom>
            <a:avLst/>
            <a:gdLst>
              <a:gd name="connsiteX0" fmla="*/ 129396 w 129396"/>
              <a:gd name="connsiteY0" fmla="*/ 0 h 1181819"/>
              <a:gd name="connsiteX1" fmla="*/ 0 w 129396"/>
              <a:gd name="connsiteY1" fmla="*/ 0 h 1181819"/>
              <a:gd name="connsiteX2" fmla="*/ 0 w 129396"/>
              <a:gd name="connsiteY2" fmla="*/ 1181819 h 118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396" h="1181819">
                <a:moveTo>
                  <a:pt x="129396" y="0"/>
                </a:moveTo>
                <a:lnTo>
                  <a:pt x="0" y="0"/>
                </a:lnTo>
                <a:lnTo>
                  <a:pt x="0" y="1181819"/>
                </a:lnTo>
              </a:path>
            </a:pathLst>
          </a:cu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제목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산업기술 </a:t>
            </a:r>
            <a:r>
              <a:rPr lang="en-US" altLang="ko-KR" dirty="0" smtClean="0"/>
              <a:t>R&amp;D </a:t>
            </a:r>
            <a:r>
              <a:rPr lang="ko-KR" altLang="en-US" dirty="0"/>
              <a:t>전체 </a:t>
            </a:r>
            <a:r>
              <a:rPr lang="ko-KR" altLang="en-US" dirty="0" smtClean="0"/>
              <a:t>프로세스</a:t>
            </a:r>
            <a:endParaRPr lang="ko-KR" altLang="en-US" dirty="0"/>
          </a:p>
        </p:txBody>
      </p:sp>
      <p:sp>
        <p:nvSpPr>
          <p:cNvPr id="22" name="텍스트 개체 틀 2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과제수행 단계</a:t>
            </a:r>
          </a:p>
        </p:txBody>
      </p:sp>
      <p:sp>
        <p:nvSpPr>
          <p:cNvPr id="24" name="슬라이드 번호 개체 틀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auto">
          <a:xfrm>
            <a:off x="2024579" y="1341412"/>
            <a:ext cx="1635833" cy="453647"/>
          </a:xfrm>
          <a:prstGeom prst="homePlate">
            <a:avLst>
              <a:gd name="adj" fmla="val 39134"/>
            </a:avLst>
          </a:prstGeom>
          <a:solidFill>
            <a:schemeClr val="accent1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과제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(R&amp;D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기획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3768567" y="2413941"/>
            <a:ext cx="1476293" cy="3394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사업계획서 제출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323850" y="5218981"/>
            <a:ext cx="8499424" cy="10425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endParaRPr lang="ko-KR" altLang="en-US" sz="1200" spc="-10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3768567" y="2905142"/>
            <a:ext cx="1476293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신규과제 평가</a:t>
            </a:r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2024579" y="1931754"/>
            <a:ext cx="1477746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과제기획 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전담기관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  <a:endParaRPr lang="ko-KR" altLang="en-US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3768567" y="3382823"/>
            <a:ext cx="1476293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과제협약</a:t>
            </a:r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3768567" y="3867585"/>
            <a:ext cx="3207971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협약변경</a:t>
            </a: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5503541" y="1931754"/>
            <a:ext cx="1463984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진도점검 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진도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  <a:endParaRPr lang="ko-KR" altLang="en-US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auto">
          <a:xfrm>
            <a:off x="3768567" y="1931754"/>
            <a:ext cx="1476293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사업공고문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, RFP 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해석</a:t>
            </a:r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2024579" y="5334917"/>
            <a:ext cx="1477746" cy="340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사업비 산정</a:t>
            </a:r>
          </a:p>
        </p:txBody>
      </p:sp>
      <p:sp>
        <p:nvSpPr>
          <p:cNvPr id="35" name="Rectangle 7"/>
          <p:cNvSpPr>
            <a:spLocks noChangeArrowheads="1"/>
          </p:cNvSpPr>
          <p:nvPr/>
        </p:nvSpPr>
        <p:spPr bwMode="auto">
          <a:xfrm>
            <a:off x="5496936" y="4327927"/>
            <a:ext cx="1480124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최종보고</a:t>
            </a:r>
          </a:p>
        </p:txBody>
      </p:sp>
      <p:sp>
        <p:nvSpPr>
          <p:cNvPr id="36" name="Rectangle 7"/>
          <p:cNvSpPr>
            <a:spLocks noChangeArrowheads="1"/>
          </p:cNvSpPr>
          <p:nvPr/>
        </p:nvSpPr>
        <p:spPr bwMode="auto">
          <a:xfrm>
            <a:off x="5497533" y="2413941"/>
            <a:ext cx="1463984" cy="3394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중간점검 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연차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/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단계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37" name="Rectangle 7"/>
          <p:cNvSpPr>
            <a:spLocks noChangeArrowheads="1"/>
          </p:cNvSpPr>
          <p:nvPr/>
        </p:nvSpPr>
        <p:spPr bwMode="auto">
          <a:xfrm>
            <a:off x="5496936" y="4772860"/>
            <a:ext cx="1480124" cy="3394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최종평가</a:t>
            </a:r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7188945" y="1931754"/>
            <a:ext cx="1471976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R&amp;D 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성과 관리</a:t>
            </a:r>
            <a:endParaRPr lang="en-US" altLang="ko-KR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정량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/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정성성과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  <a:endParaRPr lang="ko-KR" altLang="en-US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7188945" y="2413941"/>
            <a:ext cx="1471976" cy="3394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활용현황보고</a:t>
            </a:r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7188945" y="2905142"/>
            <a:ext cx="1471976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활용현황평가</a:t>
            </a:r>
          </a:p>
        </p:txBody>
      </p:sp>
      <p:sp>
        <p:nvSpPr>
          <p:cNvPr id="41" name="Rectangle 7"/>
          <p:cNvSpPr>
            <a:spLocks noChangeArrowheads="1"/>
          </p:cNvSpPr>
          <p:nvPr/>
        </p:nvSpPr>
        <p:spPr bwMode="auto">
          <a:xfrm>
            <a:off x="7188945" y="3382823"/>
            <a:ext cx="1471976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기술료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관리</a:t>
            </a:r>
          </a:p>
        </p:txBody>
      </p:sp>
      <p:sp>
        <p:nvSpPr>
          <p:cNvPr id="42" name="Rectangle 7"/>
          <p:cNvSpPr>
            <a:spLocks noChangeArrowheads="1"/>
          </p:cNvSpPr>
          <p:nvPr/>
        </p:nvSpPr>
        <p:spPr bwMode="auto">
          <a:xfrm>
            <a:off x="5496936" y="5334917"/>
            <a:ext cx="1480124" cy="340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사업비 정산</a:t>
            </a:r>
          </a:p>
        </p:txBody>
      </p:sp>
      <p:sp>
        <p:nvSpPr>
          <p:cNvPr id="43" name="Rectangle 7"/>
          <p:cNvSpPr>
            <a:spLocks noChangeArrowheads="1"/>
          </p:cNvSpPr>
          <p:nvPr/>
        </p:nvSpPr>
        <p:spPr bwMode="auto">
          <a:xfrm>
            <a:off x="3768567" y="5334917"/>
            <a:ext cx="1476293" cy="34098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사업비 집행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37492" y="5218981"/>
            <a:ext cx="1074214" cy="235085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wrap="square" tIns="72000" bIns="0" anchor="b" anchorCtr="0">
            <a:noAutofit/>
          </a:bodyPr>
          <a:lstStyle>
            <a:defPPr>
              <a:defRPr lang="en-US"/>
            </a:defPPr>
            <a:lvl1pPr algn="ctr">
              <a:defRPr sz="105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200" dirty="0"/>
              <a:t>사업비 관리</a:t>
            </a: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3768567" y="5812510"/>
            <a:ext cx="1476294" cy="3409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연구비집행 </a:t>
            </a:r>
            <a:r>
              <a:rPr lang="ko-KR" altLang="en-US" sz="10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상시 점검</a:t>
            </a:r>
            <a:endParaRPr lang="ko-KR" altLang="en-US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46" name="AutoShape 12"/>
          <p:cNvCxnSpPr>
            <a:cxnSpLocks noChangeShapeType="1"/>
            <a:stCxn id="33" idx="2"/>
            <a:endCxn id="26" idx="0"/>
          </p:cNvCxnSpPr>
          <p:nvPr/>
        </p:nvCxnSpPr>
        <p:spPr bwMode="auto">
          <a:xfrm>
            <a:off x="4506714" y="2272740"/>
            <a:ext cx="0" cy="141201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AutoShape 12"/>
          <p:cNvCxnSpPr>
            <a:cxnSpLocks noChangeShapeType="1"/>
            <a:stCxn id="26" idx="2"/>
            <a:endCxn id="28" idx="0"/>
          </p:cNvCxnSpPr>
          <p:nvPr/>
        </p:nvCxnSpPr>
        <p:spPr bwMode="auto">
          <a:xfrm>
            <a:off x="4506714" y="2753425"/>
            <a:ext cx="0" cy="151717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AutoShape 12"/>
          <p:cNvCxnSpPr>
            <a:cxnSpLocks noChangeShapeType="1"/>
            <a:endCxn id="30" idx="0"/>
          </p:cNvCxnSpPr>
          <p:nvPr/>
        </p:nvCxnSpPr>
        <p:spPr bwMode="auto">
          <a:xfrm>
            <a:off x="4501613" y="3232609"/>
            <a:ext cx="5101" cy="150214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AutoShape 12"/>
          <p:cNvCxnSpPr>
            <a:cxnSpLocks noChangeShapeType="1"/>
            <a:stCxn id="38" idx="2"/>
            <a:endCxn id="39" idx="0"/>
          </p:cNvCxnSpPr>
          <p:nvPr/>
        </p:nvCxnSpPr>
        <p:spPr bwMode="auto">
          <a:xfrm>
            <a:off x="7924933" y="2272740"/>
            <a:ext cx="0" cy="141201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AutoShape 12"/>
          <p:cNvCxnSpPr>
            <a:cxnSpLocks noChangeShapeType="1"/>
            <a:stCxn id="39" idx="2"/>
            <a:endCxn id="40" idx="0"/>
          </p:cNvCxnSpPr>
          <p:nvPr/>
        </p:nvCxnSpPr>
        <p:spPr bwMode="auto">
          <a:xfrm>
            <a:off x="7924933" y="2753425"/>
            <a:ext cx="0" cy="151717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utoShape 4"/>
          <p:cNvSpPr>
            <a:spLocks noChangeArrowheads="1"/>
          </p:cNvSpPr>
          <p:nvPr/>
        </p:nvSpPr>
        <p:spPr bwMode="auto">
          <a:xfrm>
            <a:off x="3768567" y="1341412"/>
            <a:ext cx="1635832" cy="453647"/>
          </a:xfrm>
          <a:prstGeom prst="homePlate">
            <a:avLst>
              <a:gd name="adj" fmla="val 39134"/>
            </a:avLst>
          </a:prstGeom>
          <a:solidFill>
            <a:schemeClr val="accent1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과제제안∙선정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4" name="AutoShape 4"/>
          <p:cNvSpPr>
            <a:spLocks noChangeArrowheads="1"/>
          </p:cNvSpPr>
          <p:nvPr/>
        </p:nvSpPr>
        <p:spPr bwMode="auto">
          <a:xfrm>
            <a:off x="5497532" y="1341412"/>
            <a:ext cx="1635833" cy="453647"/>
          </a:xfrm>
          <a:prstGeom prst="homePlate">
            <a:avLst>
              <a:gd name="adj" fmla="val 39134"/>
            </a:avLst>
          </a:prstGeom>
          <a:solidFill>
            <a:schemeClr val="accent1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과제수행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/</a:t>
            </a:r>
          </a:p>
          <a:p>
            <a:pPr algn="ct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최종평가</a:t>
            </a:r>
          </a:p>
        </p:txBody>
      </p:sp>
      <p:sp>
        <p:nvSpPr>
          <p:cNvPr id="56" name="AutoShape 4"/>
          <p:cNvSpPr>
            <a:spLocks noChangeArrowheads="1"/>
          </p:cNvSpPr>
          <p:nvPr/>
        </p:nvSpPr>
        <p:spPr bwMode="auto">
          <a:xfrm>
            <a:off x="7188944" y="1341412"/>
            <a:ext cx="1634330" cy="453647"/>
          </a:xfrm>
          <a:prstGeom prst="homePlate">
            <a:avLst>
              <a:gd name="adj" fmla="val 39134"/>
            </a:avLst>
          </a:prstGeom>
          <a:solidFill>
            <a:schemeClr val="accent1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성과 관리</a:t>
            </a:r>
          </a:p>
        </p:txBody>
      </p:sp>
      <p:sp>
        <p:nvSpPr>
          <p:cNvPr id="58" name="AutoShape 4"/>
          <p:cNvSpPr>
            <a:spLocks noChangeArrowheads="1"/>
          </p:cNvSpPr>
          <p:nvPr/>
        </p:nvSpPr>
        <p:spPr bwMode="auto">
          <a:xfrm>
            <a:off x="330163" y="1366949"/>
            <a:ext cx="1634330" cy="453647"/>
          </a:xfrm>
          <a:prstGeom prst="homePlate">
            <a:avLst>
              <a:gd name="adj" fmla="val 39134"/>
            </a:avLst>
          </a:prstGeom>
          <a:solidFill>
            <a:schemeClr val="accent1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R&amp;D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환경</a:t>
            </a:r>
          </a:p>
        </p:txBody>
      </p:sp>
      <p:sp>
        <p:nvSpPr>
          <p:cNvPr id="60" name="Rectangle 7"/>
          <p:cNvSpPr>
            <a:spLocks noChangeArrowheads="1"/>
          </p:cNvSpPr>
          <p:nvPr/>
        </p:nvSpPr>
        <p:spPr bwMode="auto">
          <a:xfrm>
            <a:off x="323850" y="1931754"/>
            <a:ext cx="1470444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R&amp;D 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정책 수립</a:t>
            </a:r>
          </a:p>
        </p:txBody>
      </p:sp>
      <p:sp>
        <p:nvSpPr>
          <p:cNvPr id="61" name="Rectangle 7"/>
          <p:cNvSpPr>
            <a:spLocks noChangeArrowheads="1"/>
          </p:cNvSpPr>
          <p:nvPr/>
        </p:nvSpPr>
        <p:spPr bwMode="auto">
          <a:xfrm>
            <a:off x="323850" y="2419199"/>
            <a:ext cx="1470444" cy="3394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정부 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R&amp;D </a:t>
            </a:r>
            <a:r>
              <a:rPr lang="ko-KR" altLang="en-US" sz="105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규정</a:t>
            </a:r>
            <a:r>
              <a:rPr lang="en-US" altLang="ko-KR" sz="105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10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이해</a:t>
            </a:r>
            <a:endParaRPr lang="ko-KR" altLang="en-US" sz="10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2" name="Rectangle 7"/>
          <p:cNvSpPr>
            <a:spLocks noChangeArrowheads="1"/>
          </p:cNvSpPr>
          <p:nvPr/>
        </p:nvSpPr>
        <p:spPr bwMode="auto">
          <a:xfrm>
            <a:off x="323850" y="2905142"/>
            <a:ext cx="1470444" cy="3409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정부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R&amp;D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사업</a:t>
            </a:r>
          </a:p>
        </p:txBody>
      </p:sp>
      <p:sp>
        <p:nvSpPr>
          <p:cNvPr id="63" name="Rectangle 7"/>
          <p:cNvSpPr>
            <a:spLocks noChangeArrowheads="1"/>
          </p:cNvSpPr>
          <p:nvPr/>
        </p:nvSpPr>
        <p:spPr bwMode="auto">
          <a:xfrm>
            <a:off x="5512554" y="2905142"/>
            <a:ext cx="1463984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연구결과물 관리</a:t>
            </a:r>
          </a:p>
          <a:p>
            <a:pPr algn="ctr"/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연구노트 등</a:t>
            </a:r>
            <a:r>
              <a:rPr lang="en-US" altLang="ko-KR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</a:p>
        </p:txBody>
      </p:sp>
      <p:sp>
        <p:nvSpPr>
          <p:cNvPr id="66" name="타원 65"/>
          <p:cNvSpPr/>
          <p:nvPr/>
        </p:nvSpPr>
        <p:spPr>
          <a:xfrm>
            <a:off x="249701" y="1276938"/>
            <a:ext cx="255124" cy="255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8" name="타원 67"/>
          <p:cNvSpPr/>
          <p:nvPr/>
        </p:nvSpPr>
        <p:spPr>
          <a:xfrm>
            <a:off x="1959376" y="1276938"/>
            <a:ext cx="255124" cy="255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9" name="타원 68"/>
          <p:cNvSpPr/>
          <p:nvPr/>
        </p:nvSpPr>
        <p:spPr>
          <a:xfrm>
            <a:off x="3691911" y="1276938"/>
            <a:ext cx="255124" cy="255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0" name="타원 69"/>
          <p:cNvSpPr/>
          <p:nvPr/>
        </p:nvSpPr>
        <p:spPr>
          <a:xfrm>
            <a:off x="5424446" y="1276938"/>
            <a:ext cx="255124" cy="255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4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1" name="타원 70"/>
          <p:cNvSpPr/>
          <p:nvPr/>
        </p:nvSpPr>
        <p:spPr>
          <a:xfrm>
            <a:off x="7103641" y="1276938"/>
            <a:ext cx="255124" cy="255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5</a:t>
            </a:r>
            <a:endParaRPr lang="ko-KR" altLang="en-US" sz="1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" name="Rectangle 7"/>
          <p:cNvSpPr>
            <a:spLocks noChangeArrowheads="1"/>
          </p:cNvSpPr>
          <p:nvPr/>
        </p:nvSpPr>
        <p:spPr bwMode="auto">
          <a:xfrm>
            <a:off x="2024579" y="2418782"/>
            <a:ext cx="1477746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과제공고</a:t>
            </a: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2024579" y="2905142"/>
            <a:ext cx="1477746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공고과제 확정</a:t>
            </a:r>
          </a:p>
        </p:txBody>
      </p:sp>
      <p:sp>
        <p:nvSpPr>
          <p:cNvPr id="55" name="Rectangle 7"/>
          <p:cNvSpPr>
            <a:spLocks noChangeArrowheads="1"/>
          </p:cNvSpPr>
          <p:nvPr/>
        </p:nvSpPr>
        <p:spPr bwMode="auto">
          <a:xfrm>
            <a:off x="5512554" y="3377558"/>
            <a:ext cx="1463984" cy="3409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ko-KR" altLang="en-US" sz="10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보안관리 및 연구윤리</a:t>
            </a:r>
          </a:p>
        </p:txBody>
      </p:sp>
      <p:cxnSp>
        <p:nvCxnSpPr>
          <p:cNvPr id="57" name="AutoShape 12"/>
          <p:cNvCxnSpPr>
            <a:cxnSpLocks noChangeShapeType="1"/>
          </p:cNvCxnSpPr>
          <p:nvPr/>
        </p:nvCxnSpPr>
        <p:spPr bwMode="auto">
          <a:xfrm>
            <a:off x="1043608" y="2272740"/>
            <a:ext cx="0" cy="141201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AutoShape 12"/>
          <p:cNvCxnSpPr>
            <a:cxnSpLocks noChangeShapeType="1"/>
          </p:cNvCxnSpPr>
          <p:nvPr/>
        </p:nvCxnSpPr>
        <p:spPr bwMode="auto">
          <a:xfrm>
            <a:off x="1043608" y="2753425"/>
            <a:ext cx="0" cy="151717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AutoShape 12"/>
          <p:cNvCxnSpPr>
            <a:cxnSpLocks noChangeShapeType="1"/>
          </p:cNvCxnSpPr>
          <p:nvPr/>
        </p:nvCxnSpPr>
        <p:spPr bwMode="auto">
          <a:xfrm>
            <a:off x="2771800" y="2272740"/>
            <a:ext cx="0" cy="141201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AutoShape 12"/>
          <p:cNvCxnSpPr>
            <a:cxnSpLocks noChangeShapeType="1"/>
          </p:cNvCxnSpPr>
          <p:nvPr/>
        </p:nvCxnSpPr>
        <p:spPr bwMode="auto">
          <a:xfrm>
            <a:off x="2771800" y="2753425"/>
            <a:ext cx="0" cy="151717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AutoShape 12"/>
          <p:cNvCxnSpPr>
            <a:cxnSpLocks noChangeShapeType="1"/>
          </p:cNvCxnSpPr>
          <p:nvPr/>
        </p:nvCxnSpPr>
        <p:spPr bwMode="auto">
          <a:xfrm>
            <a:off x="6228184" y="2272740"/>
            <a:ext cx="0" cy="141201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AutoShape 12"/>
          <p:cNvCxnSpPr>
            <a:cxnSpLocks noChangeShapeType="1"/>
          </p:cNvCxnSpPr>
          <p:nvPr/>
        </p:nvCxnSpPr>
        <p:spPr bwMode="auto">
          <a:xfrm>
            <a:off x="6225529" y="4179179"/>
            <a:ext cx="0" cy="141201"/>
          </a:xfrm>
          <a:prstGeom prst="straightConnector1">
            <a:avLst/>
          </a:pr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자유형: 도형 1"/>
          <p:cNvSpPr/>
          <p:nvPr/>
        </p:nvSpPr>
        <p:spPr>
          <a:xfrm>
            <a:off x="5218981" y="2078966"/>
            <a:ext cx="232913" cy="1475117"/>
          </a:xfrm>
          <a:custGeom>
            <a:avLst/>
            <a:gdLst>
              <a:gd name="connsiteX0" fmla="*/ 0 w 232913"/>
              <a:gd name="connsiteY0" fmla="*/ 1475117 h 1475117"/>
              <a:gd name="connsiteX1" fmla="*/ 86264 w 232913"/>
              <a:gd name="connsiteY1" fmla="*/ 1475117 h 1475117"/>
              <a:gd name="connsiteX2" fmla="*/ 86264 w 232913"/>
              <a:gd name="connsiteY2" fmla="*/ 0 h 1475117"/>
              <a:gd name="connsiteX3" fmla="*/ 232913 w 232913"/>
              <a:gd name="connsiteY3" fmla="*/ 0 h 14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3" h="1475117">
                <a:moveTo>
                  <a:pt x="0" y="1475117"/>
                </a:moveTo>
                <a:lnTo>
                  <a:pt x="86264" y="1475117"/>
                </a:lnTo>
                <a:lnTo>
                  <a:pt x="86264" y="0"/>
                </a:lnTo>
                <a:lnTo>
                  <a:pt x="232913" y="0"/>
                </a:lnTo>
              </a:path>
            </a:pathLst>
          </a:custGeom>
          <a:ln w="127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23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전담기관별 기능 및 관리사업 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Ⅱ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전담기관 </a:t>
            </a:r>
            <a:r>
              <a:rPr lang="ko-KR" altLang="en-US" dirty="0" smtClean="0"/>
              <a:t>안내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20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한국에너지기술평가원 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(KETEP) 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다</a:t>
            </a: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317812"/>
              </p:ext>
            </p:extLst>
          </p:nvPr>
        </p:nvGraphicFramePr>
        <p:xfrm>
          <a:off x="344672" y="2101084"/>
          <a:ext cx="8475477" cy="4208013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842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32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67876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설립목적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 lvl="2" indent="-276225" algn="l" defTabSz="900113" rtl="0" eaLnBrk="1" latinLnBrk="0" hangingPunct="1"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산업기술혁신촉진 및 산업기술혁신관련 정책 개발지원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에너지법 제 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13</a:t>
                      </a:r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조 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항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en-US" altLang="ko-KR" sz="14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15393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주요기능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에너지기술개발사업의 기획</a:t>
                      </a:r>
                      <a:r>
                        <a:rPr lang="en-US" altLang="ko-KR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평가 및 관리</a:t>
                      </a:r>
                    </a:p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에너지기술 분야 전문인력 양성사업의 지원</a:t>
                      </a:r>
                    </a:p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에너지기술 분야의 국제협력 및 국제 공동연구사업의 지원</a:t>
                      </a:r>
                    </a:p>
                    <a:p>
                      <a:pPr marL="361950" lvl="2" indent="-276225" algn="l" defTabSz="900113" rtl="0" eaLnBrk="1" latinLnBrk="0" hangingPunct="1">
                        <a:lnSpc>
                          <a:spcPts val="2000"/>
                        </a:lnSpc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그 밖에 에너지기술 개발과 관련하여 대통령령으로 정하는 사업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24744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주요예산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2" indent="-276225" algn="l" defTabSz="900113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>
                          <a:schemeClr val="accent1"/>
                        </a:buClr>
                        <a:buFont typeface="Wingdings 2" panose="05020102010507070707" pitchFamily="18" charset="2"/>
                        <a:buChar char=""/>
                        <a:defRPr/>
                      </a:pPr>
                      <a:r>
                        <a:rPr lang="ko-KR" altLang="en-US" sz="14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에너지기술개발사업 등</a:t>
                      </a:r>
                      <a:endParaRPr lang="en-US" sz="14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3" name="Picture 5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56" y="1543661"/>
            <a:ext cx="939835" cy="470444"/>
          </a:xfrm>
          <a:prstGeom prst="rect">
            <a:avLst/>
          </a:prstGeom>
          <a:noFill/>
          <a:ln w="12700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99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8972" y="2062589"/>
            <a:ext cx="6765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36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산업기술개발사업 세부현황</a:t>
            </a:r>
          </a:p>
        </p:txBody>
      </p:sp>
      <p:sp>
        <p:nvSpPr>
          <p:cNvPr id="3" name="Rectangle 84"/>
          <p:cNvSpPr>
            <a:spLocks noChangeArrowheads="1"/>
          </p:cNvSpPr>
          <p:nvPr/>
        </p:nvSpPr>
        <p:spPr bwMode="auto">
          <a:xfrm>
            <a:off x="2315989" y="3000208"/>
            <a:ext cx="2351606" cy="94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01</a:t>
            </a:r>
            <a:r>
              <a:rPr lang="en-US" altLang="ko-KR" sz="1600" dirty="0">
                <a:solidFill>
                  <a:schemeClr val="accent1"/>
                </a:solidFill>
                <a:latin typeface="+mj-ea"/>
                <a:ea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_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사업성격별 담당사업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02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_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산업분야별 담당사업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-2077"/>
            <a:ext cx="107504" cy="68600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0" y="1756291"/>
            <a:ext cx="2005391" cy="1077262"/>
            <a:chOff x="0" y="2141656"/>
            <a:chExt cx="1476970" cy="793403"/>
          </a:xfrm>
        </p:grpSpPr>
        <p:sp>
          <p:nvSpPr>
            <p:cNvPr id="6" name="직사각형 5"/>
            <p:cNvSpPr/>
            <p:nvPr/>
          </p:nvSpPr>
          <p:spPr>
            <a:xfrm>
              <a:off x="0" y="2141657"/>
              <a:ext cx="1079612" cy="79340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00" b="1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" name="타원 6"/>
            <p:cNvSpPr/>
            <p:nvPr/>
          </p:nvSpPr>
          <p:spPr>
            <a:xfrm>
              <a:off x="683568" y="2141656"/>
              <a:ext cx="793402" cy="7934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sz="6000" b="1" spc="-150" dirty="0">
                  <a:ln>
                    <a:solidFill>
                      <a:schemeClr val="bg1">
                        <a:alpha val="500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Ⅲ</a:t>
              </a: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2266688" y="1590660"/>
            <a:ext cx="1677062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사업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사업성격별</a:t>
            </a:r>
            <a:r>
              <a:rPr lang="ko-KR" altLang="en-US" dirty="0" smtClean="0"/>
              <a:t> 담당사업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Ⅲ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 세부현황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22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한국산업기술평가관리원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(KEIT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r>
              <a:rPr lang="ko-KR" altLang="en-US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담당사업 개요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사업성격별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7752207"/>
              </p:ext>
            </p:extLst>
          </p:nvPr>
        </p:nvGraphicFramePr>
        <p:xfrm>
          <a:off x="344673" y="2021130"/>
          <a:ext cx="8475478" cy="1920240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1989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455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/>
                <a:gridCol w="10797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71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사업분야</a:t>
                      </a: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주요내용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18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 예산 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b="0" kern="1200" spc="-100" dirty="0" err="1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19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 예산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비율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(%)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산업핵심기술개발사업</a:t>
                      </a: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주력기간산업의 경쟁력제고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미래 </a:t>
                      </a:r>
                      <a:r>
                        <a:rPr lang="ko-KR" altLang="en-US" sz="1200" b="0" kern="1200" spc="-100" err="1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신산업</a:t>
                      </a:r>
                      <a:r>
                        <a:rPr lang="ko-KR" altLang="en-US" sz="1200" b="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육성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(13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6,515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5,733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41.1%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소재부품사업</a:t>
                      </a: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소재</a:t>
                      </a:r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부품 및 타 분야의 기술혁신과 </a:t>
                      </a:r>
                      <a:r>
                        <a:rPr lang="ko-KR" altLang="en-US" sz="1200" b="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경쟁력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제고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(1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2,617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2,360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16.9%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글로벌전문기술개발사업</a:t>
                      </a: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중소중견기업을 </a:t>
                      </a:r>
                      <a:r>
                        <a:rPr lang="ko-KR" altLang="en-US" sz="1200" b="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글로벌전문기업으로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육성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(6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1,688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1,430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10.3%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미래성장동력</a:t>
                      </a: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 미래 먹거리 창출 </a:t>
                      </a:r>
                      <a:r>
                        <a:rPr lang="ko-KR" altLang="en-US" sz="1200" b="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집중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지원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(3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743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930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6.7%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기타사업</a:t>
                      </a: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미래시장 선점과 수입대체를 </a:t>
                      </a:r>
                      <a:r>
                        <a:rPr lang="ko-KR" altLang="en-US" sz="1200" b="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위한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기술개발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(38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3,272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3,484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25.0%</a:t>
                      </a:r>
                      <a:endParaRPr lang="en-US" altLang="ko-KR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352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계</a:t>
                      </a: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14,835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13,937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100.0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239526" y="1638826"/>
            <a:ext cx="42604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‘</a:t>
            </a:r>
            <a:r>
              <a:rPr lang="en-US" altLang="ko-KR" sz="16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19</a:t>
            </a:r>
            <a:r>
              <a:rPr lang="ko-KR" altLang="en-US" sz="16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6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관리 </a:t>
            </a:r>
            <a:r>
              <a:rPr lang="ko-KR" altLang="en-US" sz="16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예산 전체 </a:t>
            </a:r>
            <a:r>
              <a:rPr lang="en-US" altLang="ko-KR" sz="16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6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6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1</a:t>
            </a:r>
            <a:r>
              <a:rPr lang="ko-KR" altLang="en-US" sz="16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조 </a:t>
            </a:r>
            <a:r>
              <a:rPr lang="en-US" altLang="ko-KR" sz="16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3,937</a:t>
            </a:r>
            <a:r>
              <a:rPr lang="ko-KR" altLang="en-US" sz="16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6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6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규모</a:t>
            </a: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853988034"/>
              </p:ext>
            </p:extLst>
          </p:nvPr>
        </p:nvGraphicFramePr>
        <p:xfrm>
          <a:off x="4370593" y="4014255"/>
          <a:ext cx="4143132" cy="2407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직사각형 2"/>
          <p:cNvSpPr/>
          <p:nvPr/>
        </p:nvSpPr>
        <p:spPr>
          <a:xfrm>
            <a:off x="7276151" y="4343389"/>
            <a:ext cx="12121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산업핵심 기술개발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560547" y="4300257"/>
            <a:ext cx="799470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1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41.1%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871780" y="5946283"/>
            <a:ext cx="6848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소재부품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156176" y="5903151"/>
            <a:ext cx="799470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2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16.9%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865538" y="5756857"/>
            <a:ext cx="8098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글로벌전문</a:t>
            </a:r>
            <a:endParaRPr lang="en-US" altLang="ko-KR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기술개발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5065835" y="5445224"/>
            <a:ext cx="799470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3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10.3%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022703" y="4941168"/>
            <a:ext cx="799470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4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6.7%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211960" y="4989902"/>
            <a:ext cx="9348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미래성장동력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5324627" y="4356755"/>
            <a:ext cx="799470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5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25.0%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707931" y="4431368"/>
            <a:ext cx="6848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기타사업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518939" y="4431758"/>
            <a:ext cx="3785642" cy="1718876"/>
          </a:xfrm>
          <a:prstGeom prst="roundRect">
            <a:avLst>
              <a:gd name="adj" fmla="val 37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산업부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152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개 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세부사업 중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>
              <a:lnSpc>
                <a:spcPct val="120000"/>
              </a:lnSpc>
            </a:pP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산업핵심기술개발 등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0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61</a:t>
            </a:r>
            <a:r>
              <a:rPr lang="ko-KR" altLang="en-US" sz="20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개 </a:t>
            </a:r>
            <a:r>
              <a:rPr lang="ko-KR" altLang="en-US" sz="20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사업 관리</a:t>
            </a:r>
            <a:endParaRPr lang="en-US" altLang="ko-KR" sz="20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2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1794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52"/>
          <p:cNvSpPr>
            <a:spLocks noChangeArrowheads="1"/>
          </p:cNvSpPr>
          <p:nvPr/>
        </p:nvSpPr>
        <p:spPr bwMode="auto">
          <a:xfrm rot="20160832">
            <a:off x="3055287" y="3723887"/>
            <a:ext cx="3080995" cy="149229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txBody>
          <a:bodyPr wrap="none"/>
          <a:lstStyle/>
          <a:p>
            <a:pPr algn="ctr"/>
            <a:endParaRPr lang="ko-KR" altLang="ko-KR" sz="1100" b="1">
              <a:effectLst/>
              <a:latin typeface="Times New Roman" pitchFamily="18" charset="0"/>
              <a:ea typeface="굴림체" pitchFamily="49" charset="-127"/>
            </a:endParaRPr>
          </a:p>
        </p:txBody>
      </p:sp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사업성격별</a:t>
            </a:r>
            <a:r>
              <a:rPr lang="ko-KR" altLang="en-US" dirty="0"/>
              <a:t> 담당사업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Ⅲ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 세부현황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23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한국산업기술평가관리원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(KEIT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r>
              <a:rPr lang="ko-KR" altLang="en-US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</a:rPr>
              <a:t> </a:t>
            </a:r>
            <a:r>
              <a:rPr lang="ko-KR" altLang="en-US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</a:rPr>
              <a:t>담당사업 개요</a:t>
            </a:r>
            <a:r>
              <a:rPr lang="en-US" altLang="ko-KR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</a:rPr>
              <a:t>(</a:t>
            </a:r>
            <a:r>
              <a:rPr lang="ko-KR" altLang="en-US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</a:rPr>
              <a:t>사업성격별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</a:rPr>
              <a:t>)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68922" y="1621573"/>
            <a:ext cx="3207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년도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KEIT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사업예산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및 주요사업 구성</a:t>
            </a:r>
          </a:p>
        </p:txBody>
      </p:sp>
      <p:sp>
        <p:nvSpPr>
          <p:cNvPr id="29" name="위쪽/아래쪽 화살표 75"/>
          <p:cNvSpPr/>
          <p:nvPr/>
        </p:nvSpPr>
        <p:spPr bwMode="auto">
          <a:xfrm>
            <a:off x="885762" y="2053086"/>
            <a:ext cx="264136" cy="3913943"/>
          </a:xfrm>
          <a:prstGeom prst="upDownArrow">
            <a:avLst/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 sz="1600" b="1">
              <a:effectLst/>
            </a:endParaRPr>
          </a:p>
        </p:txBody>
      </p:sp>
      <p:sp>
        <p:nvSpPr>
          <p:cNvPr id="32" name="위쪽/아래쪽 화살표 75"/>
          <p:cNvSpPr/>
          <p:nvPr/>
        </p:nvSpPr>
        <p:spPr bwMode="auto">
          <a:xfrm rot="5400000">
            <a:off x="4774407" y="2165324"/>
            <a:ext cx="264136" cy="7715926"/>
          </a:xfrm>
          <a:prstGeom prst="upDownArrow">
            <a:avLst/>
          </a:pr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 sz="1600" b="1">
              <a:effectLst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88471" y="2130588"/>
            <a:ext cx="52815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장기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/>
            <a:r>
              <a:rPr lang="en-US" altLang="ko-KR" sz="12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Long</a:t>
            </a:r>
          </a:p>
          <a:p>
            <a:pPr algn="ctr"/>
            <a:r>
              <a:rPr lang="en-US" altLang="ko-KR" sz="12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Term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368658" y="5214111"/>
            <a:ext cx="567784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단기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/>
            <a:r>
              <a:rPr lang="en-US" altLang="ko-KR" sz="12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Short</a:t>
            </a:r>
          </a:p>
          <a:p>
            <a:pPr algn="ctr"/>
            <a:r>
              <a:rPr lang="en-US" altLang="ko-KR" sz="12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Term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1137889" y="6139601"/>
            <a:ext cx="21975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수요지향형 </a:t>
            </a:r>
            <a:r>
              <a:rPr lang="en-US" altLang="ko-KR" sz="12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Demand Oriented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6516216" y="6139601"/>
            <a:ext cx="21975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전략선도형 </a:t>
            </a:r>
            <a:r>
              <a:rPr lang="en-US" altLang="ko-KR" sz="12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Strategy Oriented</a:t>
            </a:r>
          </a:p>
        </p:txBody>
      </p:sp>
      <p:sp>
        <p:nvSpPr>
          <p:cNvPr id="75" name="Oval 57"/>
          <p:cNvSpPr>
            <a:spLocks noChangeArrowheads="1"/>
          </p:cNvSpPr>
          <p:nvPr/>
        </p:nvSpPr>
        <p:spPr bwMode="auto">
          <a:xfrm rot="20491013">
            <a:off x="5129258" y="1887366"/>
            <a:ext cx="2198061" cy="691957"/>
          </a:xfrm>
          <a:prstGeom prst="ellipse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0"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/>
        </p:spPr>
        <p:txBody>
          <a:bodyPr wrap="none" anchor="ctr"/>
          <a:lstStyle/>
          <a:p>
            <a:pPr algn="ctr"/>
            <a:r>
              <a:rPr lang="en-US" altLang="ko-KR" sz="1100" b="1" dirty="0">
                <a:solidFill>
                  <a:srgbClr val="FFFFFF"/>
                </a:solidFill>
                <a:effectLst/>
                <a:latin typeface="Times New Roman" pitchFamily="18" charset="0"/>
                <a:ea typeface="굴림체" pitchFamily="49" charset="-127"/>
              </a:rPr>
              <a:t> </a:t>
            </a:r>
          </a:p>
        </p:txBody>
      </p:sp>
      <p:sp>
        <p:nvSpPr>
          <p:cNvPr id="77" name="Oval 52"/>
          <p:cNvSpPr>
            <a:spLocks noChangeArrowheads="1"/>
          </p:cNvSpPr>
          <p:nvPr/>
        </p:nvSpPr>
        <p:spPr bwMode="auto">
          <a:xfrm rot="20465752">
            <a:off x="2628668" y="3267632"/>
            <a:ext cx="2501878" cy="1220496"/>
          </a:xfrm>
          <a:prstGeom prst="ellipse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5400000" scaled="0"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/>
        </p:spPr>
        <p:txBody>
          <a:bodyPr wrap="none"/>
          <a:lstStyle/>
          <a:p>
            <a:pPr algn="ctr"/>
            <a:endParaRPr lang="ko-KR" altLang="ko-KR" sz="1100" b="1">
              <a:effectLst/>
              <a:latin typeface="Times New Roman" pitchFamily="18" charset="0"/>
              <a:ea typeface="굴림체" pitchFamily="49" charset="-127"/>
            </a:endParaRPr>
          </a:p>
        </p:txBody>
      </p:sp>
      <p:sp>
        <p:nvSpPr>
          <p:cNvPr id="79" name="직사각형 78"/>
          <p:cNvSpPr/>
          <p:nvPr/>
        </p:nvSpPr>
        <p:spPr bwMode="auto">
          <a:xfrm rot="20089436">
            <a:off x="2884376" y="3564428"/>
            <a:ext cx="1842652" cy="655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소재부품기술개발</a:t>
            </a:r>
            <a:endParaRPr lang="en-US" altLang="ko-KR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/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2,360</a:t>
            </a:r>
            <a:r>
              <a:rPr lang="ko-KR" altLang="en-US" sz="16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01" name="Oval 51"/>
          <p:cNvSpPr>
            <a:spLocks noChangeArrowheads="1"/>
          </p:cNvSpPr>
          <p:nvPr/>
        </p:nvSpPr>
        <p:spPr bwMode="auto">
          <a:xfrm rot="20171383">
            <a:off x="4491955" y="2426002"/>
            <a:ext cx="3809734" cy="2065161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3600000"/>
            </a:lightRig>
          </a:scene3d>
          <a:sp3d extrusionH="76200">
            <a:bevelB w="95250" h="50800"/>
            <a:extrusionClr>
              <a:schemeClr val="bg1"/>
            </a:extrusionClr>
          </a:sp3d>
        </p:spPr>
        <p:txBody>
          <a:bodyPr wrap="none" anchor="ctr"/>
          <a:lstStyle/>
          <a:p>
            <a:endParaRPr lang="ko-KR" altLang="en-US" sz="1600" b="1" dirty="0">
              <a:effectLst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0" name="직사각형 99"/>
          <p:cNvSpPr/>
          <p:nvPr/>
        </p:nvSpPr>
        <p:spPr bwMode="auto">
          <a:xfrm rot="20337574">
            <a:off x="4771738" y="3177912"/>
            <a:ext cx="3126822" cy="6091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38100" dist="762000" dir="7740000" sx="28000" sy="28000" algn="ctr" rotWithShape="0">
              <a:schemeClr val="bg1">
                <a:alpha val="24000"/>
              </a:schemeClr>
            </a:outerShdw>
          </a:effectLst>
          <a:scene3d>
            <a:camera prst="orthographicFront"/>
            <a:lightRig rig="threePt" dir="t">
              <a:rot lat="0" lon="0" rev="3600000"/>
            </a:lightRig>
          </a:scene3d>
          <a:sp3d>
            <a:bevelT w="0" h="0"/>
            <a:bevelB w="0" h="0"/>
          </a:sp3d>
        </p:spPr>
        <p:txBody>
          <a:bodyPr wrap="none" rtlCol="0" anchor="ctr"/>
          <a:lstStyle/>
          <a:p>
            <a:pPr algn="ctr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산업핵심기술개발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  <a:p>
            <a:pPr algn="ctr"/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창의</a:t>
            </a:r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시스템</a:t>
            </a:r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소재부품</a:t>
            </a:r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스마트공장 등</a:t>
            </a:r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)</a:t>
            </a:r>
          </a:p>
          <a:p>
            <a:pPr algn="ctr"/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(5,733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)</a:t>
            </a:r>
            <a:endParaRPr lang="ko-KR" altLang="en-US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7" name="타원 46"/>
          <p:cNvSpPr/>
          <p:nvPr/>
        </p:nvSpPr>
        <p:spPr>
          <a:xfrm rot="20348052">
            <a:off x="1718593" y="4419532"/>
            <a:ext cx="2676288" cy="1009529"/>
          </a:xfrm>
          <a:prstGeom prst="ellipse">
            <a:avLst/>
          </a:prstGeo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  <a:tileRect t="-100000" r="-100000"/>
          </a:gradFill>
          <a:ln>
            <a:noFill/>
          </a:ln>
          <a:effectLst/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48" name="직사각형 47"/>
          <p:cNvSpPr/>
          <p:nvPr/>
        </p:nvSpPr>
        <p:spPr bwMode="auto">
          <a:xfrm rot="20268235">
            <a:off x="1524480" y="4287131"/>
            <a:ext cx="2959837" cy="1220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글로벌전문기술개발</a:t>
            </a:r>
            <a:endParaRPr lang="en-US" altLang="ko-KR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/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1,430</a:t>
            </a:r>
            <a:r>
              <a:rPr lang="ko-KR" altLang="en-US" sz="16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82" name="직사각형 81"/>
          <p:cNvSpPr/>
          <p:nvPr/>
        </p:nvSpPr>
        <p:spPr bwMode="auto">
          <a:xfrm rot="20308887">
            <a:off x="5453701" y="1948863"/>
            <a:ext cx="1520864" cy="561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미래성장동력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/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(930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50" name="직사각형 49"/>
          <p:cNvSpPr/>
          <p:nvPr/>
        </p:nvSpPr>
        <p:spPr bwMode="auto">
          <a:xfrm rot="20089436">
            <a:off x="3431614" y="4389020"/>
            <a:ext cx="2296695" cy="822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기타사업</a:t>
            </a:r>
            <a:endParaRPr lang="en-US" altLang="ko-KR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/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(3,484</a:t>
            </a:r>
            <a:r>
              <a:rPr lang="ko-KR" altLang="en-US" sz="16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515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사업성격별</a:t>
            </a:r>
            <a:r>
              <a:rPr lang="ko-KR" altLang="en-US" dirty="0"/>
              <a:t> 담당사업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175692" y="375233"/>
            <a:ext cx="790575" cy="592213"/>
          </a:xfrm>
        </p:spPr>
        <p:txBody>
          <a:bodyPr/>
          <a:lstStyle/>
          <a:p>
            <a:r>
              <a:rPr lang="en-US" altLang="ko-KR" dirty="0" smtClean="0"/>
              <a:t>01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Ⅲ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 세부현황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24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산업핵심기술개발사업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소재부품사업 포함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가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965030"/>
          </a:xfrm>
          <a:prstGeom prst="roundRect">
            <a:avLst>
              <a:gd name="adj" fmla="val 778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74401" y="2043014"/>
            <a:ext cx="7742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국가 성장전략에 기반한 전략기술 분야의 핵심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원천 기술 개발에 대한 집중 지원을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통해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미래신산업을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육성하고 주력기간산업의 산업경쟁력을 제고하여 미래 신성장동력을 창출</a:t>
            </a:r>
          </a:p>
        </p:txBody>
      </p:sp>
      <p:sp>
        <p:nvSpPr>
          <p:cNvPr id="53" name="사각형: 둥근 모서리 52"/>
          <p:cNvSpPr/>
          <p:nvPr/>
        </p:nvSpPr>
        <p:spPr>
          <a:xfrm>
            <a:off x="344672" y="3053049"/>
            <a:ext cx="8454656" cy="1217025"/>
          </a:xfrm>
          <a:prstGeom prst="roundRect">
            <a:avLst>
              <a:gd name="adj" fmla="val 778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/>
          <p:cNvSpPr/>
          <p:nvPr/>
        </p:nvSpPr>
        <p:spPr>
          <a:xfrm>
            <a:off x="589123" y="2891619"/>
            <a:ext cx="2892138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지원분야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(3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대산업분야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, 19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대 기술분야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)</a:t>
            </a:r>
            <a:endParaRPr lang="en-US" altLang="ko-KR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574401" y="3240256"/>
            <a:ext cx="824574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창의산업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(4) :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바이오의약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나노융합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지식서비스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엔지니어링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소재부품산업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(8) :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금속재료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융복합디스플레이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지능형반도체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산업융합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기능성섬유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세라믹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첨단뿌리기술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화학공정소재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시스템산업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(7) :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미래형자동차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첨단장비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첨단기계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지능형로봇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조선해양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메디칼디바이스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스마트전자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공장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589123" y="4361121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예산규모</a:t>
            </a:r>
          </a:p>
        </p:txBody>
      </p:sp>
      <p:graphicFrame>
        <p:nvGraphicFramePr>
          <p:cNvPr id="59" name="표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958922"/>
              </p:ext>
            </p:extLst>
          </p:nvPr>
        </p:nvGraphicFramePr>
        <p:xfrm>
          <a:off x="1547665" y="4431504"/>
          <a:ext cx="6408711" cy="1840064"/>
        </p:xfrm>
        <a:graphic>
          <a:graphicData uri="http://schemas.openxmlformats.org/drawingml/2006/table">
            <a:tbl>
              <a:tblPr/>
              <a:tblGrid>
                <a:gridCol w="1761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23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3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54480"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’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18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’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19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4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총예산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총예산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신규예산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74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창의산업</a:t>
                      </a:r>
                    </a:p>
                  </a:txBody>
                  <a:tcPr marL="18937" marR="18937" marT="17480" marB="174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1,678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1,437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78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소재부품산업</a:t>
                      </a:r>
                    </a:p>
                  </a:txBody>
                  <a:tcPr marL="18937" marR="18937" marT="17480" marB="174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4,056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3,812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230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5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시스템산업</a:t>
                      </a:r>
                    </a:p>
                  </a:txBody>
                  <a:tcPr marL="18937" marR="18937" marT="17480" marB="174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3,202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2,844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452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448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합계</a:t>
                      </a:r>
                    </a:p>
                  </a:txBody>
                  <a:tcPr marL="18937" marR="18937" marT="17480" marB="174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9,132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8,093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760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8" name="직사각형 17"/>
          <p:cNvSpPr/>
          <p:nvPr/>
        </p:nvSpPr>
        <p:spPr>
          <a:xfrm>
            <a:off x="8059586" y="6199172"/>
            <a:ext cx="83708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단위 </a:t>
            </a:r>
            <a:r>
              <a:rPr lang="en-US" altLang="ko-KR" sz="10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(</a:t>
            </a:r>
            <a:r>
              <a:rPr lang="ko-KR" altLang="en-US" sz="10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en-US" altLang="ko-KR" sz="10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0393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사업성격별</a:t>
            </a:r>
            <a:r>
              <a:rPr lang="ko-KR" altLang="en-US" dirty="0"/>
              <a:t> 담당사업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175692" y="375233"/>
            <a:ext cx="790575" cy="592213"/>
          </a:xfrm>
        </p:spPr>
        <p:txBody>
          <a:bodyPr/>
          <a:lstStyle/>
          <a:p>
            <a:r>
              <a:rPr lang="en-US" altLang="ko-KR" dirty="0" smtClean="0"/>
              <a:t>01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Ⅲ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 세부현황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25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글로벌전문기술개발 사업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2400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나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1501184"/>
          </a:xfrm>
          <a:prstGeom prst="roundRect">
            <a:avLst>
              <a:gd name="adj" fmla="val 843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사업개요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4401" y="2060269"/>
            <a:ext cx="8174063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산업기술 단기 핵심 기술개발 지원을 통해 기술혁신 역량을 보유한 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중견기업을 글로벌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전문기업으로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육성</a:t>
            </a:r>
            <a:endParaRPr lang="en-US" altLang="ko-KR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175721"/>
              </p:ext>
            </p:extLst>
          </p:nvPr>
        </p:nvGraphicFramePr>
        <p:xfrm>
          <a:off x="344672" y="3531276"/>
          <a:ext cx="8475479" cy="2706034"/>
        </p:xfrm>
        <a:graphic>
          <a:graphicData uri="http://schemas.openxmlformats.org/drawingml/2006/table">
            <a:tbl>
              <a:tblPr/>
              <a:tblGrid>
                <a:gridCol w="1666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5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46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246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246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78936"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세부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사업명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`18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`19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8936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총예산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총예산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신규예산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102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창의산업</a:t>
                      </a:r>
                      <a:endParaRPr lang="en-US" altLang="ko-KR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글로벌전문기술개발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창의산업전문기술개발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166.29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126.67</a:t>
                      </a:r>
                      <a:endParaRPr lang="ko-KR" altLang="en-US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1024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디자인혁신역량강화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391.43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421.23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81.19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102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소재부품산업 </a:t>
                      </a:r>
                      <a:endParaRPr lang="en-US" altLang="ko-KR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글로벌전문기술개발</a:t>
                      </a:r>
                    </a:p>
                  </a:txBody>
                  <a:tcPr marL="64770" marR="64770" marT="17907" marB="1790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소재부품산업전문기술개발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434.48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433.14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1024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센서산업 고도화 전문기술개발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139.84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82.33</a:t>
                      </a:r>
                      <a:endParaRPr lang="ko-KR" altLang="en-US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53.86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405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시스템산업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글로벌전문기술개발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생산시스템산업전문기술개발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173.66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108.79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0004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전자시스템전문기술개발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255.2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257.77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43.0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000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합   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1,560.9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1,429.93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178.05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574401" y="2348880"/>
            <a:ext cx="8174063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정부출연금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무담보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무보증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무이자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</a:t>
            </a:r>
            <a:b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</a:b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※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주관기관은 중소기업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또는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중견기업만 가능 </a:t>
            </a:r>
            <a:endParaRPr lang="en-US" altLang="ko-KR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74401" y="2833322"/>
            <a:ext cx="8174063" cy="53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l"/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2~4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정부출연금 연간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3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~9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 이내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/>
            </a:r>
            <a:b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</a:b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※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예산범위 내에서 기술개발 분야 및 품목 등에 따라 차등 지원됨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18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사업성격별</a:t>
            </a:r>
            <a:r>
              <a:rPr lang="ko-KR" altLang="en-US" dirty="0"/>
              <a:t> 담당사업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175692" y="375233"/>
            <a:ext cx="790575" cy="592213"/>
          </a:xfrm>
        </p:spPr>
        <p:txBody>
          <a:bodyPr/>
          <a:lstStyle/>
          <a:p>
            <a:r>
              <a:rPr lang="en-US" altLang="ko-KR" dirty="0" smtClean="0"/>
              <a:t>01</a:t>
            </a:r>
            <a:endParaRPr lang="ko-KR" altLang="en-US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Ⅲ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 세부현황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26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미래성장동력 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사업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다</a:t>
            </a: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1501184"/>
          </a:xfrm>
          <a:prstGeom prst="roundRect">
            <a:avLst>
              <a:gd name="adj" fmla="val 843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사업개요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4401" y="2142611"/>
            <a:ext cx="8174063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미래 우리나라의 먹거리로 자리매김 할 수 있는 새로운 산업을 창출하고 산업생태계 조성을 위한 산업적 파급효과가 큰 소재부품산업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시스템산업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창의산업 핵심 미래선도기술 개발</a:t>
            </a:r>
            <a:endParaRPr lang="en-US" altLang="ko-KR" sz="14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74401" y="2752531"/>
            <a:ext cx="8174063" cy="53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l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5~7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정부출연금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연간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5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~20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 이내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중장기 대형과제 위주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/>
            </a:r>
            <a:b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</a:b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※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예산범위 내에서 기술개발 분야 및 품목 등에 따라 차등 지원됨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.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864495"/>
              </p:ext>
            </p:extLst>
          </p:nvPr>
        </p:nvGraphicFramePr>
        <p:xfrm>
          <a:off x="1259632" y="3789040"/>
          <a:ext cx="6408711" cy="1944216"/>
        </p:xfrm>
        <a:graphic>
          <a:graphicData uri="http://schemas.openxmlformats.org/drawingml/2006/table">
            <a:tbl>
              <a:tblPr/>
              <a:tblGrid>
                <a:gridCol w="1761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23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3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54480">
                <a:tc row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’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18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’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19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4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총예산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총예산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신규예산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74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창의산업 미래성장동력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81.11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103.06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38.49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소재부품산업 미래성장동력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414.06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632.06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303.83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5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시스템산업 미래성장동력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247.79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195.11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863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합계</a:t>
                      </a:r>
                    </a:p>
                  </a:txBody>
                  <a:tcPr marL="18937" marR="18937" marT="17480" marB="174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742.96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930.23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342.32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18937" marR="18937" marT="17480" marB="1748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323528" y="350100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예산규모</a:t>
            </a:r>
          </a:p>
        </p:txBody>
      </p:sp>
    </p:spTree>
    <p:extLst>
      <p:ext uri="{BB962C8B-B14F-4D97-AF65-F5344CB8AC3E}">
        <p14:creationId xmlns:p14="http://schemas.microsoft.com/office/powerpoint/2010/main" val="36123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산업분야별 담당사업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Ⅲ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산업기술개발사업 세부현황</a:t>
            </a:r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27</a:t>
            </a:fld>
            <a:endParaRPr lang="ko-KR" altLang="en-US" dirty="0"/>
          </a:p>
        </p:txBody>
      </p:sp>
      <p:sp>
        <p:nvSpPr>
          <p:cNvPr id="18" name="사각형: 둥근 모서리 1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한국산업기술평가관리원</a:t>
            </a:r>
            <a:r>
              <a:rPr lang="en-US" altLang="ko-KR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(KEIT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r>
              <a:rPr lang="ko-KR" altLang="en-US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담당사업 개요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산업분야별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860762"/>
              </p:ext>
            </p:extLst>
          </p:nvPr>
        </p:nvGraphicFramePr>
        <p:xfrm>
          <a:off x="344673" y="2021130"/>
          <a:ext cx="8475478" cy="2194560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1989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376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797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471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산업분야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세부</a:t>
                      </a:r>
                      <a:r>
                        <a:rPr lang="ko-KR" altLang="en-US" sz="1200" b="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분야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19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년 예산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억원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비율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(%)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기계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/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수송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/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로봇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첨단기계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첨단장비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자동차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조선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해양플랜트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항공우주부품 등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(16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3,839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27.5%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화학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소재부품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섬유의류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세라믹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나노융합소재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산업환경 등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(14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4,871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35.0%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전기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/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전자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IT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융합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스마트공장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센서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전자부품 등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(11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1,506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10.8%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35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바이오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/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의료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의약바이오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산업바이오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융합바이오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의료기기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의료시스템 등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(9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1,233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8.8%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지식서비스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지식서비스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엔지니어링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디자인 등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(3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1,034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7.4%</a:t>
                      </a:r>
                      <a:endParaRPr lang="en-US" altLang="ko-KR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기타 분야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표준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인증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기업부설연구소 지원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산업현장수요기술 등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(8</a:t>
                      </a:r>
                      <a:r>
                        <a:rPr lang="ko-KR" altLang="en-US" sz="1200" b="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</a:t>
                      </a:r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1,454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10.4%</a:t>
                      </a:r>
                      <a:endParaRPr lang="en-US" altLang="ko-KR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6352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계</a:t>
                      </a:r>
                    </a:p>
                  </a:txBody>
                  <a:tcPr marL="99060" marR="9906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13,937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100.0%</a:t>
                      </a:r>
                      <a:endParaRPr lang="ko-KR" altLang="en-US" sz="1200" b="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FE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239526" y="1638826"/>
            <a:ext cx="42604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‘</a:t>
            </a:r>
            <a:r>
              <a:rPr lang="en-US" altLang="ko-KR" sz="16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19</a:t>
            </a:r>
            <a:r>
              <a:rPr lang="ko-KR" altLang="en-US" sz="16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6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관리 </a:t>
            </a:r>
            <a:r>
              <a:rPr lang="ko-KR" altLang="en-US" sz="16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예산 전체 </a:t>
            </a:r>
            <a:r>
              <a:rPr lang="en-US" altLang="ko-KR" sz="16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6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6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1</a:t>
            </a:r>
            <a:r>
              <a:rPr lang="ko-KR" altLang="en-US" sz="16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조 </a:t>
            </a:r>
            <a:r>
              <a:rPr lang="en-US" altLang="ko-KR" sz="16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3,937</a:t>
            </a:r>
            <a:r>
              <a:rPr lang="ko-KR" altLang="en-US" sz="16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6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6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규모</a:t>
            </a: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927158379"/>
              </p:ext>
            </p:extLst>
          </p:nvPr>
        </p:nvGraphicFramePr>
        <p:xfrm>
          <a:off x="4427984" y="4256648"/>
          <a:ext cx="4032448" cy="2156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직사각형 2"/>
          <p:cNvSpPr/>
          <p:nvPr/>
        </p:nvSpPr>
        <p:spPr>
          <a:xfrm>
            <a:off x="7497729" y="4695527"/>
            <a:ext cx="11801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기계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/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수송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/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로봇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782125" y="4662042"/>
            <a:ext cx="778112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1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27.5%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236296" y="5888305"/>
            <a:ext cx="576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화학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458184" y="5805264"/>
            <a:ext cx="778112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2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35.0%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731116" y="5561567"/>
            <a:ext cx="8640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전기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/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전자</a:t>
            </a:r>
            <a:endParaRPr lang="en-US" altLang="ko-KR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090032" y="5517232"/>
            <a:ext cx="778112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3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10.8%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162040" y="4979758"/>
            <a:ext cx="778112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4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8.8%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444465" y="5018845"/>
            <a:ext cx="9196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바이오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/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의료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324627" y="4571836"/>
            <a:ext cx="778112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5"/>
              </a:contourClr>
            </a:sp3d>
          </a:bodyPr>
          <a:lstStyle/>
          <a:p>
            <a:pPr algn="ctr"/>
            <a:r>
              <a:rPr lang="en-US" altLang="ko-KR" spc="-150" dirty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7</a:t>
            </a:r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.4%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645414" y="4592161"/>
            <a:ext cx="8626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지식서비스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6" name="사각형: 둥근 모서리 5"/>
          <p:cNvSpPr/>
          <p:nvPr/>
        </p:nvSpPr>
        <p:spPr>
          <a:xfrm>
            <a:off x="518939" y="4431758"/>
            <a:ext cx="3785642" cy="1718876"/>
          </a:xfrm>
          <a:prstGeom prst="roundRect">
            <a:avLst>
              <a:gd name="adj" fmla="val 37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산업부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152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개 </a:t>
            </a: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세부사업 중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>
              <a:lnSpc>
                <a:spcPct val="120000"/>
              </a:lnSpc>
            </a:pPr>
            <a:r>
              <a:rPr lang="ko-KR" altLang="en-US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산업핵심기술개발 등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0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61</a:t>
            </a:r>
            <a:r>
              <a:rPr lang="ko-KR" altLang="en-US" sz="20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개 </a:t>
            </a:r>
            <a:r>
              <a:rPr lang="ko-KR" altLang="en-US" sz="20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사업 관리</a:t>
            </a:r>
            <a:endParaRPr lang="en-US" altLang="ko-KR" sz="20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2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738104" y="4283804"/>
            <a:ext cx="778112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57150">
              <a:bevelT w="0"/>
              <a:contourClr>
                <a:schemeClr val="accent5"/>
              </a:contourClr>
            </a:sp3d>
          </a:bodyPr>
          <a:lstStyle/>
          <a:p>
            <a:pPr algn="ctr"/>
            <a:r>
              <a:rPr lang="en-US" altLang="ko-KR" spc="-150" dirty="0" smtClean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10.4%</a:t>
            </a:r>
            <a:endParaRPr lang="ko-KR" altLang="en-US" spc="-150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223452" y="4232121"/>
            <a:ext cx="7887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기타 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906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8972" y="2062589"/>
            <a:ext cx="6765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sz="32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`19</a:t>
            </a:r>
            <a:r>
              <a:rPr lang="ko-KR" altLang="en-US" sz="32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년도 신규과제 지원사업</a:t>
            </a:r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(44</a:t>
            </a:r>
            <a:r>
              <a:rPr lang="ko-KR" altLang="en-US" sz="24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 사업</a:t>
            </a:r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" name="Rectangle 84"/>
          <p:cNvSpPr>
            <a:spLocks noChangeArrowheads="1"/>
          </p:cNvSpPr>
          <p:nvPr/>
        </p:nvSpPr>
        <p:spPr bwMode="auto">
          <a:xfrm>
            <a:off x="2315989" y="3000208"/>
            <a:ext cx="2354812" cy="284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01</a:t>
            </a:r>
            <a:r>
              <a:rPr lang="en-US" altLang="ko-KR" sz="1600" dirty="0">
                <a:solidFill>
                  <a:schemeClr val="accent1"/>
                </a:solidFill>
                <a:latin typeface="+mj-ea"/>
                <a:ea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_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기계</a:t>
            </a:r>
            <a:r>
              <a:rPr lang="en-US" altLang="ko-KR" sz="1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/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수송</a:t>
            </a:r>
            <a:r>
              <a:rPr lang="en-US" altLang="ko-KR" sz="1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/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로봇 분야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02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_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화학 분야</a:t>
            </a:r>
            <a:endParaRPr lang="en-US" altLang="ko-KR" sz="1800" spc="-15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</a:rPr>
              <a:t>03</a:t>
            </a:r>
            <a:r>
              <a:rPr lang="en-US" altLang="ko-KR" sz="1600" dirty="0" smtClean="0">
                <a:latin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</a:rPr>
              <a:t>_</a:t>
            </a:r>
            <a:r>
              <a:rPr lang="en-US" altLang="ko-KR" sz="1600" dirty="0">
                <a:latin typeface="+mj-ea"/>
              </a:rPr>
              <a:t> </a:t>
            </a:r>
            <a:r>
              <a:rPr lang="ko-KR" altLang="en-US" sz="1800" smtClean="0">
                <a:latin typeface="+mj-ea"/>
                <a:ea typeface="+mj-ea"/>
              </a:rPr>
              <a:t>전기</a:t>
            </a:r>
            <a:r>
              <a:rPr lang="en-US" altLang="ko-KR" sz="1800" dirty="0" smtClean="0">
                <a:latin typeface="+mj-ea"/>
                <a:ea typeface="+mj-ea"/>
              </a:rPr>
              <a:t>/</a:t>
            </a:r>
            <a:r>
              <a:rPr lang="ko-KR" altLang="en-US" sz="1800" smtClean="0">
                <a:latin typeface="+mj-ea"/>
                <a:ea typeface="+mj-ea"/>
              </a:rPr>
              <a:t>전자 분야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</a:rPr>
              <a:t>04</a:t>
            </a:r>
            <a:r>
              <a:rPr lang="en-US" altLang="ko-KR" sz="1600" dirty="0" smtClean="0">
                <a:latin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</a:rPr>
              <a:t>_</a:t>
            </a:r>
            <a:r>
              <a:rPr lang="en-US" altLang="ko-KR" sz="1600" dirty="0">
                <a:latin typeface="+mj-ea"/>
              </a:rPr>
              <a:t> 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바이오</a:t>
            </a:r>
            <a:r>
              <a:rPr lang="en-US" altLang="ko-KR" sz="1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/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의료 분야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</a:rPr>
              <a:t>05</a:t>
            </a:r>
            <a:r>
              <a:rPr lang="en-US" altLang="ko-KR" sz="1600" dirty="0" smtClean="0">
                <a:latin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</a:rPr>
              <a:t>_</a:t>
            </a:r>
            <a:r>
              <a:rPr lang="en-US" altLang="ko-KR" sz="1600" dirty="0">
                <a:latin typeface="+mj-ea"/>
              </a:rPr>
              <a:t> 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지식서비스 분야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</a:rPr>
              <a:t>06</a:t>
            </a:r>
            <a:r>
              <a:rPr lang="en-US" altLang="ko-KR" sz="1600" dirty="0" smtClean="0">
                <a:latin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</a:rPr>
              <a:t>_</a:t>
            </a:r>
            <a:r>
              <a:rPr lang="en-US" altLang="ko-KR" sz="1600" dirty="0">
                <a:latin typeface="+mj-ea"/>
              </a:rPr>
              <a:t> 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기타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-2077"/>
            <a:ext cx="107504" cy="68600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0" y="1756291"/>
            <a:ext cx="2005391" cy="1077262"/>
            <a:chOff x="0" y="2141656"/>
            <a:chExt cx="1476970" cy="793403"/>
          </a:xfrm>
        </p:grpSpPr>
        <p:sp>
          <p:nvSpPr>
            <p:cNvPr id="6" name="직사각형 5"/>
            <p:cNvSpPr/>
            <p:nvPr/>
          </p:nvSpPr>
          <p:spPr>
            <a:xfrm>
              <a:off x="0" y="2141657"/>
              <a:ext cx="1079612" cy="79340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00" b="1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" name="타원 6"/>
            <p:cNvSpPr/>
            <p:nvPr/>
          </p:nvSpPr>
          <p:spPr>
            <a:xfrm>
              <a:off x="683568" y="2141656"/>
              <a:ext cx="793402" cy="7934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sz="6000" b="1" spc="-150" dirty="0">
                  <a:ln>
                    <a:solidFill>
                      <a:schemeClr val="bg1">
                        <a:alpha val="500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Ⅳ</a:t>
              </a:r>
            </a:p>
          </p:txBody>
        </p:sp>
      </p:grpSp>
      <p:sp>
        <p:nvSpPr>
          <p:cNvPr id="8" name="직사각형 7"/>
          <p:cNvSpPr/>
          <p:nvPr/>
        </p:nvSpPr>
        <p:spPr>
          <a:xfrm>
            <a:off x="2266688" y="1590660"/>
            <a:ext cx="1677062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사업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223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기계</a:t>
            </a:r>
            <a:r>
              <a:rPr lang="en-US" altLang="ko-KR" dirty="0" smtClean="0"/>
              <a:t>/</a:t>
            </a:r>
            <a:r>
              <a:rPr lang="ko-KR" altLang="en-US" smtClean="0"/>
              <a:t>수송</a:t>
            </a:r>
            <a:r>
              <a:rPr lang="en-US" altLang="ko-KR" dirty="0" smtClean="0"/>
              <a:t>/</a:t>
            </a:r>
            <a:r>
              <a:rPr lang="ko-KR" altLang="en-US" smtClean="0"/>
              <a:t>로봇 </a:t>
            </a:r>
            <a:r>
              <a:rPr lang="en-US" altLang="ko-KR" sz="1800" dirty="0"/>
              <a:t>- </a:t>
            </a:r>
            <a:r>
              <a:rPr lang="ko-KR" altLang="en-US" sz="1800" smtClean="0"/>
              <a:t>기계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 smtClean="0"/>
              <a:t>`19</a:t>
            </a:r>
            <a:r>
              <a:rPr lang="ko-KR" altLang="en-US" smtClean="0"/>
              <a:t>년도 신규과제 지원사업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29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기계산업핵심기술개발사업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790231"/>
            <a:ext cx="8454656" cy="790357"/>
          </a:xfrm>
          <a:prstGeom prst="roundRect">
            <a:avLst>
              <a:gd name="adj" fmla="val 778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2880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38259" y="1984484"/>
            <a:ext cx="7742015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반도체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자동차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조선 등 수출 주력산업의 기반인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제조기반생산시스템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첨단장비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첨단기계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과 산업 활용도 및 시장수요가 큰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연구장비의 국산화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를 위한 핵심기술개발 지원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2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53" name="사각형: 둥근 모서리 52"/>
          <p:cNvSpPr/>
          <p:nvPr/>
        </p:nvSpPr>
        <p:spPr>
          <a:xfrm>
            <a:off x="344672" y="2805155"/>
            <a:ext cx="8454656" cy="3689803"/>
          </a:xfrm>
          <a:prstGeom prst="roundRect">
            <a:avLst>
              <a:gd name="adj" fmla="val 3011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직사각형 53"/>
          <p:cNvSpPr/>
          <p:nvPr/>
        </p:nvSpPr>
        <p:spPr>
          <a:xfrm>
            <a:off x="589123" y="2636912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55" name="직사각형 54"/>
          <p:cNvSpPr/>
          <p:nvPr/>
        </p:nvSpPr>
        <p:spPr>
          <a:xfrm>
            <a:off x="574401" y="2992596"/>
            <a:ext cx="8245749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476.12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93.57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382.55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중점추진사항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(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스마트 장비 시스템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시장 수요가 성숙한 분야를 중심으로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스마트 시스템 및 모듈 시장 진입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을 위한 기술개발 지원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(</a:t>
            </a:r>
            <a:r>
              <a:rPr lang="ko-KR" altLang="en-US" sz="1400" b="1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융복합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 기계 시스템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유연전자소자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극초정밀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 생산기술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융합 산업 기계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기술개발 완료를 통해 단기적으로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시장확대 및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92075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                           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</a:t>
            </a:r>
            <a:r>
              <a:rPr lang="ko-KR" altLang="en-US" sz="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경쟁력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확보가 가능하고 중국 등에 의해 시장잠식이 우려되는 핵심 생산장비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특수목적기계 개발 지원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(</a:t>
            </a:r>
            <a:r>
              <a:rPr lang="ko-KR" altLang="en-US" sz="1400" b="1" spc="-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친환경 </a:t>
            </a:r>
            <a:r>
              <a:rPr lang="ko-KR" altLang="en-US" sz="1400" b="1" spc="-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산업기계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유럽 </a:t>
            </a:r>
            <a:r>
              <a:rPr lang="en-US" altLang="ko-KR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StageV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미국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Tier5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등 발효가 임박한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환경규제에 적기 대응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을 위한 교두보 기술개발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(’19.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1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~ ’19. 2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공고 및 접수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→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(’19. 2~4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과제별 선정 평가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→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(’19. 4~5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협약 및 사업비 지급 </a:t>
            </a:r>
            <a:endParaRPr lang="en-US" altLang="ko-KR" sz="1400" b="1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기계로봇팀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231434"/>
              </p:ext>
            </p:extLst>
          </p:nvPr>
        </p:nvGraphicFramePr>
        <p:xfrm>
          <a:off x="627363" y="3755219"/>
          <a:ext cx="7905076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23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52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제조기반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생산시스템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정밀가공시스템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나노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마이크로 생산시스템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섬유기계 관련 전용 제조장비와 타 산업의 설비 및 장비를 제공하는 기반산업인 건설기계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농기계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승강기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기계요소부품 분야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연구장비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 활용도 및 시장수요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기술적 파급효과 등이 큰 분석장비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계측장비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시험장비 등 분야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72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-2077"/>
            <a:ext cx="107504" cy="68600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5676" y="2165161"/>
            <a:ext cx="7092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32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산업기술개발사업 개요 및 추진체계 </a:t>
            </a:r>
            <a:endParaRPr lang="ko-KR" altLang="en-US" sz="32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2060849"/>
            <a:ext cx="1079612" cy="79340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683568" y="2060848"/>
            <a:ext cx="793402" cy="7934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4400" b="1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55676" y="3304243"/>
            <a:ext cx="4099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32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전담기관 관리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3199931"/>
            <a:ext cx="1079612" cy="79340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83568" y="3199930"/>
            <a:ext cx="793402" cy="7934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4400" b="1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5676" y="4444641"/>
            <a:ext cx="5796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32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산업기술개발사업 세부현황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0" y="4340329"/>
            <a:ext cx="1079612" cy="79340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683568" y="4340328"/>
            <a:ext cx="793402" cy="7934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4400" b="1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Ⅲ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43126" y="772058"/>
            <a:ext cx="34394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5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CONTENTS</a:t>
            </a:r>
            <a:endParaRPr lang="ko-KR" altLang="en-US" sz="5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84602" y="601233"/>
            <a:ext cx="16770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사업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47664" y="5589240"/>
            <a:ext cx="5796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sz="2800" b="1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`</a:t>
            </a:r>
            <a:r>
              <a:rPr lang="en-US" altLang="ko-KR" sz="32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19</a:t>
            </a:r>
            <a:r>
              <a:rPr lang="ko-KR" altLang="en-US" sz="32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년도 신규과제 지원사업 안내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0" y="5443910"/>
            <a:ext cx="1079612" cy="79340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683568" y="5443909"/>
            <a:ext cx="793402" cy="7934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4400" b="1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Ⅳ</a:t>
            </a:r>
            <a:endParaRPr lang="en-US" altLang="ko-KR" sz="4400" b="1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- </a:t>
            </a:r>
            <a:r>
              <a:rPr lang="ko-KR" altLang="en-US" sz="1800" smtClean="0"/>
              <a:t>자동차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30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AI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기반 자율주행 컴퓨팅 모듈 개발 및 서비스 실증사업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2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89123" y="1996912"/>
            <a:ext cx="7742015" cy="556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초연결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자율차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융합산업 육성을 위한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인공지능 기반의 자율주행 기능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구현 컴퓨팅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모듈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과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인지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통신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판단 솔루션 모듈 확보 및 기술 실증</a:t>
            </a: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01453"/>
            <a:ext cx="8245749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66.24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66.24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자율주행차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표준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AI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컴퓨팅 모듈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-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자율주행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인지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통신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판단 솔루션 시스템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SW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-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자율주행차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AI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솔루션 차량 탑재 실증 및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자율주행차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AI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융합기술 표준화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활성화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개방형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산업생태계 조성을 위한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자율주행차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AI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컴퓨팅 모듈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인지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통신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판단 솔루션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SW, AI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솔루션 실증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,</a:t>
            </a: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                                 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표준화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등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대 전략과제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를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범부처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역할분담을 통해 추진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1~2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3~4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4~5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931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- </a:t>
            </a:r>
            <a:r>
              <a:rPr lang="ko-KR" altLang="en-US" sz="1800"/>
              <a:t>자동차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31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자동차산업핵심기술개발사업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3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589499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930306" y="2057205"/>
            <a:ext cx="7742015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주요 수출국의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환경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안전규제 대응 및 新시장 조기선점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위한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미래형 자동차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그린카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스마트카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핵심기술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개발 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101644" y="1188087"/>
            <a:ext cx="1555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수송플랜트팀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646704"/>
            <a:ext cx="8454656" cy="3735046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469581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2852936"/>
            <a:ext cx="8245749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787.67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141.84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645.83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 (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그린카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4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전기차</a:t>
            </a:r>
            <a:r>
              <a:rPr lang="en-US" altLang="ko-KR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4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수소차</a:t>
            </a:r>
            <a:r>
              <a:rPr lang="en-US" altLang="ko-KR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4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하이브리드</a:t>
            </a:r>
            <a:r>
              <a:rPr lang="en-US" altLang="ko-KR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친환경 내연기관 </a:t>
            </a:r>
            <a:r>
              <a:rPr lang="ko-KR" altLang="en-US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등 이산화탄소 배출 절감</a:t>
            </a:r>
            <a:r>
              <a:rPr lang="en-US" altLang="ko-KR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연비 성능을 개선한 </a:t>
            </a:r>
            <a:r>
              <a:rPr lang="ko-KR" altLang="en-US" sz="1400" spc="-14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친환경차</a:t>
            </a:r>
            <a:r>
              <a:rPr lang="ko-KR" altLang="en-US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핵심기술 개발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 (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스마트카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기존 기계 중심의 자동차에 전기</a:t>
            </a:r>
            <a:r>
              <a:rPr lang="en-US" altLang="ko-KR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전자</a:t>
            </a:r>
            <a:r>
              <a:rPr lang="en-US" altLang="ko-KR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정보통신 기술을 융</a:t>
            </a:r>
            <a:r>
              <a:rPr lang="en-US" altLang="ko-KR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4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복합하여 안전과 편의를 극대화한 차량 핵심기술 </a:t>
            </a:r>
            <a:r>
              <a:rPr lang="ko-KR" altLang="en-US" sz="1400" spc="-14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  </a:t>
            </a:r>
            <a:endParaRPr lang="ko-KR" altLang="en-US" sz="1400" spc="-14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 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대형버스용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자율주행부품ㆍ시스템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개발 및 수소자율버스 시범운행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8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수소</a:t>
            </a:r>
            <a:r>
              <a:rPr lang="en-US" altLang="ko-KR" sz="1400" spc="-18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/</a:t>
            </a:r>
            <a:r>
              <a:rPr lang="ko-KR" altLang="en-US" sz="1400" spc="-18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전기버스 기반의 자율주행 상용차 부품 및 </a:t>
            </a:r>
            <a:r>
              <a:rPr lang="ko-KR" altLang="en-US" sz="1400" spc="-18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자율주행</a:t>
            </a:r>
            <a:endParaRPr lang="en-US" altLang="ko-KR" sz="1400" spc="-18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8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sz="1400" spc="-18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  </a:t>
            </a:r>
            <a:r>
              <a:rPr lang="ko-KR" altLang="en-US" sz="1200" spc="-18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차량</a:t>
            </a:r>
            <a:r>
              <a:rPr lang="ko-KR" altLang="en-US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을 </a:t>
            </a:r>
            <a:r>
              <a:rPr lang="ko-KR" altLang="en-US" sz="1400" spc="-16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개발해 특정 지역에서 시범운행을 통해 부품실증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중점추진사항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향후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년 이후 세계시장을 선점할 수 있는 전략품목의 핵심기술을 선정하여 집중 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·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중견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기업의 기술경쟁력 제고를 위한 지원 강화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-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산업간 융합촉진을 위해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융합형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과제 발굴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19. 1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월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~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2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및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19. 2~4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19. 4~5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ko-KR" altLang="en-US" sz="14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366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- </a:t>
            </a:r>
            <a:r>
              <a:rPr lang="ko-KR" altLang="en-US" sz="1800"/>
              <a:t>자동차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32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중소</a:t>
            </a:r>
            <a:r>
              <a:rPr lang="ko-KR" altLang="en-US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FFFF"/>
                </a:solidFill>
                <a:latin typeface="+mj-ea"/>
              </a:rPr>
              <a:t>ㆍ중견기업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FFFF"/>
                </a:solidFill>
                <a:latin typeface="+mj-ea"/>
              </a:rPr>
              <a:t> 지원을 위한 전기자동차 개방형 공용 플랫폼사업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FFFF"/>
                </a:solidFill>
                <a:latin typeface="+mj-ea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FFFF"/>
                </a:solidFill>
                <a:latin typeface="+mj-ea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FFFF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4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11560" y="2026835"/>
            <a:ext cx="792088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국내 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중견기업의 원활한 진입이 가능한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개방적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수평적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전기차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산업을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육성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하고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다변화된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소비자의 수요와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글로벌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시장에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대응한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전기차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기술경쟁력 확보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101644" y="1188087"/>
            <a:ext cx="1555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수송플랜트팀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79871"/>
            <a:ext cx="8245749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80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80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SW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프레임 등 전기자동차 핵심부품의 모듈화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공용화 및 글로벌 시장에서 경쟁 가능한 개방형 표준 플랫폼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제공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전기자동차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핵심부품의 모듈화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표준화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공용화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기술개발을 통한 기술경쟁력 강화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중소중견기업의 기술경쟁력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제고를 위한 지원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강화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1~2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3~4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   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4~5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8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 smtClean="0"/>
              <a:t>– </a:t>
            </a:r>
            <a:r>
              <a:rPr lang="ko-KR" altLang="en-US" sz="1800" smtClean="0"/>
              <a:t>조선</a:t>
            </a:r>
            <a:r>
              <a:rPr lang="en-US" altLang="ko-KR" sz="1800" dirty="0" smtClean="0"/>
              <a:t>, </a:t>
            </a:r>
            <a:r>
              <a:rPr lang="ko-KR" altLang="en-US" sz="1800" smtClean="0"/>
              <a:t>해양플랜트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33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중견조선소혁신성장개발사업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- 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5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700992" y="2031310"/>
            <a:ext cx="7742015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중형 선박의 제조혁신을 위한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엔지니어링 지원을 통해 주력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선종별로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전문화하여 설계능력 고도화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및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중견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조선소의 기술 경쟁력 강화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101644" y="1188087"/>
            <a:ext cx="1555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수송플랜트팀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40968"/>
            <a:ext cx="8245749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6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0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6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0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중견조선소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및 설계엔지니어링 업체의 특성에 맞는 표준화된 설계정보 관리 및 생산계획 효율화를 위한 플랫폼 개발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조선사별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중복투자를 방지하고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연구역량을 집중할 수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있도록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선종별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표준화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및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원가절감 등 공동개발을 통해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IMO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등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  </a:t>
            </a:r>
            <a:r>
              <a:rPr lang="ko-KR" altLang="en-US" sz="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대기환경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 공동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대응 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중형조선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설계경쟁력 강화를 통해 최대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20%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생산성 향상 및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IMO Tier-3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환경규제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대응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3~5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중소형 조선사에 특화된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설계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·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생산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기술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개발을 통한 중견조선소 경쟁력 강화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1~2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3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 smtClean="0"/>
              <a:t>– </a:t>
            </a:r>
            <a:r>
              <a:rPr lang="ko-KR" altLang="en-US" sz="1800" smtClean="0"/>
              <a:t>조선</a:t>
            </a:r>
            <a:r>
              <a:rPr lang="en-US" altLang="ko-KR" sz="1800" dirty="0" smtClean="0"/>
              <a:t>, </a:t>
            </a:r>
            <a:r>
              <a:rPr lang="ko-KR" altLang="en-US" sz="1800" smtClean="0"/>
              <a:t>해양플랜트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34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친환경수소연료선박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R&amp;D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플랫폼구축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- 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FFFF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6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91000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700992" y="2063521"/>
            <a:ext cx="6895344" cy="51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차세대 유망 산업인 친환경 수소선박 시장을 주도할 수 있는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수소연료전지 추진선박 기술 경쟁력 확보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로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조선해양・기자재 산업 진흥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101644" y="1188087"/>
            <a:ext cx="1555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수송플랜트팀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854521"/>
            <a:ext cx="8454656" cy="3527229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685244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01453"/>
            <a:ext cx="824574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50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50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35560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차세대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친환경 수소선박용 수소연료 저장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공급 기술 등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핵심기술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35560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수소추진선박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핵심기술 개발을 위한 성능 및 인증 시험설비 등 구축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3~5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35560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국내기술수준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초기 단계인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</a:rPr>
              <a:t>친환경 수소연료선박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구현을 위한 국내 기술역량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강화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marL="35560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향후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미래를 위한 핵심원천기술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marL="35560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28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– </a:t>
            </a:r>
            <a:r>
              <a:rPr lang="ko-KR" altLang="en-US" sz="1800" smtClean="0"/>
              <a:t>항공우주</a:t>
            </a:r>
            <a:endParaRPr lang="ko-KR" altLang="en-US" sz="14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35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드론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 활용서비스 시장창출 지원사업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7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57720" y="1996912"/>
            <a:ext cx="7742015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초연결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자율차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융합산업 육성을 위한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인공지능 기반의 자율주행 기능 구현을 위한 컴퓨팅 모듈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과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인지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통신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판단 솔루션 모듈 확보 및 기술 실증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101644" y="1188087"/>
            <a:ext cx="1555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수송플랜트팀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212976"/>
            <a:ext cx="8245749" cy="295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20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20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활용서비스시장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진입 장애요소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해결형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기술개발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미래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드론활용서비스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범용플랫폼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개발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                           </a:t>
            </a:r>
            <a:r>
              <a:rPr lang="en-US" altLang="ko-KR" sz="7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활용서비스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패키지 구축 및 운용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산업생태계 조성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등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4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상업용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무인기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의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초기 서비스시장 구축 및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서비스제공자 육성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등 활용시장의 안정적인 성장 지원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중소중견기업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기술경쟁력 제고를 위한 지원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강화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1~2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3~4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4~5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568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– </a:t>
            </a:r>
            <a:r>
              <a:rPr lang="ko-KR" altLang="en-US" sz="1800"/>
              <a:t>항공우주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36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자율비행 개인항공기 기술개발사업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- 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8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30761" y="2099274"/>
            <a:ext cx="8082477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자율비행 개인항공기 기술검증을 위한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전기동력 분산추진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및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수직이착륙 방식의 유무인 겸용 비행시제기 및 지상장비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개발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101644" y="1188087"/>
            <a:ext cx="1555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수송플랜트팀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59546"/>
            <a:ext cx="824574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10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10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유무인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겸용 전기동력 수직이착륙 기술검증용 비행시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제기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공력 핵심기술 및 지상장비 개발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지상 및 비행시험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수행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개인항공기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세계시장 적기 진출을 위한 선도 핵심기술 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강화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중소중견기업의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기술경쟁력 제고를 위한 지원 강화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1~2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   →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3~4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   →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4~5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336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– </a:t>
            </a:r>
            <a:r>
              <a:rPr lang="ko-KR" altLang="en-US" sz="1800"/>
              <a:t>항공우주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37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항공우주부품기술개발사업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</a:t>
            </a:r>
            <a:endParaRPr lang="ko-KR" altLang="en-US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9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1" name="사각형: 둥근 모서리 20"/>
          <p:cNvSpPr/>
          <p:nvPr/>
        </p:nvSpPr>
        <p:spPr>
          <a:xfrm>
            <a:off x="344672" y="1854682"/>
            <a:ext cx="8454656" cy="674460"/>
          </a:xfrm>
          <a:prstGeom prst="roundRect">
            <a:avLst>
              <a:gd name="adj" fmla="val 9356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589123" y="1690755"/>
            <a:ext cx="1010213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 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21971" y="2091567"/>
            <a:ext cx="8082477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 defTabSz="900113">
              <a:lnSpc>
                <a:spcPct val="110000"/>
              </a:lnSpc>
              <a:spcAft>
                <a:spcPts val="12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항공우주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부품ㆍ소재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기술개발로 세계적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항공우주부품 공급 기지화 및 항공우주분야 기술경쟁력 강화를 위한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신기술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개발</a:t>
            </a:r>
          </a:p>
        </p:txBody>
      </p:sp>
      <p:sp>
        <p:nvSpPr>
          <p:cNvPr id="24" name="사각형: 둥근 모서리 23"/>
          <p:cNvSpPr/>
          <p:nvPr/>
        </p:nvSpPr>
        <p:spPr>
          <a:xfrm>
            <a:off x="344672" y="2766027"/>
            <a:ext cx="8454656" cy="3615301"/>
          </a:xfrm>
          <a:prstGeom prst="roundRect">
            <a:avLst>
              <a:gd name="adj" fmla="val 3956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589123" y="2586390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  <a:endParaRPr lang="ko-KR" altLang="en-US" sz="16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801882" y="1188087"/>
            <a:ext cx="18549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수송플랜트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팀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54206" y="2996952"/>
            <a:ext cx="8245749" cy="323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270.53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37</a:t>
            </a:r>
            <a:r>
              <a:rPr lang="ko-KR" altLang="en-US" sz="11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233.53</a:t>
            </a:r>
            <a:r>
              <a:rPr lang="ko-KR" altLang="en-US" sz="11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 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35560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- 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사업화 목적의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E5A9D"/>
                </a:solidFill>
              </a:rPr>
              <a:t>항공기 탑재 부품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E5A9D"/>
                </a:solidFill>
              </a:rPr>
              <a:t>,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E5A9D"/>
                </a:solidFill>
              </a:rPr>
              <a:t>시스템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</a:rPr>
              <a:t>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개발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수출 및 국산화 기술개발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</a:p>
          <a:p>
            <a:pPr marL="35560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- 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기술 자립화 및 해외 경쟁력 확보를 위한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E5A9D"/>
                </a:solidFill>
              </a:rPr>
              <a:t>항공부품 원천핵심기술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개발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/>
            </a:r>
            <a:b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</a:b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중점추진사항</a:t>
            </a:r>
            <a:endParaRPr lang="en-US" altLang="ko-KR" sz="14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Rix고딕 B"/>
              <a:ea typeface="Rix고딕 B"/>
            </a:endParaRPr>
          </a:p>
          <a:p>
            <a:pPr marL="0" lvl="2" defTabSz="900113">
              <a:lnSpc>
                <a:spcPct val="130000"/>
              </a:lnSpc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       - 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</a:rPr>
              <a:t>완제기 부품국산화 및 성능개량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기술 지원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       - 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</a:rPr>
              <a:t>민수 항공기 부품 국제공동개발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및 수출사업 지원</a:t>
            </a:r>
            <a:endParaRPr lang="en-US" altLang="ko-KR" sz="14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ea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지원규모 및 기간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: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E5A9D"/>
                </a:solidFill>
                <a:latin typeface="Rix고딕 B"/>
                <a:ea typeface="Rix고딕 B"/>
              </a:rPr>
              <a:t>단기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(3</a:t>
            </a:r>
            <a:r>
              <a:rPr lang="ko-KR" altLang="en-US" sz="14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년이내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3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년 이내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또는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E5A9D"/>
                </a:solidFill>
                <a:latin typeface="Rix고딕 B"/>
                <a:ea typeface="Rix고딕 B"/>
              </a:rPr>
              <a:t>중장기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총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5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년 이내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,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단계별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2~3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년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)</a:t>
            </a:r>
            <a:endParaRPr lang="en-US" altLang="ko-KR" sz="1400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F05E5E"/>
              </a:solidFill>
              <a:latin typeface="Rix고딕 B"/>
              <a:ea typeface="Rix고딕 B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Rix고딕 B"/>
              <a:ea typeface="Rix고딕 B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19. 1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공고 및 접수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3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선정평가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’19.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4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협약 및 사업비 지급</a:t>
            </a:r>
            <a:endParaRPr lang="en-US" altLang="ko-KR" sz="1400" b="1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1695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- </a:t>
            </a:r>
            <a:r>
              <a:rPr lang="ko-KR" altLang="en-US" sz="1800" smtClean="0"/>
              <a:t>로봇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38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돌봄로봇공통제품기술개발</a:t>
            </a:r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0" y="1125087"/>
            <a:ext cx="728987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10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826267" y="2110774"/>
            <a:ext cx="7742015" cy="319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노인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장애인의 신체활동과 간호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간병인의 공통적인 업무 지원 및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로봇 신시장 창출을 위한 돌봄로봇 제품을 개발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기계로봇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384282"/>
            <a:ext cx="824574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41.61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41.61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0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기술수요와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상용화 가능성을 고려하여 우선순위가 높은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종의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돌봄로봇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개발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   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※ 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동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사업의 지원대상 분야는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사업공고시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확정 발표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예정</a:t>
            </a:r>
            <a:endParaRPr lang="en-US" altLang="ko-KR" sz="12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중증장애인 및 거동불편 노인 등에게 적용 가능한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돌봄로봇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종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기술개발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추진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    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동 사업은 보건복지부의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‘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돌봄로봇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중개연구 및 서비스모델 개발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’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사업과 협력하여 추진하는 사업으로 세부 추진사항 추후 안내 예정</a:t>
            </a:r>
            <a:endParaRPr lang="en-US" altLang="ko-KR" sz="12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0" b="1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~ ’19. 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2~3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3~4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317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- </a:t>
            </a:r>
            <a:r>
              <a:rPr lang="ko-KR" altLang="en-US" sz="1800"/>
              <a:t>로봇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39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로봇산업핵심개발사업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0" y="1125087"/>
            <a:ext cx="728987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11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9"/>
            <a:ext cx="8454656" cy="674710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11560" y="2095385"/>
            <a:ext cx="7742015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로봇 분야 첨단융합제품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부품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원천기술 개발을 집중 지원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하여 산업경쟁력을 제고하고 미래 신산업을 육성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215458" y="1188087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기계로봇팀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746938"/>
            <a:ext cx="8454656" cy="3562382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2" y="2569529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2924944"/>
            <a:ext cx="8245749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: 82.158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144.81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676.77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5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>
                    <a:lumMod val="65000"/>
                  </a:prstClr>
                </a:solidFill>
                <a:latin typeface="Rix고딕 B"/>
                <a:ea typeface="Rix고딕 B"/>
              </a:rPr>
              <a:t> </a:t>
            </a: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인공지능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산업현장 로봇 기술 등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로봇기술과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AI, </a:t>
            </a:r>
            <a:r>
              <a:rPr lang="en-US" altLang="ko-KR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IoT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빅데이터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기술을 융합한 로봇 원천기술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로봇기술을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포함한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차 산업혁명 유발기술을 활용하여 전 산업분야에서의 로봇 활용 확대를 위한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융합제품화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로봇산업 확대를 위한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H/W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및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S/W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플랫폼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모듈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부품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등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공통기술 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ko-KR" altLang="en-US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1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~’19. 2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공고 및 접수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2~4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선정평가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4~5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협약 및 사업비 지급</a:t>
            </a:r>
            <a:endParaRPr lang="ko-KR" altLang="en-US" sz="14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/>
          </p:nvPr>
        </p:nvGraphicFramePr>
        <p:xfrm>
          <a:off x="627364" y="3686160"/>
          <a:ext cx="7905076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84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로봇 핵심 공통기반기술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HRI,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부품 및 모듈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로봇플랫폼 등 다양한 로봇 제품의 원천 및 공통기술 개발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인공지능 융합 로봇시스템기술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인공지능 기술의 로봇 응용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‧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융합을 통해 글로벌 시장을 선도할 수 </a:t>
                      </a:r>
                      <a:r>
                        <a:rPr lang="ko-KR" altLang="en-US" sz="12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있는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차세대 로봇시스템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범부처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협력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로봇제품기술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다양한 로봇 응용분야의 수요와 연계하여 성장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‧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유망분야 핵심 로봇 제품기술 개발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8972" y="1980129"/>
            <a:ext cx="6837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32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산업기술개발사업 개요 및 추진체계</a:t>
            </a:r>
            <a:endParaRPr lang="ko-KR" altLang="en-US" sz="32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" name="Rectangle 84"/>
          <p:cNvSpPr>
            <a:spLocks noChangeArrowheads="1"/>
          </p:cNvSpPr>
          <p:nvPr/>
        </p:nvSpPr>
        <p:spPr bwMode="auto">
          <a:xfrm>
            <a:off x="2315989" y="3000208"/>
            <a:ext cx="985847" cy="47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01</a:t>
            </a:r>
            <a:r>
              <a:rPr lang="en-US" altLang="ko-KR" sz="1600" dirty="0">
                <a:solidFill>
                  <a:schemeClr val="accent1"/>
                </a:solidFill>
                <a:latin typeface="+mj-ea"/>
                <a:ea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_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800" spc="-1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개요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0" y="-2077"/>
            <a:ext cx="107504" cy="686007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4400" b="1" spc="-15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0" y="1756291"/>
            <a:ext cx="2005391" cy="1077262"/>
            <a:chOff x="0" y="2141656"/>
            <a:chExt cx="1476970" cy="793403"/>
          </a:xfrm>
        </p:grpSpPr>
        <p:sp>
          <p:nvSpPr>
            <p:cNvPr id="6" name="직사각형 5"/>
            <p:cNvSpPr/>
            <p:nvPr/>
          </p:nvSpPr>
          <p:spPr>
            <a:xfrm>
              <a:off x="0" y="2141657"/>
              <a:ext cx="1079612" cy="79340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4400" b="1" spc="-15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" name="타원 6"/>
            <p:cNvSpPr/>
            <p:nvPr/>
          </p:nvSpPr>
          <p:spPr>
            <a:xfrm>
              <a:off x="683568" y="2141656"/>
              <a:ext cx="793402" cy="7934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sz="6000" b="1" spc="-150" dirty="0">
                  <a:ln>
                    <a:solidFill>
                      <a:schemeClr val="bg1">
                        <a:alpha val="500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Ⅰ</a:t>
              </a: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2266688" y="1590660"/>
            <a:ext cx="1677062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산업기술 </a:t>
            </a:r>
            <a:r>
              <a:rPr lang="en-US" altLang="ko-KR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j-cs"/>
              </a:rPr>
              <a:t>사업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0" name="Rectangle 84"/>
          <p:cNvSpPr>
            <a:spLocks noChangeArrowheads="1"/>
          </p:cNvSpPr>
          <p:nvPr/>
        </p:nvSpPr>
        <p:spPr bwMode="auto">
          <a:xfrm>
            <a:off x="2343748" y="3459080"/>
            <a:ext cx="1364156" cy="47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eaLnBrk="1" hangingPunct="1">
              <a:lnSpc>
                <a:spcPct val="110000"/>
              </a:lnSpc>
            </a:pPr>
            <a:r>
              <a:rPr lang="en-US" altLang="ko-KR" sz="2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02</a:t>
            </a:r>
            <a:r>
              <a:rPr lang="en-US" altLang="ko-KR" sz="1600" dirty="0" smtClean="0">
                <a:solidFill>
                  <a:schemeClr val="accent1"/>
                </a:solidFill>
                <a:latin typeface="+mj-ea"/>
                <a:ea typeface="+mj-ea"/>
              </a:rPr>
              <a:t> </a:t>
            </a:r>
            <a:r>
              <a:rPr lang="en-US" altLang="ko-KR" sz="1600" dirty="0">
                <a:solidFill>
                  <a:schemeClr val="bg1">
                    <a:lumMod val="75000"/>
                  </a:schemeClr>
                </a:solidFill>
                <a:latin typeface="+mj-ea"/>
                <a:ea typeface="+mj-ea"/>
              </a:rPr>
              <a:t>_</a:t>
            </a:r>
            <a:r>
              <a:rPr lang="en-US" altLang="ko-KR" sz="1600" dirty="0">
                <a:latin typeface="+mj-ea"/>
                <a:ea typeface="+mj-ea"/>
              </a:rPr>
              <a:t> </a:t>
            </a:r>
            <a:r>
              <a:rPr lang="ko-KR" altLang="en-US" sz="18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추진체계</a:t>
            </a:r>
            <a:endParaRPr lang="en-US" altLang="ko-KR" sz="18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기계</a:t>
            </a:r>
            <a:r>
              <a:rPr lang="en-US" altLang="ko-KR" dirty="0"/>
              <a:t>/</a:t>
            </a:r>
            <a:r>
              <a:rPr lang="ko-KR" altLang="en-US"/>
              <a:t>수송</a:t>
            </a:r>
            <a:r>
              <a:rPr lang="en-US" altLang="ko-KR" dirty="0"/>
              <a:t>/</a:t>
            </a:r>
            <a:r>
              <a:rPr lang="ko-KR" altLang="en-US"/>
              <a:t>로봇 </a:t>
            </a:r>
            <a:r>
              <a:rPr lang="en-US" altLang="ko-KR" sz="1800" dirty="0"/>
              <a:t>- </a:t>
            </a:r>
            <a:r>
              <a:rPr lang="ko-KR" altLang="en-US" sz="1800"/>
              <a:t>로봇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40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스마트공장용 중소기업 보급형 로봇개발지원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- 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0" y="1125087"/>
            <a:ext cx="728987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12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700992" y="2110774"/>
            <a:ext cx="7742015" cy="319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제조로봇 연구개발 및 실증지원을 통해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제조산업 고도화 및 로봇산업 활성화 지원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기계로봇팀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230974"/>
            <a:ext cx="82457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45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45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중소기업 제조라인에 적용 가능한 보급형 제조로봇 등 기술개발 및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실증지원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개월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기술개발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스마트공장 적용 및 중소기업의 환경을 고려한 보급형 제조로봇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 (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실증지원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기술개발 결과물의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성능평가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인증절차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등을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지원하고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중소기업 제조공정에 로봇적용을 활성화하기 위한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               </a:t>
            </a:r>
            <a:r>
              <a:rPr lang="en-US" altLang="ko-KR" sz="9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기술개발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등 실증지원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(’18. 12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~ 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2~3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465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 smtClean="0"/>
              <a:t>소재부품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41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23528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소재부품기술개발사업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1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790230"/>
            <a:ext cx="8454656" cy="774673"/>
          </a:xfrm>
          <a:prstGeom prst="roundRect">
            <a:avLst>
              <a:gd name="adj" fmla="val 843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2880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지원형태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482815" y="1914879"/>
            <a:ext cx="8174063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국내 부품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소재산업의 지속적인 발전을 위하여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글로벌 시장의 조달 참여가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유망하고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소재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부품 및 타 분야의 기술혁신과 경쟁력 제고에 긴요한 핵심 소재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부품기술개발 지원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5" name="사각형: 둥근 모서리 14"/>
          <p:cNvSpPr/>
          <p:nvPr/>
        </p:nvSpPr>
        <p:spPr>
          <a:xfrm>
            <a:off x="334126" y="2832122"/>
            <a:ext cx="8454656" cy="3189166"/>
          </a:xfrm>
          <a:prstGeom prst="roundRect">
            <a:avLst>
              <a:gd name="adj" fmla="val 4338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89123" y="265839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4401" y="3085217"/>
            <a:ext cx="8245749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2,359.91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109.45</a:t>
            </a:r>
            <a:r>
              <a:rPr lang="ko-KR" altLang="en-US" sz="11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2,250.46</a:t>
            </a:r>
            <a:r>
              <a:rPr lang="ko-KR" altLang="en-US" sz="11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 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소재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부품전문기업 등의 육성에 관한 특별조치법 시행령 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2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조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소재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부품의 범위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)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에 해당되는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                          *12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대 소재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부품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업종분야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538163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        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* 소재업종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(5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 : 1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차 금속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화합물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화학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고무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플라스틱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비금속 광물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섬유</a:t>
            </a:r>
          </a:p>
          <a:p>
            <a:pPr marL="538163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       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* 부품업종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(7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 :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조립금속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기계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장비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컴퓨터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사무기기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전기기계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영상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음향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통신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의료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정밀기기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수송기계</a:t>
            </a:r>
            <a:endParaRPr lang="en-US" altLang="ko-KR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538163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지원규모 및 기간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: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소재부품패키지형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 기술개발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)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7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년 이내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소재부품이종기술융합형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 기술개발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)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4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년 이내</a:t>
            </a:r>
            <a:endParaRPr lang="en-US" altLang="ko-KR" sz="1400" b="1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rgbClr val="009DD9"/>
              </a:buClr>
              <a:defRPr/>
            </a:pPr>
            <a:endParaRPr lang="en-US" altLang="ko-KR" sz="5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Rix고딕 B"/>
              <a:ea typeface="Rix고딕 B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ko-KR" altLang="en-US" sz="1400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</a:rPr>
              <a:t>소재부품패키지형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1~2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공고 및 접수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3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선정평가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’19.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4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협약 및 사업비 지급</a:t>
            </a:r>
            <a:endParaRPr lang="en-US" altLang="ko-KR" sz="1400" b="1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          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 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</a:t>
            </a:r>
            <a:r>
              <a:rPr lang="ko-KR" altLang="en-US" sz="1400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</a:rPr>
              <a:t>소재부품이종기술융합형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1~2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접수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2~5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선정평가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6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지급</a:t>
            </a:r>
            <a:endParaRPr lang="en-US" altLang="ko-KR" sz="1400" b="1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소재부품평가팀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23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/>
              <a:t>소재부품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42</a:t>
            </a:fld>
            <a:endParaRPr lang="ko-KR" altLang="en-US" dirty="0"/>
          </a:p>
        </p:txBody>
      </p:sp>
      <p:sp>
        <p:nvSpPr>
          <p:cNvPr id="15" name="사각형: 둥근 모서리 14"/>
          <p:cNvSpPr/>
          <p:nvPr/>
        </p:nvSpPr>
        <p:spPr>
          <a:xfrm>
            <a:off x="334126" y="1884308"/>
            <a:ext cx="8454656" cy="3992963"/>
          </a:xfrm>
          <a:prstGeom prst="roundRect">
            <a:avLst>
              <a:gd name="adj" fmla="val 4338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589123" y="170080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4401" y="2042264"/>
            <a:ext cx="8245749" cy="932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lnSpc>
                <a:spcPct val="130000"/>
              </a:lnSpc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중점추진사항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기존 </a:t>
            </a:r>
            <a:r>
              <a:rPr lang="ko-KR" altLang="en-US" sz="1400" spc="-10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칸막이식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사업구조의 한계로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4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차 산업혁명 대응 및 주력산업 고도화의 동시 뒷받침이 어려움에 따라 융합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R&amp;D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지원체계로 개편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(‘18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년부터 시행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),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F6FC6"/>
                </a:solidFill>
              </a:rPr>
              <a:t>중장기 대형과제는 </a:t>
            </a:r>
            <a:r>
              <a:rPr lang="ko-KR" altLang="en-US" sz="1400" b="1" spc="-10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F6FC6"/>
                </a:solidFill>
              </a:rPr>
              <a:t>패키지형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F6FC6"/>
                </a:solidFill>
              </a:rPr>
              <a:t>,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F6FC6"/>
                </a:solidFill>
              </a:rPr>
              <a:t>단기 중소형과제는 </a:t>
            </a:r>
            <a:r>
              <a:rPr lang="ko-KR" altLang="en-US" sz="1400" b="1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F6FC6"/>
                </a:solidFill>
              </a:rPr>
              <a:t>異種기술융합형으로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F6FC6"/>
                </a:solidFill>
              </a:rPr>
              <a:t> 구분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하여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다양한 연계가 가능한 융합 기술개발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추진</a:t>
            </a:r>
            <a:endParaRPr lang="en-US" altLang="ko-KR" sz="1400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/>
          </p:nvPr>
        </p:nvGraphicFramePr>
        <p:xfrm>
          <a:off x="1115616" y="3098688"/>
          <a:ext cx="7128792" cy="263456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94474"/>
                <a:gridCol w="1222140"/>
                <a:gridCol w="381919"/>
                <a:gridCol w="916605"/>
                <a:gridCol w="3513654"/>
              </a:tblGrid>
              <a:tr h="3219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~’17</a:t>
                      </a:r>
                      <a:r>
                        <a:rPr lang="ko-KR" altLang="en-US" sz="110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년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‘18</a:t>
                      </a:r>
                      <a:r>
                        <a:rPr lang="ko-KR" altLang="en-US" sz="110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년</a:t>
                      </a:r>
                      <a:r>
                        <a:rPr lang="en-US" altLang="ko-KR" sz="11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~</a:t>
                      </a:r>
                      <a:endParaRPr lang="ko-KR" altLang="en-US" sz="11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3317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내역사업</a:t>
                      </a:r>
                      <a:endParaRPr lang="ko-KR" altLang="en-US" sz="120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err="1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내내역사업</a:t>
                      </a:r>
                      <a:endParaRPr lang="ko-KR" altLang="en-US" sz="12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내역사업</a:t>
                      </a:r>
                      <a:endParaRPr lang="ko-KR" altLang="en-US" sz="120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2243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핵심소재</a:t>
                      </a:r>
                      <a:endParaRPr lang="en-US" altLang="ko-KR" sz="1200" spc="-100" dirty="0" smtClean="0">
                        <a:ln>
                          <a:solidFill>
                            <a:prstClr val="white">
                              <a:alpha val="5000"/>
                            </a:prst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경쟁력강화</a:t>
                      </a:r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WPM</a:t>
                      </a:r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소재부품</a:t>
                      </a:r>
                      <a:endParaRPr lang="en-US" altLang="ko-KR" sz="1200" spc="-100" dirty="0" smtClean="0">
                        <a:ln>
                          <a:solidFill>
                            <a:prstClr val="white">
                              <a:alpha val="5000"/>
                            </a:prst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err="1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패키지형</a:t>
                      </a:r>
                      <a:endParaRPr lang="en-US" altLang="ko-KR" sz="1200" spc="-100" dirty="0" smtClean="0">
                        <a:ln>
                          <a:solidFill>
                            <a:prstClr val="white">
                              <a:alpha val="5000"/>
                            </a:prst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내역사업 첨단 소재 개발을 시작으로 소재</a:t>
                      </a:r>
                      <a:r>
                        <a:rPr lang="en-US" altLang="ko-KR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-</a:t>
                      </a:r>
                      <a:r>
                        <a:rPr lang="ko-KR" altLang="en-US" sz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부품</a:t>
                      </a:r>
                      <a:r>
                        <a:rPr lang="en-US" altLang="ko-KR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-</a:t>
                      </a:r>
                      <a:r>
                        <a:rPr lang="ko-KR" altLang="en-US" sz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모듈</a:t>
                      </a:r>
                      <a:r>
                        <a:rPr lang="en-US" altLang="ko-KR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-</a:t>
                      </a:r>
                      <a:r>
                        <a:rPr lang="ko-KR" altLang="en-US" sz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장비</a:t>
                      </a:r>
                      <a:r>
                        <a:rPr lang="en-US" altLang="ko-KR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-</a:t>
                      </a:r>
                      <a:r>
                        <a:rPr lang="ko-KR" altLang="en-US" sz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수요간 연계를 통한 소재부품 중장기 기술개발 지원</a:t>
                      </a:r>
                      <a:endParaRPr lang="ko-KR" altLang="en-US" sz="120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224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핵심소재원천</a:t>
                      </a:r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3224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err="1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전략적핵심소재</a:t>
                      </a:r>
                      <a:endParaRPr lang="ko-KR" altLang="en-US" sz="120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3224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핵심방산소재</a:t>
                      </a:r>
                      <a:endParaRPr lang="ko-KR" altLang="en-US" sz="12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3224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err="1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융복합</a:t>
                      </a:r>
                      <a:endParaRPr lang="en-US" altLang="ko-KR" sz="1200" spc="-100" dirty="0" smtClean="0">
                        <a:ln>
                          <a:solidFill>
                            <a:prstClr val="white">
                              <a:alpha val="5000"/>
                            </a:prst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소재부품개발</a:t>
                      </a:r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baseline="0" dirty="0" err="1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수요자연계형</a:t>
                      </a:r>
                      <a:endParaRPr lang="ko-KR" altLang="en-US" sz="12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232243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err="1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벤처형전문소재</a:t>
                      </a:r>
                      <a:endParaRPr lang="ko-KR" altLang="en-US" sz="12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소재부품</a:t>
                      </a:r>
                      <a:endParaRPr lang="en-US" altLang="ko-KR" sz="1200" spc="-100" dirty="0" smtClean="0">
                        <a:ln>
                          <a:solidFill>
                            <a:prstClr val="white">
                              <a:alpha val="5000"/>
                            </a:prst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異種기술</a:t>
                      </a:r>
                      <a:endParaRPr lang="en-US" altLang="ko-KR" sz="1200" spc="-100" dirty="0" smtClean="0">
                        <a:ln>
                          <a:solidFill>
                            <a:prstClr val="white">
                              <a:alpha val="5000"/>
                            </a:prst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err="1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융합형</a:t>
                      </a:r>
                      <a:endParaRPr lang="en-US" altLang="ko-KR" sz="1200" spc="-100" dirty="0" smtClean="0">
                        <a:ln>
                          <a:solidFill>
                            <a:prstClr val="white">
                              <a:alpha val="5000"/>
                            </a:prst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200" kern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 이상 異種기술 결합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업종 연계 및 산업 적용이 가능한 소재부품 단기 기술개발 지원</a:t>
                      </a:r>
                      <a:endParaRPr lang="en-US" altLang="ko-KR" sz="1200" kern="1200" spc="-100" dirty="0" smtClean="0">
                        <a:ln>
                          <a:solidFill>
                            <a:prstClr val="white">
                              <a:alpha val="5000"/>
                            </a:prst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우수 원천기술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200" kern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상용화 연계 지원</a:t>
                      </a:r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737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spc="-100" dirty="0" err="1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rPr>
                        <a:t>투자자연계형</a:t>
                      </a:r>
                      <a:endParaRPr lang="ko-KR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오른쪽 화살표 18"/>
          <p:cNvSpPr/>
          <p:nvPr/>
        </p:nvSpPr>
        <p:spPr>
          <a:xfrm>
            <a:off x="3377804" y="4169014"/>
            <a:ext cx="258092" cy="12408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47"/>
          <p:cNvSpPr/>
          <p:nvPr/>
        </p:nvSpPr>
        <p:spPr>
          <a:xfrm>
            <a:off x="323528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소재부품기술개발사업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1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소재부품평가팀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4968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/>
              <a:t>소재부품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43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소재부품글로벌투자연계기술개발사업</a:t>
            </a:r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2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9"/>
            <a:ext cx="8454656" cy="567678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38259" y="2029818"/>
            <a:ext cx="7742015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소재부품기업의 해외 유망핵심기술 획득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및 해외 수요기업과 연계를 통한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글로벌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Supply-chain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진입 촉진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소재부품기획팀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597496"/>
            <a:ext cx="8454656" cy="378425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43482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2780928"/>
            <a:ext cx="8245749" cy="372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8.2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8.2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글로벌개방형 기술개발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해외 기업과의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*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전략적 제휴를 맺은 기업의 사업화 기술개발 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7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                                                      </a:t>
            </a:r>
            <a:r>
              <a:rPr lang="en-US" altLang="ko-KR" sz="10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                                                                                     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* ①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해외기업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․IP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인수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, ②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해외기업에 지분투자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, ③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해외기업으로부터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n-ea"/>
                <a:cs typeface="+mj-cs"/>
              </a:rPr>
              <a:t>투자유치</a:t>
            </a:r>
            <a:endParaRPr lang="en-US" altLang="ko-KR" sz="1200" spc="-100" dirty="0" smtClean="0">
              <a:ln>
                <a:solidFill>
                  <a:schemeClr val="bg1">
                    <a:alpha val="5000"/>
                  </a:schemeClr>
                </a:solidFill>
              </a:ln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기술확보 </a:t>
            </a:r>
            <a:r>
              <a:rPr lang="ko-KR" altLang="en-US" sz="1400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로드맵구축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해외 전략적 제휴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타겟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발굴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타겟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․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협력기업 분석 및 전략 수립 지원 등 국내 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중견기업의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                               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 </a:t>
            </a:r>
            <a:r>
              <a:rPr lang="ko-KR" altLang="en-US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글로벌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개방형혁신에 필요한 연구를 지원하고 민간주도의 글로벌 개방형혁신 기반 조성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차 산업혁명 도래에 맞춰 해외 기업과의 전략적 제휴를 통한 속도감 있는 기술취득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확보 및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                            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신속한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해외시장 진출 거점을 확보함으로써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글로벌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Supply-chain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진입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촉진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endParaRPr lang="en-US" altLang="ko-KR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   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7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7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486358"/>
              </p:ext>
            </p:extLst>
          </p:nvPr>
        </p:nvGraphicFramePr>
        <p:xfrm>
          <a:off x="728987" y="4005064"/>
          <a:ext cx="779016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86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714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기술획득형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(Buy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R&amp;D)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핵심기술 보유 해외기업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또는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IP)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를 인수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하고 사업화를 위한 추가 기술개발 지원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기술투자형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(Invest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R&amp;D)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원천기술을 보유한 해외 기업과의 전략적 제휴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지분투자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관계를 구축하고 사업화를 위한 공동개발 지원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기술연계형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(Connect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R&amp;D)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해외 투자자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전략적 투자자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가 투자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한 국내기업의 사업화 공동 기술개발 지원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93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/>
              <a:t>소재부품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44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297282" y="1164099"/>
            <a:ext cx="850204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탄소산업기반조성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07504" y="1125087"/>
            <a:ext cx="64807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3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섬유화학금속팀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9"/>
            <a:ext cx="8454656" cy="637388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484968" y="2069883"/>
            <a:ext cx="8174063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융</a:t>
            </a:r>
            <a:r>
              <a:rPr lang="en-US" altLang="ko-KR" sz="1400" spc="-2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 ·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복합 탄소소재</a:t>
            </a:r>
            <a:r>
              <a:rPr lang="en-US" altLang="ko-KR" sz="1400" spc="-2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 ·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부품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기술개발 및 신뢰성평가 기반구축 지원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통해 탄소산업 생태계 조성 및 전후방산업 경쟁력 강화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708920"/>
            <a:ext cx="8454656" cy="3600400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564904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62342" y="2968203"/>
            <a:ext cx="824574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152.19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37.48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,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114.71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 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3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고부가가치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인조흑연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소재기술개발사업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 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인조흑연소재의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제조 및 생산 공정기술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확보를 통해 ‘기초원료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중간원료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복합소재’의 전주기 기술개발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추진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4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공고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및 접수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→  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5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선정평가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→ 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6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협약 및 사업비 지급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944484"/>
              </p:ext>
            </p:extLst>
          </p:nvPr>
        </p:nvGraphicFramePr>
        <p:xfrm>
          <a:off x="815887" y="3717032"/>
          <a:ext cx="7777733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99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177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3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탄소산업클러스터조성사업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융복합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탄소소재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부품 기술개발 및 인프라구축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탄소복합재신뢰성평가기반구축사업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탄소복합재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활용제품 상용화 및 수출지원을 위한 표준개발 및 신뢰성평가 장비구축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고부가가치 인조흑연 소재기술개발사업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인조흑연소재의 제조 및 생산 공정기술 확보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78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</a:t>
            </a:r>
            <a:r>
              <a:rPr lang="ko-KR" altLang="en-US"/>
              <a:t>분야 </a:t>
            </a:r>
            <a:r>
              <a:rPr lang="en-US" altLang="ko-KR" sz="1800" dirty="0" smtClean="0"/>
              <a:t>– </a:t>
            </a:r>
            <a:r>
              <a:rPr lang="ko-KR" altLang="en-US" sz="1800" smtClean="0"/>
              <a:t>화학공정소재</a:t>
            </a:r>
            <a:r>
              <a:rPr lang="en-US" altLang="ko-KR" sz="1800" dirty="0" smtClean="0"/>
              <a:t>, </a:t>
            </a:r>
            <a:r>
              <a:rPr lang="ko-KR" altLang="en-US" sz="1800" smtClean="0"/>
              <a:t>첨단뿌리기술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45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산업소재핵심기술개발사업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75692" y="1125087"/>
            <a:ext cx="579884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4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석유화학금속팀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1350162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4401" y="2060848"/>
            <a:ext cx="8174063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국가 성장전략에 기반한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전략기술 분야의 핵심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‧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원천기술 개발에 대한 집중 지원을 통해 미래신산업을 육성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하고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주력기간산업의 산업경쟁력을 제고하여 미래 신성장동력을 창출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28574" y="2636912"/>
            <a:ext cx="8245749" cy="50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buSzPct val="80000"/>
              <a:defRPr/>
            </a:pP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*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대표적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소재부품산업인  화학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금속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섬유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세라믹  및 첨단뿌리산업의  핵심원천기술개발  지원을  통해  산업경쟁력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제고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</a:t>
            </a:r>
            <a:endParaRPr lang="en-US" altLang="ko-KR" sz="12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buSzPct val="80000"/>
              <a:defRPr/>
            </a:pP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*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전방산업의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수요에 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적합한  핵심소재를  공급함으로써  관련  산업의  성장잠재력  확충</a:t>
            </a: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3367401"/>
            <a:ext cx="8454656" cy="3015386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618737" y="321297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01638" y="3573016"/>
            <a:ext cx="8245749" cy="2762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1,238.19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77.1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1,161.09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8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산업소재 </a:t>
            </a: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화학공정소재</a:t>
            </a:r>
            <a:r>
              <a:rPr lang="en-US" altLang="ko-KR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금속재료</a:t>
            </a:r>
            <a:r>
              <a:rPr lang="en-US" altLang="ko-KR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섬유의류</a:t>
            </a:r>
            <a:r>
              <a:rPr lang="en-US" altLang="ko-KR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세라믹</a:t>
            </a:r>
            <a:r>
              <a:rPr lang="en-US" altLang="ko-KR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첨단뿌리기술</a:t>
            </a: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분야의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주력산업 고부가가치화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신성장동력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                         </a:t>
            </a:r>
            <a:r>
              <a:rPr lang="en-US" altLang="ko-KR" sz="10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및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신기후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체제 대응을 위한 소재 및 공정기술 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8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향후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이후 세계 시장을 선점할 수 있는 전략품목의 핵심 기술을 선정하여 집중지원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중견기업의 기술경쟁력 제고를 위한 지원 강화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-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산업간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융합촉진을 위해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융합형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과제 발굴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buClr>
                <a:schemeClr val="accent2"/>
              </a:buClr>
              <a:defRPr/>
            </a:pPr>
            <a:endParaRPr lang="en-US" altLang="ko-KR" sz="8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’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19. 1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~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’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19. 2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공고 및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(’19. 3~5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(’19. 5~6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협약 및 사업비 지급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591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 smtClean="0"/>
              <a:t>섬유의류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46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섬유의류혁신역량강화사업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5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98909" y="2039218"/>
            <a:ext cx="7742015" cy="51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제조경쟁력 향상이 가능한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지능형 섬유제조공정기술 개발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과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他산업과의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융합제품 개발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통해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국내 섬유기업의 혁신역량강화 지원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섬유화학금속팀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771335"/>
            <a:ext cx="8454656" cy="3610415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59784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2996952"/>
            <a:ext cx="8245749" cy="331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62.61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62.61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국내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섬유제조 기업이 가격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생산성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품질 등에서 시장 경쟁력을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갖을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 수 있는 스마트제조 시스템 및 공정기술 개발</a:t>
            </a:r>
          </a:p>
          <a:p>
            <a:pPr marL="0" lvl="2" defTabSz="900113">
              <a:lnSpc>
                <a:spcPct val="7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 섬유제품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제조공정에 대한 정보를 수집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관리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분석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제어하기 위한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ICT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융합 기술 개발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섬유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-IT,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섬유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-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수송 등 산업 간 융합기술개발을 지원</a:t>
            </a:r>
          </a:p>
          <a:p>
            <a:pPr marL="0" lvl="2" defTabSz="900113">
              <a:lnSpc>
                <a:spcPct val="7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 →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IT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기술을 융합하여 신체 및 환경 정보를 수집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모니터링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분석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대응 할 수 있는 융합 섬유제품 개발 </a:t>
            </a:r>
          </a:p>
          <a:p>
            <a:pPr marL="0" lvl="2" defTabSz="900113">
              <a:lnSpc>
                <a:spcPct val="7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 →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글로벌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수요기업과의 협업한 항공수송기기용 소형부품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․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중견기업의  섬유의류 제조 경쟁력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강화를 위한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염색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봉제 지능형 제조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시스템 개발 지원 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미래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신시장 선점을 위한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IT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융합 스마트의류 개발 및 항공수송기용 융합기술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~ 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 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2~3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605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/>
              <a:t>섬유의류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47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안전보호융복합섬유산업육성사업</a:t>
            </a:r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6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9"/>
            <a:ext cx="8454656" cy="669198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46409" y="1988840"/>
            <a:ext cx="7742015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안전보호 섬유제품의 국산화 개발 및 인증평가 인프라를 구축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하여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우수한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안전보호 섬유제품을 산업현장에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보급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산업재해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감소와 안전한 사회 구현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섬유화학금속팀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772830"/>
            <a:ext cx="8454656" cy="3608920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59609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2924944"/>
            <a:ext cx="8245749" cy="351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5.55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55.55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다발성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재해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극한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열환경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위험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산업전반의 공통 위험에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대응하기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위한 섬유소재 기반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융복합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안전보호 소재 및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제품개발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안전보호제품의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제품경쟁력 확보를 위하여 기술개발 및 사업화 과정에서 필요한 성능평가 및 인증 인프라 확보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과제 특성에 따라 차등 지원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3~5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방열복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내화학복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방진복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내절단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장갑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내진동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보호복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및 장갑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등 가격경쟁력이 있으며 성능이 우수한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산업현장에서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7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활용도가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높은 안전보호섬유제품 확보 지원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안전보호섬유제품의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성능평가 및 인증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을 위한 기반 마련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~ ’19. 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2~3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268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 smtClean="0"/>
              <a:t>세라믹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48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en-US" altLang="ko-KR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i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-Ceramic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제조혁신 플랫폼사업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7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59891" y="1997718"/>
            <a:ext cx="7742015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지능정보기술 기반 세라믹 제조혁신 플랫폼 개발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통해 중소기업의 경쟁력을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확보하고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세라믹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제조업간 협력 체계 구축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으로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신산업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발굴 및 육성 지원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섬유화학금속팀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284984"/>
            <a:ext cx="8245749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37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37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세라믹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유연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분산공정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빅데이터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기반 제조혁신 플랫폼 구축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세라믹산업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제조혁신을 위한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빅데이터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클라우드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플랫폼 개발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과제 특성에 따라 차등 지원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세라믹 공정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빅테이터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기반 제조혁신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플랫폼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구축 기술개발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’18. 12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~ ’19. 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2~3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6454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 smtClean="0"/>
              <a:t>나노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49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나노융합산업핵심기술개발사업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75692" y="1125087"/>
            <a:ext cx="65189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8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818579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70979" y="2027953"/>
            <a:ext cx="7742015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국가 성장전략 기술 분야인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나노융합 핵심기술의 개발을 통해 주력기간산업의 산업 경쟁력 제고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및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/>
            </a:r>
            <a:b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</a:b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미래 신산업을 육성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하여 우리 경제의 성장 잠재력 확충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768219" y="1188087"/>
            <a:ext cx="18886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바이오나노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융합팀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42357"/>
            <a:ext cx="8454656" cy="3425903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8092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39552" y="3212976"/>
            <a:ext cx="8245749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230.92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17.8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213.12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 </a:t>
            </a:r>
            <a:endParaRPr lang="en-US" altLang="ko-KR" sz="12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지원기간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(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나노융합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)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5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년 이내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(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그래핀 소재부품 상용화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)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6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년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,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 (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나노 소재 수요연계 제품화 적용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)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2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년 이내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/>
          </p:nvPr>
        </p:nvGraphicFramePr>
        <p:xfrm>
          <a:off x="614571" y="4005064"/>
          <a:ext cx="8010477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97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206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382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나노융합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5~10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년후 대한민국을 선도할 신성장동력으로서 고부가가치 산업 발굴 및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집중 육성을 위한 전략적 기술개발과제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그래핀소재부품상용화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다양한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응용성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및 높은 미래 가치를 지닌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그래핀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소재를 소재에서 완제품까지 지원함으로써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</a:t>
                      </a:r>
                      <a:r>
                        <a:rPr lang="en-US" altLang="ko-KR" sz="10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글로벌 시장경쟁력을 강화하고 조기 상용화 및 사업화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나노소재수요연계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제품화적용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現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나노분야에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가장 많이 출시되고 있는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탄소계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금속계 소재 중 사업화 완성도가 높은 우수 나노제품을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대상으로 나노소재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수요기업 간 융합제품화 기술개발을 수행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※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지원 대상은 기업으로 한정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24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개요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smtClean="0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smtClean="0"/>
              <a:t>산업기술개발사업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24" name="사각형: 둥근 모서리 23"/>
          <p:cNvSpPr/>
          <p:nvPr/>
        </p:nvSpPr>
        <p:spPr>
          <a:xfrm>
            <a:off x="344672" y="1476247"/>
            <a:ext cx="8454656" cy="2397014"/>
          </a:xfrm>
          <a:prstGeom prst="roundRect">
            <a:avLst>
              <a:gd name="adj" fmla="val 7555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314816"/>
            <a:ext cx="2924198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산업기술혁신사업 관련 용어의 출처 </a:t>
            </a:r>
          </a:p>
        </p:txBody>
      </p:sp>
      <p:sp>
        <p:nvSpPr>
          <p:cNvPr id="27" name="사각형: 둥근 모서리 26"/>
          <p:cNvSpPr/>
          <p:nvPr/>
        </p:nvSpPr>
        <p:spPr>
          <a:xfrm>
            <a:off x="319797" y="4336993"/>
            <a:ext cx="8500353" cy="1477211"/>
          </a:xfrm>
          <a:prstGeom prst="roundRect">
            <a:avLst>
              <a:gd name="adj" fmla="val 7555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6" name="표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068271"/>
              </p:ext>
            </p:extLst>
          </p:nvPr>
        </p:nvGraphicFramePr>
        <p:xfrm>
          <a:off x="559890" y="1873915"/>
          <a:ext cx="8017373" cy="1783686"/>
        </p:xfrm>
        <a:graphic>
          <a:graphicData uri="http://schemas.openxmlformats.org/drawingml/2006/table">
            <a:tbl>
              <a:tblPr firstRow="1" firstCol="1">
                <a:tableStyleId>{69012ECD-51FC-41F1-AA8D-1B2483CD663E}</a:tableStyleId>
              </a:tblPr>
              <a:tblGrid>
                <a:gridCol w="13215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958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102"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7320" marR="0" indent="-14732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주요출처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4528">
                <a:tc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법령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『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과학기술기본법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』 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 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시행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2018.7.18,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법률 </a:t>
                      </a:r>
                      <a:r>
                        <a:rPr lang="ko-KR" altLang="en-US" sz="12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15556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호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2018.7.18.,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일부 개정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 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『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 촉진법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』  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 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시행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2018.1.1, 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법률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28471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호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2017.12.12,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일부 개정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4528">
                <a:tc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고시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『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산업기술혁신사업 공통운영요령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』 (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산업통상자원부 고시 </a:t>
                      </a:r>
                      <a:r>
                        <a:rPr lang="ko-KR" altLang="en-US" sz="12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2018 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288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호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2018. 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12.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13))</a:t>
                      </a:r>
                      <a:endParaRPr lang="en-US" altLang="ko-KR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4528">
                <a:tc>
                  <a:txBody>
                    <a:bodyPr/>
                    <a:lstStyle/>
                    <a:p>
                      <a:pPr marL="147320" marR="0" indent="-14732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예규</a:t>
                      </a:r>
                    </a:p>
                  </a:txBody>
                  <a:tcPr marL="64770" marR="64770" marT="17907" marB="1790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『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산업기술혁신사업 기술개발 평가관리지침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』 (</a:t>
                      </a:r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산업통상자원부 </a:t>
                      </a:r>
                      <a:r>
                        <a:rPr lang="ko-KR" altLang="en-US" sz="12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예규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65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호 </a:t>
                      </a:r>
                      <a:r>
                        <a:rPr lang="en-US" altLang="ko-KR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2018.12.13))</a:t>
                      </a:r>
                      <a:endParaRPr lang="en-US" altLang="ko-KR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7" name="사각형: 둥근 모서리 36"/>
          <p:cNvSpPr/>
          <p:nvPr/>
        </p:nvSpPr>
        <p:spPr>
          <a:xfrm>
            <a:off x="454424" y="4453953"/>
            <a:ext cx="1515899" cy="290576"/>
          </a:xfrm>
          <a:prstGeom prst="roundRect">
            <a:avLst>
              <a:gd name="adj" fmla="val 22209"/>
            </a:avLst>
          </a:prstGeom>
          <a:solidFill>
            <a:schemeClr val="bg1">
              <a:lumMod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용어의 중요성 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673357" y="4819531"/>
            <a:ext cx="693569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1"/>
              </a:buClr>
              <a:buSzPct val="100000"/>
              <a:buFont typeface="Wingdings 2" panose="05020102010507070707" pitchFamily="18" charset="2"/>
              <a:buChar char=""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일상용어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일생 생활에서 쓰이는 말이나 글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SzPct val="100000"/>
              <a:buFont typeface="Wingdings 2" panose="05020102010507070707" pitchFamily="18" charset="2"/>
              <a:buChar char=""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법률용어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법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령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에 쓰이는 말이나 글</a:t>
            </a:r>
          </a:p>
          <a:p>
            <a:pPr marL="285750" indent="-285750">
              <a:spcAft>
                <a:spcPts val="600"/>
              </a:spcAft>
              <a:buClr>
                <a:schemeClr val="accent1"/>
              </a:buClr>
              <a:buSzPct val="100000"/>
              <a:buFont typeface="Wingdings 2" panose="05020102010507070707" pitchFamily="18" charset="2"/>
              <a:buChar char=""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소결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행정용어 정리가 되지 않은 상태에서 정부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행정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실무에 임하면 일의 효율성이 매우 저하</a:t>
            </a:r>
          </a:p>
        </p:txBody>
      </p:sp>
    </p:spTree>
    <p:extLst>
      <p:ext uri="{BB962C8B-B14F-4D97-AF65-F5344CB8AC3E}">
        <p14:creationId xmlns:p14="http://schemas.microsoft.com/office/powerpoint/2010/main" val="345658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/>
              <a:t>나노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50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나노융합산업핵심기술개발사업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75692" y="1125087"/>
            <a:ext cx="65189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8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768219" y="1188087"/>
            <a:ext cx="18886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바이오나노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융합팀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19797" y="1862238"/>
            <a:ext cx="8454656" cy="3510978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170080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39552" y="2253059"/>
            <a:ext cx="824574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182562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향후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이후 세계 시장을 선점할 수 있는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+mn-ea"/>
                <a:cs typeface="+mj-cs"/>
              </a:rPr>
              <a:t>전략품목의 핵심 기술을 선정하여 집중 지원</a:t>
            </a:r>
          </a:p>
          <a:p>
            <a:pPr marL="182562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중소중견기업의 기술경쟁력 제고를 위한 지원 강화</a:t>
            </a:r>
          </a:p>
          <a:p>
            <a:pPr marL="182562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산업간 융합촉진을 위해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융합형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R&amp;D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과제 발굴</a:t>
            </a:r>
          </a:p>
          <a:p>
            <a:pPr marL="182562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나노소재수요연계제품화적용기술개발은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사업화를 목적으로 하는 사업이며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이에 부합하는 과제를 평가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선정할 계획임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355600" lvl="2" indent="-173038" defTabSz="900113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나노융합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19. 1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~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’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19.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2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공고 및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3~5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6~7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협약 및 사업비 지급</a:t>
            </a:r>
            <a:endParaRPr lang="en-US" altLang="ko-KR" sz="1400" b="1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457200" lvl="3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  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6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  <a:ea typeface="+mj-ea"/>
                <a:cs typeface="+mj-cs"/>
              </a:rPr>
              <a:t>나노소재수요연계제품화적용</a:t>
            </a:r>
            <a:r>
              <a:rPr lang="ko-KR" altLang="en-US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1</a:t>
            </a:r>
            <a:r>
              <a:rPr lang="ko-KR" altLang="en-US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 </a:t>
            </a:r>
            <a:r>
              <a:rPr lang="en-US" altLang="ko-KR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~ 19. 2</a:t>
            </a:r>
            <a:r>
              <a:rPr lang="ko-KR" altLang="en-US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공고 및 접수</a:t>
            </a:r>
            <a:r>
              <a:rPr lang="en-US" altLang="ko-KR" sz="1400" b="1" spc="-16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 </a:t>
            </a:r>
            <a:r>
              <a:rPr lang="en-US" altLang="ko-KR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3</a:t>
            </a:r>
            <a:r>
              <a:rPr lang="ko-KR" altLang="en-US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선정평가</a:t>
            </a:r>
            <a:r>
              <a:rPr lang="en-US" altLang="ko-KR" sz="1400" b="1" spc="-16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</a:t>
            </a:r>
            <a:r>
              <a:rPr lang="en-US" altLang="ko-KR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6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</a:t>
            </a:r>
            <a:r>
              <a:rPr lang="en-US" altLang="ko-KR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’19. </a:t>
            </a:r>
            <a:r>
              <a:rPr lang="en-US" altLang="ko-KR" sz="1400" spc="-16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4</a:t>
            </a:r>
            <a:r>
              <a:rPr lang="ko-KR" altLang="en-US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6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협약 및 사업비 지급</a:t>
            </a:r>
            <a:endParaRPr lang="en-US" altLang="ko-KR" sz="1400" b="1" spc="-16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720725" lvl="3" defTabSz="900113">
              <a:buClr>
                <a:schemeClr val="accent2"/>
              </a:buClr>
              <a:defRPr/>
            </a:pP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*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그래핀소재부품상용화기술개발은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신규과제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없음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024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 smtClean="0"/>
              <a:t>산업환경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51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제조분야 미세먼지 감축을 위한 공정맞춤형 실용화 기술개발사업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9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17225" y="2009392"/>
            <a:ext cx="7742015" cy="51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제조업 미세먼지 원인물질인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NOx, </a:t>
            </a:r>
            <a:r>
              <a:rPr lang="en-US" altLang="ko-KR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SOx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먼지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VOCs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의 “발생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-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제거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-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배출”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공정별로 감축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극대화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및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공정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부작용 최소화를 위한 업종 맞춤형 기술개발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섬유화학금속팀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59546"/>
            <a:ext cx="824574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30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30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시멘트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철강 등 제조업종별 미세먼지 저감을 위한 공정맞춤형 실용화 기술 지원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제조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업종별로 미세먼지 발생 최소화를 위한 제어기술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촉매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여과필터 등의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실용화기술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Tx/>
              <a:buChar char="-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8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내외 지원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제조업종별로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주요 미세먼지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배출원에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대한 맞춤형 미세먼지 감축 실용화 기술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 및 현장실증 실시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미세먼지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감축 기여 및 규제대응 지원과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현장실증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Reference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공유 등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PIE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내 기술 교류로 전 부문 감축시너지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제고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   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6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7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03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화학 분야 </a:t>
            </a:r>
            <a:r>
              <a:rPr lang="en-US" altLang="ko-KR" sz="1800" dirty="0"/>
              <a:t>- </a:t>
            </a:r>
            <a:r>
              <a:rPr lang="ko-KR" altLang="en-US" sz="1800" dirty="0" smtClean="0"/>
              <a:t>산업환경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02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52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청정생산기반 산업공생 기술개발사업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0" y="1125087"/>
            <a:ext cx="728987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10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10"/>
            <a:ext cx="8454656" cy="502639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11560" y="2005855"/>
            <a:ext cx="7742015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사전오염예방을 위한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폐쇄순환형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산업공생 핵심기술 개발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및 국내외 시장 진입을 위한 사업화 기술 개발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섬유화학금속팀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537570"/>
            <a:ext cx="8454656" cy="3844180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37036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2708920"/>
            <a:ext cx="8245749" cy="369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26.53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26.53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8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endParaRPr lang="en-US" altLang="ko-KR" sz="8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지원규모 및  기간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내외 지원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총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이내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외 기술수요가 큰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산업공생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기술을 적기에 개발해 청정생산 기술의 국내확산과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해외 맞춤형 기술개발로 수출 연계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개별사업장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내의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자원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에너지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저감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기업 간 부산물 연계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기업 및 지역사회를 아우르는 폐쇄순환 네트워크 구축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endParaRPr lang="ko-KR" altLang="en-US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852337"/>
              </p:ext>
            </p:extLst>
          </p:nvPr>
        </p:nvGraphicFramePr>
        <p:xfrm>
          <a:off x="728987" y="3429000"/>
          <a:ext cx="7731446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48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16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4468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개별 사업장 공정기술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시스템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범용 공정 내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자원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에너지 사용 저감을 위한 제어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 시스템 개발 지원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114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기업 간 연계기술 시스템 개발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제조 단위 공정에서 발생하는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폐 부산물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용수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에너지의 기업 외부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타 사업장 또는 지역사회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사용에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수반되는 요소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 및 기술 시스템 개발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4114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폐쇄순환 그리드 기술개발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폐쇄순환 설정 공간 내 기업 및 폐자원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에너지 정보에 기반한 수요 예측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및 구축된 네트워크의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최적 물질교환 관리 기술 개발 지원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835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</a:t>
            </a:r>
            <a:r>
              <a:rPr lang="en-US" altLang="ko-KR" dirty="0" smtClean="0"/>
              <a:t>/</a:t>
            </a:r>
            <a:r>
              <a:rPr lang="ko-KR" altLang="en-US" smtClean="0"/>
              <a:t>전기 분야 </a:t>
            </a:r>
            <a:r>
              <a:rPr lang="en-US" altLang="ko-KR" sz="1800" dirty="0" smtClean="0"/>
              <a:t>– IT</a:t>
            </a:r>
            <a:r>
              <a:rPr lang="ko-KR" altLang="en-US" sz="1800" smtClean="0"/>
              <a:t>융합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53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en-US" altLang="ko-KR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IoT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가전 기반 스마트홈 실증형 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645833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700992" y="2079588"/>
            <a:ext cx="7742015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국내 스마트홈 산업의 조기 활성화를 위해 필요한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스마트홈 핵심 서비스와 기술 개발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지원</a:t>
            </a:r>
            <a:endParaRPr lang="ko-KR" altLang="en-US" sz="1400" spc="-10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725421"/>
            <a:ext cx="8454656" cy="3656329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54143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17736"/>
            <a:ext cx="824574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32.9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32.9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IoT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가전 기반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스마트홈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서비스와 기술 개발 및 실증 관련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분야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이업종*간 협업으로 공동주택 관리비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절감 등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체감효과**를 바로 확인할 수 있는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스마트홈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서비스를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개발 및 대규모 실증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*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건설사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주거환경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)+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통신사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통신서비스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)+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홈넷사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홈 인프라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)+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가전사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스마트가전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**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공동주택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공용부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서비스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에너지절감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보안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기축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개별세대 서비스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상황인지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- </a:t>
            </a:r>
            <a:r>
              <a:rPr lang="en-US" altLang="ko-KR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IoT·AI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등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신기술을 생활복지서비스와 융합하여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사회복지형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스마트홈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서비스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를 개발하고 실증 추진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스마트홈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산업의 활성화를 위한 핵심 서비스와 기술 개발 및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실증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~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2~3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956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IT</a:t>
            </a:r>
            <a:r>
              <a:rPr lang="ko-KR" altLang="en-US" sz="1800"/>
              <a:t>융합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54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산업용임베디드시스템기술개발사업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2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08694" y="2005142"/>
            <a:ext cx="7742015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인공지능이 내장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임베디드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된 소프트웨어 및 시스템 개발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통해 전자부품분야 미래 유망핵심기술의 획득 및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글로벌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경쟁력 확보를 통한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중견기업의 新 융합시장 진출 지원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749356"/>
            <a:ext cx="8454656" cy="363239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597305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057922"/>
            <a:ext cx="8245749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17.19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17.19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b="1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4~5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5~6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7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725804" y="3841268"/>
          <a:ext cx="7659438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75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019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임베디드 인공지능 시스템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뉴로모픽 프로세서 최적화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뉴로셀기반 딥러닝 최적화 및 임베디드기반 자기결정엔진 기술개발 지원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산업용 지능융합부품 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지능형센서 융합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웨어러블 디바이스 융합 및 지능형 디스플레이 융합 등의 기술개발 지원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47051"/>
              </p:ext>
            </p:extLst>
          </p:nvPr>
        </p:nvGraphicFramePr>
        <p:xfrm>
          <a:off x="728986" y="4869160"/>
          <a:ext cx="7659438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75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019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임베디드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인공지능 시스템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뉴로셀기반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딥러닝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 및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뉴로모픽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 프로세서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 인공지능 프로세서 최적화 시스템 개발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클라우드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 연동형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프로세싱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 기술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인공지능디바이스 네트워크 및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독립형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 인공지능 판단엔진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 개발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산업용 지능융합부품 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지능형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웨어러블디바이스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 및 디스플레이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 인공지능 엔진을 융합하고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이를 활용한 전자부품 개발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인공지능 엔진을 지능형 센서에 융합한 모션센서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+mj-cs"/>
                        </a:rPr>
                        <a:t>바이오센서 및 환경센서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개발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632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IT</a:t>
            </a:r>
            <a:r>
              <a:rPr lang="ko-KR" altLang="en-US" sz="1800"/>
              <a:t>융합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55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소재부품산업미래성장동력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미래성장동력 </a:t>
            </a:r>
            <a:endParaRPr lang="ko-KR" altLang="en-US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0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3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1" name="사각형: 둥근 모서리 20"/>
          <p:cNvSpPr/>
          <p:nvPr/>
        </p:nvSpPr>
        <p:spPr>
          <a:xfrm>
            <a:off x="344672" y="1854680"/>
            <a:ext cx="8454656" cy="998256"/>
          </a:xfrm>
          <a:prstGeom prst="roundRect">
            <a:avLst>
              <a:gd name="adj" fmla="val 9356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630801" y="1690755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74402" y="1988840"/>
            <a:ext cx="7800258" cy="4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80000"/>
              </a:lnSpc>
              <a:spcAft>
                <a:spcPts val="12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미래 우리나라의 먹거리로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자리매김할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수 있는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새로운 소재부품산업 창출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및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산업생태계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조성을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위해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산업적 파급효과가 큰 핵심 미래성장동력 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4" name="사각형: 둥근 모서리 23"/>
          <p:cNvSpPr/>
          <p:nvPr/>
        </p:nvSpPr>
        <p:spPr>
          <a:xfrm>
            <a:off x="344672" y="2976938"/>
            <a:ext cx="8454656" cy="3404390"/>
          </a:xfrm>
          <a:prstGeom prst="roundRect">
            <a:avLst>
              <a:gd name="adj" fmla="val 32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589123" y="2852936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  <a:endParaRPr lang="ko-KR" altLang="en-US" sz="16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/>
          </p:nvPr>
        </p:nvGraphicFramePr>
        <p:xfrm>
          <a:off x="741811" y="4023320"/>
          <a:ext cx="7632848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39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188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3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웨어러블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스마트 디바이스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웨어러블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디바이스 산업의 글로벌 시장선점을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위한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웨어러블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특화형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임베디드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SW,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반도체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디스플레이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센서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플랫폼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 핵심부품 및 요소기술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차세대 디스플레이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플렉서블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스트레쳐블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홀로그래픽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 차세대 디스플레이 기술력 강화 및 디스플레이 산업의 세계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1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수성을 위한 차세대 소재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모듈 기술 및 유연기판 기술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핵심공정 기술 등 전주기적 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글로벌 수요연계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시스템반도체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스마트카용 시스템반도체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멀티미디어 통합솔루션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IoT(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스마트홈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웨어러블디바이스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시스템반도체 등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신산업창출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파워반도체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상용화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고효율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SiC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소자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고효율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IGBT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및 모듈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전력절감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Power MOSFET, Power Module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및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IPM, IoT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용 스마트 전력관리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SoC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실종아동 등 신원확인을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위한  복합인지기술개발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첨단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ICT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기술을 통한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범죄대응 및 국민 생활안전 증대를 위한 복합인지 기반 신원확인 및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rgbClr val="F05E5E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과학수사 기술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" name="직사각형 17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83568" y="2501565"/>
            <a:ext cx="8174063" cy="29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디스플레이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반도체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웨어러블디바이스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인쇄전자 등 차세대 기술개발을 통한 신시장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창출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2"/>
              </a:solidFill>
              <a:latin typeface="+mn-ea"/>
              <a:cs typeface="+mj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74401" y="3260884"/>
            <a:ext cx="82457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632.06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303.83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328.23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  <a:cs typeface="+mj-cs"/>
              </a:rPr>
              <a:t> 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</a:p>
        </p:txBody>
      </p:sp>
    </p:spTree>
    <p:extLst>
      <p:ext uri="{BB962C8B-B14F-4D97-AF65-F5344CB8AC3E}">
        <p14:creationId xmlns:p14="http://schemas.microsoft.com/office/powerpoint/2010/main" val="355343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IT</a:t>
            </a:r>
            <a:r>
              <a:rPr lang="ko-KR" altLang="en-US" sz="1800"/>
              <a:t>융합</a:t>
            </a:r>
            <a:endParaRPr lang="ko-KR" altLang="en-US" sz="20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56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소재부품산업미래성장동력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미래성장동력</a:t>
            </a:r>
            <a:endParaRPr lang="ko-KR" altLang="en-US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3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4" name="사각형: 둥근 모서리 23"/>
          <p:cNvSpPr/>
          <p:nvPr/>
        </p:nvSpPr>
        <p:spPr>
          <a:xfrm>
            <a:off x="344672" y="1864732"/>
            <a:ext cx="8454656" cy="4372580"/>
          </a:xfrm>
          <a:prstGeom prst="roundRect">
            <a:avLst>
              <a:gd name="adj" fmla="val 32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589123" y="1700808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  <a:endParaRPr lang="ko-KR" altLang="en-US" sz="16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59891" y="3354085"/>
            <a:ext cx="82457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12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12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12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12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12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12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ko-KR" altLang="en-US" sz="1400" b="1" spc="-12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</a:rPr>
              <a:t>소재부품산업미래성장동력</a:t>
            </a:r>
            <a:r>
              <a:rPr lang="en-US" altLang="ko-KR" sz="1400" spc="-12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</a:t>
            </a:r>
            <a:r>
              <a:rPr lang="en-US" altLang="ko-KR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1~2</a:t>
            </a:r>
            <a:r>
              <a:rPr lang="ko-KR" altLang="en-US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공고 및 </a:t>
            </a:r>
            <a:r>
              <a:rPr lang="ko-KR" altLang="en-US" sz="1400" b="1" spc="-12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접수</a:t>
            </a:r>
            <a:r>
              <a:rPr lang="en-US" altLang="ko-KR" sz="1400" b="1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ko-KR" altLang="en-US" sz="1400" b="1" spc="-12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→</a:t>
            </a:r>
            <a:r>
              <a:rPr lang="en-US" altLang="ko-KR" sz="1400" b="1" spc="-12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en-US" altLang="ko-KR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2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2~4</a:t>
            </a:r>
            <a:r>
              <a:rPr lang="ko-KR" altLang="en-US" sz="1400" spc="-12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b="1" spc="-12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선정평가</a:t>
            </a:r>
            <a:r>
              <a:rPr lang="en-US" altLang="ko-KR" sz="1400" b="1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ko-KR" altLang="en-US" sz="1400" b="1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→</a:t>
            </a:r>
            <a:r>
              <a:rPr lang="en-US" altLang="ko-KR" sz="1400" spc="-12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4</a:t>
            </a:r>
            <a:r>
              <a:rPr lang="ko-KR" altLang="en-US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2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협약 및 사업비 지급</a:t>
            </a:r>
            <a:endParaRPr lang="en-US" altLang="ko-KR" sz="1400" b="1" spc="-12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           </a:t>
            </a:r>
            <a:r>
              <a:rPr lang="ko-KR" altLang="en-US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   </a:t>
            </a:r>
            <a:r>
              <a:rPr lang="ko-KR" altLang="en-US" sz="13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</a:t>
            </a:r>
            <a:r>
              <a:rPr lang="ko-KR" altLang="en-US" sz="1400" b="1" spc="-13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j-ea"/>
              </a:rPr>
              <a:t>디스플레이혁신공정플랫폼구축</a:t>
            </a:r>
            <a:r>
              <a:rPr lang="en-US" altLang="ko-KR" sz="1400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</a:t>
            </a:r>
            <a:r>
              <a:rPr lang="en-US" altLang="ko-KR" sz="1400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</a:t>
            </a:r>
            <a:r>
              <a:rPr lang="en-US" altLang="ko-KR" sz="1400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4~5</a:t>
            </a:r>
            <a:r>
              <a:rPr lang="ko-KR" altLang="en-US" sz="1400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공고 및 </a:t>
            </a:r>
            <a:r>
              <a:rPr lang="ko-KR" altLang="en-US" sz="1400" b="1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접수</a:t>
            </a:r>
            <a:r>
              <a:rPr lang="en-US" altLang="ko-KR" sz="1400" b="1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ko-KR" altLang="en-US" sz="1400" b="1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→</a:t>
            </a:r>
            <a:r>
              <a:rPr lang="en-US" altLang="ko-KR" sz="1400" b="1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en-US" altLang="ko-KR" sz="1400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5~6</a:t>
            </a:r>
            <a:r>
              <a:rPr lang="ko-KR" altLang="en-US" sz="1400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b="1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선정평가</a:t>
            </a:r>
            <a:r>
              <a:rPr lang="en-US" altLang="ko-KR" sz="1400" b="1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</a:t>
            </a:r>
            <a:r>
              <a:rPr lang="ko-KR" altLang="en-US" sz="1400" b="1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→</a:t>
            </a:r>
            <a:r>
              <a:rPr lang="en-US" altLang="ko-KR" sz="1400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7</a:t>
            </a:r>
            <a:r>
              <a:rPr lang="ko-KR" altLang="en-US" sz="1400" spc="-13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3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협약 및 사업비 지급</a:t>
            </a:r>
            <a:endParaRPr lang="en-US" altLang="ko-KR" sz="1400" b="1" spc="-13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/>
          </p:nvPr>
        </p:nvGraphicFramePr>
        <p:xfrm>
          <a:off x="755576" y="3717032"/>
          <a:ext cx="7632848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3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글로벌 수요연계 시스템반도체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중국 및 해외 시장 진출을 통해 국내 기업의 매출 확대를 통한 글로벌 팹리스 기업 육성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신산업창출 파워반도체 상용화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전력효율 향상을 위한 화합물 기반 고효율 파워반도체 소자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/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모듈 기술개발 및 상용화 기술개발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OLED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공정장비용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핵심부품 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OLED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패널 제작 공정 핵심 장비 중 수입에 의존하고 있는 핵심 부분품에 대한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국산화 기술개발 및 사업화 연계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차세대 반도체 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차세대 반도체 설계 핵심기술 개발 및 상용화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차세대 반도체 제조기반기술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소재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공정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장비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디스플레이 혁신공정 플랫폼 구축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디스플레이 산업의 독점시장 창출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초격차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초저원가 실현을 위한 디스플레이 혁신공정 플랫폼 구축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/>
          </p:nvPr>
        </p:nvGraphicFramePr>
        <p:xfrm>
          <a:off x="741811" y="2060848"/>
          <a:ext cx="7632848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99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028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3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OLED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공정장비용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algn="ctr" latinLnBrk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핵심부품 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수입에 의존하는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OLED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공정 핵심 부품 중 국내 기업에서 개발이 가능하며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파급효과가 큰 공용 부품 및 증착기 핵심부품 등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차세대 반도체 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차세대 반도체 설계 핵심기술 개발 및 상용화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차세대 반도체 제조기반기술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소재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공정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장비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rgbClr val="F05E5E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디스플레이 혁신공정 플랫폼 구축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혁신소재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․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장비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․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공정을 중심으로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FIVid*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디스플레이 기술개발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*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FIVid : Flexible Intelligent Varied information display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" name="직사각형 14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3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IT</a:t>
            </a:r>
            <a:r>
              <a:rPr lang="ko-KR" altLang="en-US" sz="1800"/>
              <a:t>융합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57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전자부품산업핵심기술개발사업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4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1508494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72236" y="2064725"/>
            <a:ext cx="8245749" cy="120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2" indent="-180975" defTabSz="900113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  <a:cs typeface="+mj-cs"/>
              </a:rPr>
              <a:t> 주력산업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  <a:cs typeface="+mj-cs"/>
              </a:rPr>
              <a:t>IT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  <a:cs typeface="+mj-cs"/>
              </a:rPr>
              <a:t>융합 </a:t>
            </a:r>
            <a:r>
              <a:rPr lang="en-US" altLang="ko-KR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주력산업 분야의 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IT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융합 핵심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․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원천기술 개발 및 인공지능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IoT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등 新산업 수요대응형 핵심전자부품 및 시스템 개발을 통해 산업 경쟁력 제고 및 미래 신산업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육성</a:t>
            </a:r>
            <a:endParaRPr lang="en-US" altLang="ko-KR" sz="1400" spc="-10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180975" lvl="2" indent="-180975" defTabSz="900113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  <a:cs typeface="+mj-cs"/>
              </a:rPr>
              <a:t>융복합 디스플레이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디지털사이니지 및 웨어러블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‧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자동차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‧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건축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‧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의료 디스플레이 등 융복합 신시장 개척과 터치기술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‧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센서 등을 탑재함으로써 다양한 기능이 부가된 제품으로 기존 시장을 확대하기 위한 융복합 디스플레이 기술개발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3671944"/>
            <a:ext cx="8454656" cy="2300782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3510514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70979" y="4005064"/>
            <a:ext cx="824574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213.34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43.2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170.14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6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93663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</a:rPr>
              <a:t>주력산업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</a:rPr>
              <a:t>IT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</a:rPr>
              <a:t>융합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주력산업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자동차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조선해양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항공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섬유 등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)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의 고부가가치화를 위한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IT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기반 융합기술 개발 지원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marL="93663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</a:rPr>
              <a:t>(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</a:rPr>
              <a:t>융복합디스플레이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ea"/>
                <a:ea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융복합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디스플레이의 중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단기 상용화를 위한 핵심기술 개발 및 시장 활성화를 위한 평가체계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개발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(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신규없음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)</a:t>
            </a:r>
          </a:p>
          <a:p>
            <a:pPr marL="93663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지원규모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및 기간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과제 특성에 따라 차등 지원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총 개발기간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2~5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이내</a:t>
            </a:r>
            <a:endParaRPr lang="en-US" altLang="ko-KR" sz="1400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6281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IT</a:t>
            </a:r>
            <a:r>
              <a:rPr lang="ko-KR" altLang="en-US" sz="1800"/>
              <a:t>융합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58</a:t>
            </a:fld>
            <a:endParaRPr lang="ko-KR" altLang="en-US" dirty="0"/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1997182"/>
            <a:ext cx="8454656" cy="4384146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1844824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513134" y="2302636"/>
            <a:ext cx="8210206" cy="3358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중점추진사항 </a:t>
            </a:r>
            <a:endParaRPr lang="en-US" altLang="ko-KR" sz="14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Rix고딕 B"/>
              <a:ea typeface="Rix고딕 B"/>
            </a:endParaRPr>
          </a:p>
          <a:p>
            <a:pPr marL="174625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주력산업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IT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융합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)</a:t>
            </a:r>
            <a:endParaRPr lang="ko-KR" altLang="en-US" sz="1400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9ED7"/>
              </a:solidFill>
              <a:latin typeface="Rix고딕 B"/>
              <a:ea typeface="Rix고딕 B"/>
            </a:endParaRPr>
          </a:p>
          <a:p>
            <a:pPr marL="35560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-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글로벌 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경쟁력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유지</a:t>
            </a:r>
            <a:r>
              <a:rPr lang="en-US" altLang="ko-KR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70C0"/>
                </a:solidFill>
                <a:latin typeface="Rix고딕 B"/>
                <a:ea typeface="Rix고딕 B"/>
              </a:rPr>
              <a:t>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70C0"/>
                </a:solidFill>
                <a:latin typeface="Rix고딕 B"/>
                <a:ea typeface="Rix고딕 B"/>
              </a:rPr>
              <a:t>: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자동차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조선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섬유 등 전통 주력산업의 글로벌 경쟁 우위 유지를 위해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IT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융합기술 개발 지원</a:t>
            </a:r>
          </a:p>
          <a:p>
            <a:pPr marL="35560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-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산업용 플랫폼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70C0"/>
                </a:solidFill>
                <a:latin typeface="Rix고딕 B"/>
                <a:ea typeface="Rix고딕 B"/>
              </a:rPr>
              <a:t> :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첨단기술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(ICT)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을 산업 현장에 적용할 수 있도록 제품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·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서비스를 지원하는 융합 플랫폼 형태의 </a:t>
            </a:r>
            <a:endParaRPr lang="en-US" altLang="ko-KR" sz="13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marL="355600" lvl="2" defTabSz="900113">
              <a:lnSpc>
                <a:spcPct val="50000"/>
              </a:lnSpc>
              <a:spcAft>
                <a:spcPts val="600"/>
              </a:spcAft>
              <a:buClr>
                <a:srgbClr val="009DD9"/>
              </a:buClr>
              <a:defRPr/>
            </a:pP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                               </a:t>
            </a:r>
            <a:r>
              <a:rPr lang="ko-KR" altLang="en-US" sz="11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전자부품 기술 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개발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지원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(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산업용 </a:t>
            </a:r>
            <a:r>
              <a:rPr lang="en-US" altLang="ko-KR" sz="13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IoT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산업용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AR/VR,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산업용 </a:t>
            </a:r>
            <a:r>
              <a:rPr lang="ko-KR" altLang="en-US" sz="13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임베디드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+mn-ea"/>
              </a:rPr>
              <a:t>산업용 제조플랫폼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등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)</a:t>
            </a:r>
          </a:p>
          <a:p>
            <a:pPr marL="355600" lvl="2" defTabSz="900113">
              <a:lnSpc>
                <a:spcPct val="50000"/>
              </a:lnSpc>
              <a:spcAft>
                <a:spcPts val="600"/>
              </a:spcAft>
              <a:buClr>
                <a:srgbClr val="009DD9"/>
              </a:buClr>
              <a:defRPr/>
            </a:pPr>
            <a:endParaRPr lang="ko-KR" altLang="en-US" sz="105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bg1">
                  <a:lumMod val="50000"/>
                </a:schemeClr>
              </a:solidFill>
              <a:latin typeface="Rix고딕 B"/>
              <a:ea typeface="Rix고딕 B"/>
            </a:endParaRPr>
          </a:p>
          <a:p>
            <a:pPr marL="174625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융복합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 디스플레이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9ED7"/>
                </a:solidFill>
                <a:latin typeface="Rix고딕 B"/>
                <a:ea typeface="Rix고딕 B"/>
              </a:rPr>
              <a:t>)</a:t>
            </a:r>
          </a:p>
          <a:p>
            <a:pPr marL="35560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- </a:t>
            </a:r>
            <a:r>
              <a:rPr lang="ko-KR" altLang="en-US" sz="13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융복합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70C0"/>
                </a:solidFill>
                <a:latin typeface="Rix고딕 B"/>
                <a:ea typeface="Rix고딕 B"/>
              </a:rPr>
              <a:t>: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300" spc="-10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퍼블릭</a:t>
            </a:r>
            <a:r>
              <a:rPr lang="en-US" altLang="ko-KR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/</a:t>
            </a:r>
            <a:r>
              <a:rPr lang="ko-KR" altLang="en-US" sz="1300" spc="-10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임베디드</a:t>
            </a:r>
            <a:r>
              <a:rPr lang="en-US" altLang="ko-KR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지능형 디스플레이</a:t>
            </a:r>
            <a:r>
              <a:rPr lang="en-US" altLang="ko-KR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AR/VR 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등 디스플레이 </a:t>
            </a:r>
            <a:r>
              <a:rPr lang="ko-KR" altLang="en-US" sz="1300" spc="-10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융복합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응용분야를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겨냥한</a:t>
            </a:r>
            <a:endParaRPr lang="en-US" altLang="ko-KR" sz="1300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marL="982663" lvl="2" defTabSz="900113">
              <a:lnSpc>
                <a:spcPct val="50000"/>
              </a:lnSpc>
              <a:spcAft>
                <a:spcPts val="600"/>
              </a:spcAft>
              <a:buClr>
                <a:srgbClr val="009DD9"/>
              </a:buClr>
              <a:defRPr/>
            </a:pP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소재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/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부품 기술개발 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및 상용화 지원</a:t>
            </a:r>
          </a:p>
          <a:p>
            <a:pPr marL="35560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-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시장</a:t>
            </a:r>
            <a:r>
              <a:rPr lang="en-US" altLang="ko-KR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/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성장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70C0"/>
                </a:solidFill>
                <a:latin typeface="Rix고딕 B"/>
                <a:ea typeface="Rix고딕 B"/>
              </a:rPr>
              <a:t>: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다양한 기능이 부가된 제품으로 기존 시장을 확대하기 위한 </a:t>
            </a:r>
            <a:r>
              <a:rPr lang="ko-KR" altLang="en-US" sz="1300" spc="-10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융복합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디스플레이 기술개발 지원</a:t>
            </a:r>
          </a:p>
          <a:p>
            <a:pPr marL="35560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-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accent1"/>
                </a:solidFill>
                <a:latin typeface="Rix고딕 B"/>
                <a:ea typeface="Rix고딕 B"/>
              </a:rPr>
              <a:t>산업생태계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70C0"/>
                </a:solidFill>
                <a:latin typeface="Rix고딕 B"/>
                <a:ea typeface="Rix고딕 B"/>
              </a:rPr>
              <a:t> </a:t>
            </a:r>
            <a:r>
              <a:rPr lang="en-US" altLang="ko-KR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70C0"/>
                </a:solidFill>
                <a:latin typeface="Rix고딕 B"/>
                <a:ea typeface="Rix고딕 B"/>
              </a:rPr>
              <a:t>: 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중소기업 중심의 소량 다품종</a:t>
            </a:r>
            <a:r>
              <a:rPr lang="en-US" altLang="ko-KR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주문</a:t>
            </a:r>
            <a:r>
              <a:rPr lang="en-US" altLang="ko-KR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/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맞춤형 전방산업 육성을 통한 </a:t>
            </a:r>
            <a:r>
              <a:rPr lang="ko-KR" altLang="en-US" sz="1300" spc="-10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균형있는</a:t>
            </a:r>
            <a:r>
              <a:rPr lang="ko-KR" altLang="en-US" sz="13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산업생태계로의 패러다임 변화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유도</a:t>
            </a:r>
            <a:endParaRPr lang="en-US" altLang="ko-KR" sz="13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marL="355600" lvl="2" defTabSz="900113">
              <a:spcAft>
                <a:spcPts val="600"/>
              </a:spcAft>
              <a:buClr>
                <a:srgbClr val="009DD9"/>
              </a:buClr>
              <a:defRPr/>
            </a:pPr>
            <a:endParaRPr lang="ko-KR" altLang="en-US" sz="1300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19. 1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~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 ’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19. 2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공고 및 접수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→ 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2~3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선정평가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→ 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’19. 4~5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협약 및 사업비 지급</a:t>
            </a:r>
            <a:endParaRPr lang="ko-KR" altLang="en-US" sz="1400" b="1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14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전자부품산업핵심기술개발사업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4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85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IT</a:t>
            </a:r>
            <a:r>
              <a:rPr lang="ko-KR" altLang="en-US" sz="1800"/>
              <a:t>융합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59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전자시스템전문기술개발사업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글로벌전문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5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44824"/>
            <a:ext cx="8454656" cy="474615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2880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467544" y="1947551"/>
            <a:ext cx="8174063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중견기업을 전자시스템 전문기업으로 육성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하기 위한 기술개발 지원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535463"/>
            <a:ext cx="8454656" cy="3629841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34888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603515" y="2708920"/>
            <a:ext cx="8245749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257.77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1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43</a:t>
            </a:r>
            <a:r>
              <a:rPr lang="ko-KR" altLang="en-US" sz="11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1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214.77</a:t>
            </a:r>
            <a:r>
              <a:rPr lang="ko-KR" altLang="en-US" sz="11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5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중견기업 기술경쟁력 제고를 위한 지원 강화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산업간 융합촉진을 위한 융합형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R&amp;D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과제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발굴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ko-KR" altLang="en-US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’19. 1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~ ’19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.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2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신규 공고 및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접수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2~3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선정평가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(’19. 4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협약 및 사업비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지급</a:t>
            </a:r>
            <a:endParaRPr lang="ko-KR" altLang="en-US" sz="1400" b="1" spc="-10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/>
          </p:nvPr>
        </p:nvGraphicFramePr>
        <p:xfrm>
          <a:off x="603515" y="3488675"/>
          <a:ext cx="7928925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42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046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82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레이저핵심부품국제공동개발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레이저 부품 및 모듈 분야의 해외 대학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연구소와 공동연구를 통해 레이저 핵심기술 국산화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2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장비연계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3D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프린팅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소재기술개발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장비ㆍ소재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baseline="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연계형</a:t>
                      </a:r>
                      <a:r>
                        <a:rPr lang="ko-KR" altLang="en-US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기술개발 및 품질평가체계 개발을 통해 국내 기업의 글로벌 경쟁력 강화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3667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차세대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조선ㆍ에너지부품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3D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프린팅제조공정개발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차세대 맞춤형 다품종 소량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조선ㆍ에너지</a:t>
                      </a:r>
                      <a:r>
                        <a:rPr lang="ko-KR" altLang="en-US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부품용 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3D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프린팅응용 핵심부품 실용화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82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제조혁신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3D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프린팅기술개발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3D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프린팅 기술을 활용한 수요산업별 맞춤형 장비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ㆍ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공정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ㆍ소재기술 확보를 통한 국내 제조업 혁신 도모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82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지능융합전자정보기기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2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초지능ㆍ초연결</a:t>
                      </a:r>
                      <a:r>
                        <a:rPr lang="ko-KR" altLang="en-US" sz="1200" kern="1200" spc="-12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ㆍ</a:t>
                      </a:r>
                      <a:r>
                        <a:rPr lang="ko-KR" altLang="en-US" sz="1200" kern="1200" spc="-12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초실감 전자정보기기 </a:t>
                      </a:r>
                      <a:r>
                        <a:rPr lang="en-US" altLang="ko-KR" sz="1100" kern="1200" spc="-12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(VR</a:t>
                      </a:r>
                      <a:r>
                        <a:rPr lang="ko-KR" altLang="en-US" sz="1100" kern="1200" spc="-12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ㆍ</a:t>
                      </a:r>
                      <a:r>
                        <a:rPr lang="en-US" altLang="ko-KR" sz="1100" kern="1200" spc="-12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AR</a:t>
                      </a:r>
                      <a:r>
                        <a:rPr lang="en-US" altLang="ko-KR" sz="1100" kern="1200" spc="-12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 </a:t>
                      </a:r>
                      <a:r>
                        <a:rPr lang="ko-KR" altLang="en-US" sz="1100" kern="1200" spc="-12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디바이스</a:t>
                      </a:r>
                      <a:r>
                        <a:rPr lang="en-US" altLang="ko-KR" sz="1100" kern="1200" spc="-12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, </a:t>
                      </a:r>
                      <a:r>
                        <a:rPr lang="en-US" altLang="ko-KR" sz="1100" kern="1200" spc="-120" baseline="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IoT</a:t>
                      </a:r>
                      <a:r>
                        <a:rPr lang="ko-KR" altLang="en-US" sz="1100" kern="1200" spc="-12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가전</a:t>
                      </a:r>
                      <a:r>
                        <a:rPr lang="en-US" altLang="ko-KR" sz="1100" kern="1200" spc="-12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) </a:t>
                      </a:r>
                      <a:r>
                        <a:rPr lang="ko-KR" altLang="en-US" sz="1200" kern="1200" spc="-12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n-cs"/>
                        </a:rPr>
                        <a:t>기술 역량 강화를 통한 글로벌 新시장 선도</a:t>
                      </a:r>
                      <a:endParaRPr lang="ko-KR" altLang="en-US" sz="1200" kern="1200" spc="-12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47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개요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smtClean="0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smtClean="0"/>
              <a:t>산업기술개발사업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554775" y="1484784"/>
            <a:ext cx="8343694" cy="369332"/>
          </a:xfrm>
          <a:prstGeom prst="rect">
            <a:avLst/>
          </a:prstGeom>
          <a:noFill/>
          <a:ln w="3175">
            <a:noFill/>
          </a:ln>
        </p:spPr>
        <p:txBody>
          <a:bodyPr wrap="none" lIns="0" tIns="0" rIns="0" bIns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</a:pPr>
            <a:endParaRPr kumimoji="1" lang="ko-KR" altLang="en-US" dirty="0">
              <a:ln w="9525" cap="sq">
                <a:solidFill>
                  <a:srgbClr val="C0504D">
                    <a:alpha val="0"/>
                  </a:srgbClr>
                </a:solidFill>
                <a:miter/>
              </a:ln>
              <a:latin typeface="+mn-ea"/>
            </a:endParaRPr>
          </a:p>
        </p:txBody>
      </p:sp>
      <p:graphicFrame>
        <p:nvGraphicFramePr>
          <p:cNvPr id="15" name="차트 14"/>
          <p:cNvGraphicFramePr/>
          <p:nvPr>
            <p:extLst>
              <p:ext uri="{D42A27DB-BD31-4B8C-83A1-F6EECF244321}">
                <p14:modId xmlns:p14="http://schemas.microsoft.com/office/powerpoint/2010/main" val="2180666954"/>
              </p:ext>
            </p:extLst>
          </p:nvPr>
        </p:nvGraphicFramePr>
        <p:xfrm>
          <a:off x="971600" y="1124744"/>
          <a:ext cx="708044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직사각형 15"/>
          <p:cNvSpPr/>
          <p:nvPr/>
        </p:nvSpPr>
        <p:spPr>
          <a:xfrm>
            <a:off x="2267744" y="2757080"/>
            <a:ext cx="792088" cy="311880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462"/>
              </a:spcAft>
              <a:buSzPct val="100000"/>
              <a:defRPr/>
            </a:pP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17.3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5076056" y="2996952"/>
            <a:ext cx="792088" cy="311880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462"/>
              </a:spcAft>
              <a:buSzPct val="100000"/>
              <a:defRPr/>
            </a:pPr>
            <a:r>
              <a:rPr lang="en-US" altLang="ko-KR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3.2</a:t>
            </a:r>
            <a:r>
              <a:rPr lang="ko-KR" altLang="en-US" sz="1600" dirty="0">
                <a:latin typeface="HY견고딕" panose="02030600000101010101" pitchFamily="18" charset="-127"/>
                <a:ea typeface="HY견고딕" panose="02030600000101010101" pitchFamily="18" charset="-127"/>
              </a:rPr>
              <a:t>조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534120" y="4933344"/>
            <a:ext cx="8180581" cy="129614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ko-KR" altLang="en-US" sz="1400" dirty="0">
              <a:ln w="9525"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55576" y="4966440"/>
            <a:ext cx="7488832" cy="461590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ko-KR" altLang="en-US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▪ </a:t>
            </a:r>
            <a:r>
              <a:rPr lang="en-US" altLang="ko-KR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2019</a:t>
            </a:r>
            <a:r>
              <a:rPr lang="ko-KR" altLang="en-US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년 </a:t>
            </a:r>
            <a:r>
              <a:rPr lang="ko-KR" altLang="en-US" b="1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산업부</a:t>
            </a:r>
            <a:r>
              <a:rPr lang="ko-KR" altLang="en-US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연구개발 예산</a:t>
            </a:r>
            <a:r>
              <a:rPr lang="en-US" altLang="ko-KR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3366CC"/>
                </a:solidFill>
                <a:latin typeface="+mn-ea"/>
              </a:rPr>
              <a:t>3.2</a:t>
            </a:r>
            <a:r>
              <a:rPr lang="ko-KR" altLang="en-US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3366CC"/>
                </a:solidFill>
                <a:latin typeface="+mn-ea"/>
              </a:rPr>
              <a:t>조원 </a:t>
            </a:r>
            <a:r>
              <a:rPr lang="en-US" altLang="ko-KR" sz="1600" b="1" kern="0" dirty="0">
                <a:solidFill>
                  <a:srgbClr val="3366CC"/>
                </a:solidFill>
                <a:latin typeface="+mn-ea"/>
              </a:rPr>
              <a:t>(</a:t>
            </a:r>
            <a:r>
              <a:rPr lang="ko-KR" altLang="en-US" sz="1600" b="1" kern="0" dirty="0">
                <a:solidFill>
                  <a:srgbClr val="3366CC"/>
                </a:solidFill>
                <a:latin typeface="+mn-ea"/>
              </a:rPr>
              <a:t>전년 대비 </a:t>
            </a:r>
            <a:r>
              <a:rPr lang="en-US" altLang="ko-KR" sz="1600" b="1" kern="0" dirty="0">
                <a:solidFill>
                  <a:srgbClr val="3366CC"/>
                </a:solidFill>
                <a:latin typeface="+mn-ea"/>
              </a:rPr>
              <a:t>488</a:t>
            </a:r>
            <a:r>
              <a:rPr lang="ko-KR" altLang="en-US" sz="1600" b="1" kern="0" dirty="0" err="1">
                <a:solidFill>
                  <a:srgbClr val="3366CC"/>
                </a:solidFill>
                <a:latin typeface="+mn-ea"/>
              </a:rPr>
              <a:t>억원</a:t>
            </a:r>
            <a:r>
              <a:rPr lang="ko-KR" altLang="en-US" sz="1600" b="1" kern="0" dirty="0">
                <a:solidFill>
                  <a:srgbClr val="3366CC"/>
                </a:solidFill>
                <a:latin typeface="+mn-ea"/>
              </a:rPr>
              <a:t>↑</a:t>
            </a:r>
            <a:r>
              <a:rPr lang="en-US" altLang="ko-KR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1.55%</a:t>
            </a:r>
            <a:r>
              <a:rPr lang="ko-KR" alt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↑</a:t>
            </a:r>
            <a:r>
              <a:rPr lang="en-US" altLang="ko-KR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11561" y="5330750"/>
            <a:ext cx="7488832" cy="461590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en-US" altLang="ko-KR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-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정부 전체 연구개발 예산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(20.5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조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) 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중 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3366CC"/>
                </a:solidFill>
                <a:latin typeface="+mn-ea"/>
              </a:rPr>
              <a:t>15.6%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3366CC"/>
                </a:solidFill>
                <a:latin typeface="+mn-ea"/>
              </a:rPr>
              <a:t> 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차지</a:t>
            </a:r>
            <a:endParaRPr lang="en-US" altLang="ko-KR" sz="16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11560" y="5703714"/>
            <a:ext cx="8142894" cy="461590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r>
              <a:rPr lang="en-US" altLang="ko-KR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-</a:t>
            </a:r>
            <a:r>
              <a:rPr lang="ko-KR" altLang="en-US" sz="1600" b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기술개발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(2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조 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4,200</a:t>
            </a:r>
            <a:r>
              <a:rPr lang="ko-KR" altLang="en-US" sz="1600" b="1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억원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), 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기반구축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(5,453</a:t>
            </a:r>
            <a:r>
              <a:rPr lang="ko-KR" altLang="en-US" sz="1600" b="1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억원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), 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인력양성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(1,476</a:t>
            </a:r>
            <a:r>
              <a:rPr lang="ko-KR" altLang="en-US" sz="1600" b="1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억원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), </a:t>
            </a:r>
            <a:r>
              <a:rPr lang="ko-KR" altLang="en-US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기타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(940</a:t>
            </a:r>
            <a:r>
              <a:rPr lang="ko-KR" altLang="en-US" sz="1600" b="1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억원</a:t>
            </a:r>
            <a:r>
              <a:rPr lang="en-US" altLang="ko-KR" sz="16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115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IT</a:t>
            </a:r>
            <a:r>
              <a:rPr lang="ko-KR" altLang="en-US" sz="1800"/>
              <a:t>융합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60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차세대하이브리드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PCB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기술개발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FFFF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6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74401" y="2019559"/>
            <a:ext cx="7742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전자부품 분야의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차세대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PCB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핵심기술 획득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통한 주력산업 경쟁력 강화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및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수요기업과의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연계를 통한 글로벌 시장의 진출 확대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79871"/>
            <a:ext cx="824574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16.5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16.5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6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차세대 통신기기용 </a:t>
            </a:r>
            <a:r>
              <a:rPr lang="ko-KR" altLang="en-US" sz="1400" b="1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하이브리드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PCB)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고밀도화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유연화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고주파 신호 등의 세대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통신기기용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PCB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의 기술 요구를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대응하기 위한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저유전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특성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Rigid- Flex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PCB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제조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 및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Hybrid Substrate Like PCB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용 소재 및 공정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기술개발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자율주행차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전장부품용 </a:t>
            </a:r>
            <a:r>
              <a:rPr lang="ko-KR" altLang="en-US" sz="1400" b="1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하이브리드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PCB)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고주파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RF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전장부품용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하이브리드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PCB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제조기술 및 고주파 대응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저유전손실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소재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기반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하이브리드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PCB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공정기술 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6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차세대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PCB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제품군의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부상에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대응하기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위해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인쇄전자공정과 융합된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新공정기술의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하이브리드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PCB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기술개발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6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4~5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5~6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7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26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</a:t>
            </a:r>
            <a:r>
              <a:rPr lang="ko-KR" altLang="en-US" sz="1800" smtClean="0"/>
              <a:t>스마트공장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61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297282" y="1164099"/>
            <a:ext cx="850204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스마트공장제조핵심기술개발사업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07504" y="1125087"/>
            <a:ext cx="64807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7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661481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773001" y="2059932"/>
            <a:ext cx="8174063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제조업과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ICT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융합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통한 국내 제조업의 글로벌 경쟁력 강화를 위해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한국 제조업 현실에 맞는 스마트공장 기술 개발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852936"/>
            <a:ext cx="8454656" cy="3168352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70892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62342" y="2996952"/>
            <a:ext cx="824574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116.2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71.47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44.73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지원기간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과제 특성에 따라 차등 지원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2~3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3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599862"/>
              </p:ext>
            </p:extLst>
          </p:nvPr>
        </p:nvGraphicFramePr>
        <p:xfrm>
          <a:off x="755576" y="4077072"/>
          <a:ext cx="7632848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3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고도화핵심기술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고도화 스마트공장 구현을 위한 기반핵심 기술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패키지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SW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국내 중소제조환경에 적합한 스마트공장 통합솔루션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모델공장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한국형 고도화 표준 모델공장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품질평가체계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스마트제조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핵심부품의 성능 및 품질인증체계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64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</a:t>
            </a:r>
            <a:r>
              <a:rPr lang="ko-KR" altLang="en-US" sz="1800" smtClean="0"/>
              <a:t>스마트공장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62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297282" y="1164099"/>
            <a:ext cx="850204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스마트공장제조핵심기술개발사업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07504" y="1125087"/>
            <a:ext cx="64807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7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1844824"/>
            <a:ext cx="8454656" cy="3672408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170080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62342" y="2182212"/>
            <a:ext cx="82457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2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일정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’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19. 1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공고 및 접수</a:t>
            </a:r>
            <a:r>
              <a:rPr lang="en-US" altLang="ko-KR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19.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3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선정평가</a:t>
            </a:r>
            <a:r>
              <a:rPr lang="en-US" altLang="ko-KR" sz="1400" b="1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19.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4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협약 및 사업비 지급</a:t>
            </a:r>
            <a:endParaRPr lang="ko-KR" altLang="en-US" sz="14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43853"/>
              </p:ext>
            </p:extLst>
          </p:nvPr>
        </p:nvGraphicFramePr>
        <p:xfrm>
          <a:off x="731881" y="2528902"/>
          <a:ext cx="7632848" cy="20882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45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스마트공장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algn="ctr" latinLnBrk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수준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고도화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국내 제조업 현실에 맞고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최신 국제표준 및 글로벌 트렌드에 적합한 고도화 스마트공장 관련 핵심기술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4598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패키지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SW </a:t>
                      </a: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플랫폼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스마트공장 기반산업 육성을 위해 예지보전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물류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 절감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공정 최적화 등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국내기업의 경쟁력 확보를 위한 패키지 솔루션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4437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선도모델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국내기업의 스마트공장 필요성 인식 확산을 위해 국내 제조기업 현실에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적합한 산업별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주요공정별 스마트공장의 구체적 방향제시 및 스마트제조 관련 상호호환성 테스트베드 등을 통한 신기술 사전검증 및 신뢰성 확보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74598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품질평가인증체계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핵심기술 연구성과물의 상용화를 지원하기 위해 스마트공장 구성 기술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제품 및 솔루션에 대한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국가브랜드 차원의 인증체계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92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</a:t>
            </a:r>
            <a:r>
              <a:rPr lang="ko-KR" altLang="en-US" sz="1800" smtClean="0"/>
              <a:t>스마트공장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63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스마트공장협업패키지기술개발사업</a:t>
            </a:r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8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74401" y="2019559"/>
            <a:ext cx="7742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제조현장의 스마트화를 위한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다양한 핵심기술 국산화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사람중심 협업공장 및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고도화기술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기반 공장 구축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통해 한국형 첨단 스마트공장 모델 구현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19797" y="2780928"/>
            <a:ext cx="8454656" cy="3595830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59113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2996952"/>
            <a:ext cx="8245749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61.92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61.92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과제 특성에 따라 차등 지원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2~3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패키지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R&amp;D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기술개발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스마트공장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업종별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패키지 기술 및 수평적 데이터 분석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고객 맞춤 제조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실증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형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고도화 스마트공장협업 기술개발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스마트공장 작업자의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안전성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편의성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효율성 향상 및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공장內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Factory- Thing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과의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                                                             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9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협업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시너지 극대화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를 위한 사람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기계 협업 핵심기술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742281" y="3717032"/>
          <a:ext cx="7659438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47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746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패키지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R&amp;D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스마트공장 업종별 수직형 통합패키지 기술개발 및 제조데이터공동활용플랫폼 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고도화스마트공장협업기술개발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스마트공장 작업자의 안전성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편의성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효율성 향상 및 사람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기계 협업기술 개발</a:t>
                      </a: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38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64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센서산업고도화전문기술개발사업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글로벌전문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75692" y="1125087"/>
            <a:ext cx="65189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9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685137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737158" y="2082553"/>
            <a:ext cx="82457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buSzPct val="80000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주력산업 및 차세대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신성장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산업의 경쟁력 강화를 위해 국내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일반센서 중심의 산업구조를 첨단센서 중심으로 고도화</a:t>
            </a: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822300"/>
            <a:ext cx="8454656" cy="3415012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636912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74401" y="3042389"/>
            <a:ext cx="8245749" cy="298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82.33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53.86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28.47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 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6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: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첨단센서 핵심기반기술 확보 및 기반기술과 연계한 혁신제품 기술개발 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n-ea"/>
                <a:cs typeface="+mj-cs"/>
              </a:rPr>
              <a:t>핵심기반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n-ea"/>
                <a:cs typeface="+mj-cs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주력</a:t>
            </a:r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5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신산업의</a:t>
            </a:r>
            <a:r>
              <a:rPr lang="ko-KR" altLang="en-US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첨단센서 제품에 공통으로 적용되는 핵심센서 소자 및 지능화</a:t>
            </a:r>
            <a:r>
              <a:rPr lang="en-US" altLang="ko-KR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신뢰성 기반기술 개발 </a:t>
            </a: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n-ea"/>
                <a:cs typeface="+mj-cs"/>
              </a:rPr>
              <a:t>응용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n-ea"/>
                <a:cs typeface="+mj-cs"/>
              </a:rPr>
              <a:t>·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n-ea"/>
                <a:cs typeface="+mj-cs"/>
              </a:rPr>
              <a:t>상용화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n-ea"/>
                <a:cs typeface="+mj-cs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핵심기반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기술개발과 연계하여 주력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신산업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분야에 필요한 첨단센서 제품화 및 조기 상용화 기술개발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첨단센서 산업 육성을 위해 중장기적으로 국내에서 상대적으로 취약한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첨단센서 상용화에 집중하고</a:t>
            </a:r>
            <a:r>
              <a:rPr lang="en-US" altLang="ko-KR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센서 수요 및</a:t>
            </a:r>
            <a:endParaRPr lang="en-US" altLang="ko-KR" sz="135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92075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 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공급기업 간  상호 협력 추진체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계 구축 </a:t>
            </a:r>
            <a:endParaRPr lang="en-US" altLang="ko-KR" sz="135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- 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핵심센서 </a:t>
            </a:r>
            <a:r>
              <a:rPr lang="ko-KR" altLang="en-US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국산화</a:t>
            </a:r>
            <a:r>
              <a:rPr lang="ko-KR" altLang="en-US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를 통한 센서 강국 도약이 주요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목표이므로 </a:t>
            </a:r>
            <a:r>
              <a:rPr lang="ko-KR" altLang="en-US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응용</a:t>
            </a:r>
            <a:r>
              <a:rPr lang="en-US" altLang="ko-KR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상용화 기술을 중심으로 핵심기반 기술과 연계하여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추진</a:t>
            </a:r>
            <a:endParaRPr lang="en-US" altLang="ko-KR" sz="135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ko-KR" altLang="en-US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(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’19. 1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~ ’19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.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2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신규 공고 및 접수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(’19. 2~3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선정평가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(’19. 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지급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8" name="제목 8"/>
          <p:cNvSpPr>
            <a:spLocks noGrp="1"/>
          </p:cNvSpPr>
          <p:nvPr>
            <p:ph type="title"/>
          </p:nvPr>
        </p:nvSpPr>
        <p:spPr>
          <a:xfrm>
            <a:off x="970384" y="419635"/>
            <a:ext cx="5401816" cy="504056"/>
          </a:xfrm>
        </p:spPr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</a:t>
            </a:r>
            <a:r>
              <a:rPr lang="ko-KR" altLang="en-US" sz="1800" smtClean="0"/>
              <a:t>센서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17727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</a:t>
            </a:r>
            <a:r>
              <a:rPr lang="ko-KR" altLang="en-US" sz="1800" smtClean="0"/>
              <a:t>센서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65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수송분야 </a:t>
            </a:r>
            <a:r>
              <a:rPr lang="ko-KR" altLang="en-US" b="1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비배기관</a:t>
            </a:r>
            <a:r>
              <a:rPr lang="ko-KR" altLang="en-US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미세먼지 저감사업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-108520" y="1125087"/>
            <a:ext cx="837507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10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89123" y="2031310"/>
            <a:ext cx="7742015" cy="515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자동차 비배기관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(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타이어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브레이크 등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)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에서 배출되는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미세먼지 저감을 위한 신소재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‧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부품 개발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및 </a:t>
            </a:r>
            <a:endParaRPr lang="en-US" altLang="ko-KR" sz="1400" spc="-10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미세먼지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측정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‧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평가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‧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실증 기술개발 지원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952565" y="1188087"/>
            <a:ext cx="1704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섬유화학금속팀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154610"/>
            <a:ext cx="8245749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30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30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8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자동차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비배기관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유래 미세먼지 저감 소재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부품 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자동차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비배기관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유래 미세먼지 측정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평가 시스템 개발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8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과제 특성에 따라 차등 지원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8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자동차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비배기관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부품 배출 미세먼지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의 지속적 감축을 위한 플랫폼 구축 및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마모에 의한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                                  </a:t>
            </a:r>
            <a:r>
              <a:rPr lang="en-US" altLang="ko-KR" sz="10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미세먼지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발생량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30%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저감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을 위한 소재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부품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평가 기술 개발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8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endParaRPr lang="en-US" altLang="ko-KR" sz="8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~ ’19. 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2~3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716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전자</a:t>
            </a:r>
            <a:r>
              <a:rPr lang="en-US" altLang="ko-KR" dirty="0"/>
              <a:t>/</a:t>
            </a:r>
            <a:r>
              <a:rPr lang="ko-KR" altLang="en-US"/>
              <a:t>전기 분야 </a:t>
            </a:r>
            <a:r>
              <a:rPr lang="en-US" altLang="ko-KR" sz="1800" dirty="0"/>
              <a:t>– </a:t>
            </a:r>
            <a:r>
              <a:rPr lang="en-US" altLang="ko-KR" sz="1800" dirty="0" smtClean="0"/>
              <a:t>LED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03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66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297282" y="1164099"/>
            <a:ext cx="850204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초절전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LED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융합기술개발사업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07504" y="1125087"/>
            <a:ext cx="64807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11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전자전기팀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8"/>
            <a:ext cx="8454656" cy="1136402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484968" y="2045436"/>
            <a:ext cx="8174063" cy="85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차세대 광원*인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마이크로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LED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및 융합 신기술 개발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4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차 산업혁명 변화의 기반기술을 제공하고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에너지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절감 및 세계 기후변화협약에 주도적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대응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*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백열등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‧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형광등 →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LED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→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LCD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→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OLED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→ 마이크로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LED</a:t>
            </a:r>
            <a:endParaRPr lang="ko-KR" altLang="en-US" sz="1200" spc="-10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3248104"/>
            <a:ext cx="8454656" cy="2845192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310408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62342" y="3645024"/>
            <a:ext cx="8245749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45.58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23.2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22.38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초절전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‧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초소형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</a:rPr>
              <a:t>‧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초지능의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디스플레이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․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조명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․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센싱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기능을 제공할 마이크로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LED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및 융합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신기술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   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세계최고 수준의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초절전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 마이크로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LED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n-ea"/>
                <a:cs typeface="+mj-cs"/>
              </a:rPr>
              <a:t>광원 핵심원천기술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b="1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마이크로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LED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광원 및 공정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확보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1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~ ’19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. 2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공고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및 접수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→  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2~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3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선정평가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→ 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4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협약 및 사업비 지급</a:t>
            </a:r>
          </a:p>
        </p:txBody>
      </p:sp>
    </p:spTree>
    <p:extLst>
      <p:ext uri="{BB962C8B-B14F-4D97-AF65-F5344CB8AC3E}">
        <p14:creationId xmlns:p14="http://schemas.microsoft.com/office/powerpoint/2010/main" val="39710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바이오</a:t>
            </a:r>
            <a:r>
              <a:rPr lang="en-US" altLang="ko-KR" dirty="0" smtClean="0"/>
              <a:t>/</a:t>
            </a:r>
            <a:r>
              <a:rPr lang="ko-KR" altLang="en-US" smtClean="0"/>
              <a:t>의료  분야 </a:t>
            </a:r>
            <a:r>
              <a:rPr lang="en-US" altLang="ko-KR" sz="1800" dirty="0" smtClean="0"/>
              <a:t>- </a:t>
            </a:r>
            <a:r>
              <a:rPr lang="ko-KR" altLang="en-US" sz="1800" smtClean="0"/>
              <a:t> 바이오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04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67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CDM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기반 정밀의료데이터 통합플랫폼 기술개발사업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–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1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73211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07439" y="1996912"/>
            <a:ext cx="7742015" cy="584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공통데이터모델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(CDM)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의 국내 표준모델 제시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호환 방안 및 규약개선 마련과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CDM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활용 연구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를 통해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개인정보유출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우려가 없는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의료데이터 기반의 공공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산업적 연구 활성화 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바이오나노융합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921446"/>
            <a:ext cx="8454656" cy="346030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76001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333179"/>
            <a:ext cx="824574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50.46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50.46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2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(CDM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표준모델 제시 및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규약개선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CDM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표준안 마련 및 국제 표준화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국제환화방안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등 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(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민간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CDM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플랫폼 구축 및 산업계 활용 기술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개발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CDM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분산형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바이오헬스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통합 플랫폼 확장 및 고도화 및 확산 기술 등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정밀의료데이터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CDM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구축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과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CDM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기반 다양한 서비스 개발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을 통한 산업계 활용을 집중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일정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: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1~2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2~3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4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894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바이오</a:t>
            </a:r>
            <a:r>
              <a:rPr lang="en-US" altLang="ko-KR" dirty="0"/>
              <a:t>/</a:t>
            </a:r>
            <a:r>
              <a:rPr lang="ko-KR" altLang="en-US"/>
              <a:t>의료  분야 </a:t>
            </a:r>
            <a:r>
              <a:rPr lang="en-US" altLang="ko-KR" sz="1800" dirty="0"/>
              <a:t>- </a:t>
            </a:r>
            <a:r>
              <a:rPr lang="ko-KR" altLang="en-US" sz="1800"/>
              <a:t> 바이오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04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68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창의산업미래성장동력사업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미래성장동력</a:t>
            </a:r>
            <a:endParaRPr lang="ko-KR" altLang="en-US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2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1" name="사각형: 둥근 모서리 20"/>
          <p:cNvSpPr/>
          <p:nvPr/>
        </p:nvSpPr>
        <p:spPr>
          <a:xfrm>
            <a:off x="344672" y="1854681"/>
            <a:ext cx="8454656" cy="864322"/>
          </a:xfrm>
          <a:prstGeom prst="roundRect">
            <a:avLst>
              <a:gd name="adj" fmla="val 9356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589123" y="1690755"/>
            <a:ext cx="954107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13134" y="2078921"/>
            <a:ext cx="82457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12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미래 우리나라의 먹거리로 자리매김 할 수 있는 새로운 산업을 창출하고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산업생태계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조성을 위한 산업적 파급효과가 큰 창의산업 핵심 미래선도기술 개발</a:t>
            </a:r>
          </a:p>
        </p:txBody>
      </p:sp>
      <p:sp>
        <p:nvSpPr>
          <p:cNvPr id="24" name="사각형: 둥근 모서리 23"/>
          <p:cNvSpPr/>
          <p:nvPr/>
        </p:nvSpPr>
        <p:spPr>
          <a:xfrm>
            <a:off x="344672" y="2943243"/>
            <a:ext cx="8454656" cy="3366077"/>
          </a:xfrm>
          <a:prstGeom prst="roundRect">
            <a:avLst>
              <a:gd name="adj" fmla="val 2933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589123" y="2760041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 </a:t>
            </a:r>
            <a:r>
              <a:rPr lang="ko-KR" altLang="en-US" sz="16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  <a:endParaRPr lang="ko-KR" altLang="en-US" sz="16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바이오나노융합팀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74401" y="3144158"/>
            <a:ext cx="8245749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103.06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38.49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64.57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 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6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-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스마트 바이오 생산시스템 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PHR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기반 개인 맞춤형 건강관리 시스템 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경험지식기반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체험형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가상훈련 기술개발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창의산업 미래선도기술 분야 원천기술을 확보하여 신시장 창출의 기반을 마련</a:t>
            </a:r>
            <a:endParaRPr lang="en-US" altLang="ko-KR" sz="135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-  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대</a:t>
            </a: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</a:t>
            </a: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소 상생협력으로 산업생태계 조성 및 중견</a:t>
            </a:r>
            <a:r>
              <a:rPr lang="en-US" altLang="ko-KR" sz="135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ko-KR" altLang="en-US" sz="135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중소기업의 기술력을 제고</a:t>
            </a:r>
            <a:endParaRPr lang="en-US" altLang="ko-KR" sz="135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ko-KR" altLang="en-US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(19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. 1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신규 공고 및 접수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(’19.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2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선정평가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(’19.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3~4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)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지급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7869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바이오</a:t>
            </a:r>
            <a:r>
              <a:rPr lang="en-US" altLang="ko-KR" dirty="0"/>
              <a:t>/</a:t>
            </a:r>
            <a:r>
              <a:rPr lang="ko-KR" altLang="en-US"/>
              <a:t>의료  분야 </a:t>
            </a:r>
            <a:r>
              <a:rPr lang="en-US" altLang="ko-KR" sz="1800" dirty="0"/>
              <a:t>- </a:t>
            </a:r>
            <a:r>
              <a:rPr lang="ko-KR" altLang="en-US" sz="1800"/>
              <a:t> 바이오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04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69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첨단의료복합단지미래의료산업원스톱지원사업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 </a:t>
            </a:r>
            <a:r>
              <a:rPr lang="en-US" altLang="ko-KR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- </a:t>
            </a:r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기타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FFFF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3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8"/>
            <a:ext cx="8454656" cy="694027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755576" y="2132856"/>
            <a:ext cx="7742015" cy="270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8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대구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/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오송 첨단의료산업진흥재단의 기구축 인프라를 활용하여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신약 및 의료기기 제품화 원스톱 지원체계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구축</a:t>
            </a:r>
            <a:endParaRPr lang="ko-KR" altLang="en-US" sz="1400" spc="-10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바이오나노융합팀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760016"/>
            <a:ext cx="8454656" cy="3621734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58639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3054322"/>
            <a:ext cx="824574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18.66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18.66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8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첨단의료산업진흥재단과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의료연구개발기관이 공동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R&amp;D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사업을 수행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하고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수요자 맞춤형 연구개발 및 제품화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   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※</a:t>
            </a:r>
            <a:r>
              <a:rPr lang="ko-KR" altLang="en-US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범부처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산업부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과기부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복지부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공동투자 사업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8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기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구축된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첨복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인프라를 활용하여 기업 등을 위한 전주기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R&amp;D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지원사업을 추진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합성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·IT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기반 의료제품 개발지원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합성신약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및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IT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기반 의료기기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개발의 사업화 지원을 위한 전주기적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(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바이오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·BT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기반 의료제품 개발지원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9ED7"/>
                </a:solidFill>
                <a:latin typeface="+mn-ea"/>
                <a:cs typeface="+mj-cs"/>
              </a:rPr>
              <a:t>)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바이오신약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및 의료기기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개발 단계의 응용연구부터 임상시험 진입까지의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맞춤형 지원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8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1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2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8364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개요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smtClean="0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smtClean="0"/>
              <a:t>산업기술개발사업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11560" y="4941168"/>
            <a:ext cx="1074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47,448</a:t>
            </a:r>
            <a:endParaRPr lang="ko-KR" altLang="en-US"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683568" y="5784489"/>
            <a:ext cx="8136905" cy="74095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72000" rIns="72000" bIns="72000" anchor="ctr">
            <a:spAutoFit/>
          </a:bodyPr>
          <a:lstStyle/>
          <a:p>
            <a:pPr algn="ctr">
              <a:spcBef>
                <a:spcPct val="15000"/>
              </a:spcBef>
              <a:buSzPct val="85000"/>
            </a:pPr>
            <a:r>
              <a:rPr lang="ko-KR" altLang="en-US" b="1" dirty="0">
                <a:solidFill>
                  <a:schemeClr val="bg1"/>
                </a:solidFill>
                <a:latin typeface="+mn-ea"/>
                <a:cs typeface="Tahoma" pitchFamily="34" charset="0"/>
              </a:rPr>
              <a:t>기업 </a:t>
            </a:r>
            <a:r>
              <a:rPr lang="en-US" altLang="ko-KR" b="1" dirty="0">
                <a:solidFill>
                  <a:schemeClr val="bg1"/>
                </a:solidFill>
                <a:latin typeface="+mn-ea"/>
                <a:cs typeface="Tahoma" pitchFamily="34" charset="0"/>
              </a:rPr>
              <a:t>R&amp;D</a:t>
            </a:r>
            <a:r>
              <a:rPr lang="ko-KR" altLang="en-US" b="1" dirty="0">
                <a:solidFill>
                  <a:schemeClr val="bg1"/>
                </a:solidFill>
                <a:latin typeface="+mn-ea"/>
                <a:cs typeface="Tahoma" pitchFamily="34" charset="0"/>
              </a:rPr>
              <a:t>에 </a:t>
            </a:r>
            <a:r>
              <a:rPr lang="en-US" altLang="ko-KR" b="1" dirty="0">
                <a:solidFill>
                  <a:schemeClr val="bg1"/>
                </a:solidFill>
                <a:latin typeface="+mn-ea"/>
                <a:cs typeface="Tahoma" pitchFamily="34" charset="0"/>
              </a:rPr>
              <a:t>60.1% </a:t>
            </a:r>
            <a:r>
              <a:rPr lang="ko-KR" altLang="en-US" b="1" dirty="0">
                <a:solidFill>
                  <a:schemeClr val="bg1"/>
                </a:solidFill>
                <a:latin typeface="+mn-ea"/>
                <a:cs typeface="Tahoma" pitchFamily="34" charset="0"/>
              </a:rPr>
              <a:t>지원</a:t>
            </a:r>
            <a:endParaRPr lang="en-US" altLang="ko-KR" b="1" dirty="0">
              <a:solidFill>
                <a:schemeClr val="bg1"/>
              </a:solidFill>
              <a:latin typeface="+mn-ea"/>
              <a:cs typeface="Tahoma" pitchFamily="34" charset="0"/>
            </a:endParaRPr>
          </a:p>
          <a:p>
            <a:pPr algn="ctr">
              <a:spcBef>
                <a:spcPct val="15000"/>
              </a:spcBef>
              <a:buSzPct val="85000"/>
            </a:pPr>
            <a:r>
              <a:rPr lang="ko-KR" altLang="en-US" b="1" dirty="0">
                <a:solidFill>
                  <a:srgbClr val="FFFF00"/>
                </a:solidFill>
                <a:latin typeface="+mn-ea"/>
                <a:cs typeface="Tahoma" pitchFamily="34" charset="0"/>
              </a:rPr>
              <a:t>산</a:t>
            </a:r>
            <a:r>
              <a:rPr kumimoji="1" lang="en-US" altLang="ko-KR" b="1" kern="0" spc="-100" dirty="0">
                <a:solidFill>
                  <a:srgbClr val="FFFF00"/>
                </a:solidFill>
                <a:latin typeface="+mn-ea"/>
                <a:cs typeface="Arial" panose="020B0604020202020204" pitchFamily="34" charset="0"/>
              </a:rPr>
              <a:t>·</a:t>
            </a:r>
            <a:r>
              <a:rPr kumimoji="1" lang="ko-KR" altLang="en-US" b="1" kern="0" spc="-100" dirty="0">
                <a:solidFill>
                  <a:srgbClr val="FFFF00"/>
                </a:solidFill>
                <a:latin typeface="+mn-ea"/>
                <a:cs typeface="Arial" panose="020B0604020202020204" pitchFamily="34" charset="0"/>
              </a:rPr>
              <a:t>학</a:t>
            </a:r>
            <a:r>
              <a:rPr kumimoji="1" lang="en-US" altLang="ko-KR" b="1" kern="0" spc="-100" dirty="0">
                <a:solidFill>
                  <a:srgbClr val="FFFF00"/>
                </a:solidFill>
                <a:latin typeface="+mn-ea"/>
                <a:cs typeface="Arial" panose="020B0604020202020204" pitchFamily="34" charset="0"/>
              </a:rPr>
              <a:t>·</a:t>
            </a:r>
            <a:r>
              <a:rPr kumimoji="1" lang="ko-KR" altLang="en-US" b="1" kern="0" spc="-100" dirty="0">
                <a:solidFill>
                  <a:srgbClr val="FFFF00"/>
                </a:solidFill>
                <a:latin typeface="+mn-ea"/>
                <a:cs typeface="Arial" panose="020B0604020202020204" pitchFamily="34" charset="0"/>
              </a:rPr>
              <a:t>연 공동 </a:t>
            </a:r>
            <a:r>
              <a:rPr kumimoji="1" lang="ko-KR" altLang="en-US" b="1" kern="0" spc="-100" dirty="0" err="1">
                <a:solidFill>
                  <a:srgbClr val="FFFF00"/>
                </a:solidFill>
                <a:latin typeface="+mn-ea"/>
                <a:cs typeface="Arial" panose="020B0604020202020204" pitchFamily="34" charset="0"/>
              </a:rPr>
              <a:t>컨소시움</a:t>
            </a:r>
            <a:r>
              <a:rPr kumimoji="1" lang="ko-KR" altLang="en-US" b="1" kern="0" spc="-100" dirty="0">
                <a:solidFill>
                  <a:srgbClr val="FFFF00"/>
                </a:solidFill>
                <a:latin typeface="+mn-ea"/>
                <a:cs typeface="Arial" panose="020B0604020202020204" pitchFamily="34" charset="0"/>
              </a:rPr>
              <a:t> 과제 </a:t>
            </a:r>
            <a:r>
              <a:rPr kumimoji="1" lang="en-US" altLang="ko-KR" b="1" kern="0" spc="-100" dirty="0">
                <a:solidFill>
                  <a:srgbClr val="FFFF00"/>
                </a:solidFill>
                <a:latin typeface="+mn-ea"/>
                <a:cs typeface="Arial" panose="020B0604020202020204" pitchFamily="34" charset="0"/>
              </a:rPr>
              <a:t>95.0%</a:t>
            </a:r>
            <a:endParaRPr lang="en-US" altLang="ko-KR" b="1" dirty="0">
              <a:solidFill>
                <a:srgbClr val="FFFF00"/>
              </a:solidFill>
              <a:latin typeface="+mn-ea"/>
              <a:cs typeface="Tahoma" pitchFamily="34" charset="0"/>
            </a:endParaRPr>
          </a:p>
        </p:txBody>
      </p:sp>
      <p:sp>
        <p:nvSpPr>
          <p:cNvPr id="24" name="700도시"/>
          <p:cNvSpPr>
            <a:spLocks noChangeArrowheads="1"/>
          </p:cNvSpPr>
          <p:nvPr/>
        </p:nvSpPr>
        <p:spPr bwMode="auto">
          <a:xfrm>
            <a:off x="7236296" y="1681333"/>
            <a:ext cx="936104" cy="311610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square" lIns="72000" tIns="0" rIns="72000" bIns="0" anchor="ctr">
            <a:spAutoFit/>
            <a:scene3d>
              <a:camera prst="orthographicFront"/>
              <a:lightRig rig="glow" dir="t">
                <a:rot lat="0" lon="0" rev="3600000"/>
              </a:lightRig>
            </a:scene3d>
            <a:sp3d prstMaterial="softEdge">
              <a:bevelT w="1270" h="1270"/>
              <a:bevelB w="0" h="0"/>
            </a:sp3d>
          </a:bodyPr>
          <a:lstStyle/>
          <a:p>
            <a:pPr algn="ctr" eaLnBrk="0" latinLnBrk="0" hangingPunct="0">
              <a:lnSpc>
                <a:spcPct val="120000"/>
              </a:lnSpc>
            </a:pP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단위</a:t>
            </a:r>
            <a:r>
              <a:rPr lang="en-US" altLang="ko-KR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억원</a:t>
            </a:r>
            <a:endParaRPr lang="en-US" altLang="ko-KR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5" name="차트 24"/>
          <p:cNvGraphicFramePr/>
          <p:nvPr>
            <p:extLst>
              <p:ext uri="{D42A27DB-BD31-4B8C-83A1-F6EECF244321}">
                <p14:modId xmlns:p14="http://schemas.microsoft.com/office/powerpoint/2010/main" val="2339955870"/>
              </p:ext>
            </p:extLst>
          </p:nvPr>
        </p:nvGraphicFramePr>
        <p:xfrm>
          <a:off x="625151" y="2057228"/>
          <a:ext cx="8123037" cy="344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707904" y="4962654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15.8%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61116" y="4026550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8.5%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07904" y="4509120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15.7%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40788" y="2686379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4.6%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59832" y="3140968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11.2%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68344" y="3594502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44.3%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235586" y="1196752"/>
            <a:ext cx="4768462" cy="385301"/>
          </a:xfrm>
          <a:prstGeom prst="roundRect">
            <a:avLst>
              <a:gd name="adj" fmla="val 0"/>
            </a:avLst>
          </a:prstGeom>
          <a:solidFill>
            <a:srgbClr val="1A4B87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467544" y="1268760"/>
            <a:ext cx="4333182" cy="26161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dirty="0" err="1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수행주체별</a:t>
            </a:r>
            <a:r>
              <a:rPr kumimoji="1" lang="ko-KR" altLang="en-US" sz="1700" b="1" dirty="0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 지원현황</a:t>
            </a:r>
            <a:r>
              <a:rPr kumimoji="1" lang="en-US" altLang="ko-KR" sz="1700" b="1" dirty="0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(`17</a:t>
            </a:r>
            <a:r>
              <a:rPr kumimoji="1" lang="ko-KR" altLang="en-US" sz="1700" b="1" dirty="0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년 수행기관 기준</a:t>
            </a:r>
            <a:r>
              <a:rPr kumimoji="1" lang="en-US" altLang="ko-KR" sz="1700" b="1" dirty="0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)</a:t>
            </a:r>
            <a:endParaRPr kumimoji="1" lang="ko-KR" altLang="en-US" sz="1700" b="1" dirty="0">
              <a:solidFill>
                <a:schemeClr val="bg1"/>
              </a:solidFill>
              <a:latin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58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바이오</a:t>
            </a:r>
            <a:r>
              <a:rPr lang="en-US" altLang="ko-KR" dirty="0"/>
              <a:t>/</a:t>
            </a:r>
            <a:r>
              <a:rPr lang="ko-KR" altLang="en-US"/>
              <a:t>의료  분야 </a:t>
            </a:r>
            <a:r>
              <a:rPr lang="en-US" altLang="ko-KR" sz="1800" dirty="0"/>
              <a:t>- </a:t>
            </a:r>
            <a:r>
              <a:rPr lang="ko-KR" altLang="en-US" sz="1800"/>
              <a:t> 바이오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04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70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297282" y="1164099"/>
            <a:ext cx="850204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포스트게놈다부처유전체사업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07504" y="1125087"/>
            <a:ext cx="64807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4</a:t>
            </a:r>
            <a:endParaRPr lang="ko-KR" altLang="en-US" sz="2000" b="1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바이오나노융합팀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9"/>
            <a:ext cx="8454656" cy="631474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484968" y="2077604"/>
            <a:ext cx="8174063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맞춤형 의료 구현을 위한 국제적 수준의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유전체 연구 자원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정보 확보 및 맞춤형 예방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진단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치료기술 개발 지원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798342"/>
            <a:ext cx="8454656" cy="3150938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636912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62342" y="3068960"/>
            <a:ext cx="824574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57.25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27.37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29.88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포스트게놈시대를 대비한 유전체 정보산업 활성화를 위한 기반 구축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유전체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정보서비스 프로세스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최적화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유전체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비즈니스모델 구축 및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산업화지원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 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표준게놈지도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작성사업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유전체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기초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기전 연구 결과를 활용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고부가가치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제품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</a:rPr>
              <a:t> ·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서비스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모델 개발지원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으로 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중견기업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육성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ko-KR" altLang="en-US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공고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및 접수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→  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3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선정평가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→ 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4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협약 및 사업비 지급</a:t>
            </a:r>
          </a:p>
        </p:txBody>
      </p:sp>
    </p:spTree>
    <p:extLst>
      <p:ext uri="{BB962C8B-B14F-4D97-AF65-F5344CB8AC3E}">
        <p14:creationId xmlns:p14="http://schemas.microsoft.com/office/powerpoint/2010/main" val="146288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바이오</a:t>
            </a:r>
            <a:r>
              <a:rPr lang="en-US" altLang="ko-KR" dirty="0"/>
              <a:t>/</a:t>
            </a:r>
            <a:r>
              <a:rPr lang="ko-KR" altLang="en-US"/>
              <a:t>의료  분야 </a:t>
            </a:r>
            <a:r>
              <a:rPr lang="en-US" altLang="ko-KR" sz="1800" dirty="0"/>
              <a:t>- </a:t>
            </a:r>
            <a:r>
              <a:rPr lang="ko-KR" altLang="en-US" sz="1800"/>
              <a:t> </a:t>
            </a:r>
            <a:r>
              <a:rPr lang="ko-KR" altLang="en-US" sz="1800" smtClean="0"/>
              <a:t>의료기기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04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71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b="1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현장수요반영의료기기고도화기술개발사업</a:t>
            </a:r>
            <a:endParaRPr lang="en-US" altLang="ko-KR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FFFF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5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344672" y="1855809"/>
            <a:ext cx="8454656" cy="598518"/>
          </a:xfrm>
          <a:prstGeom prst="roundRect">
            <a:avLst>
              <a:gd name="adj" fmla="val 1090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46409" y="2029818"/>
            <a:ext cx="7742015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의료현장 아이디어 기반의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기술개발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인허가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마케팅 등 전주기 지원을 통한 의료기기 제품화 성공률 제고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05E5E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바이오나노융합팀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2" name="사각형: 둥근 모서리 21"/>
          <p:cNvSpPr/>
          <p:nvPr/>
        </p:nvSpPr>
        <p:spPr>
          <a:xfrm>
            <a:off x="344672" y="2680057"/>
            <a:ext cx="8454656" cy="3701693"/>
          </a:xfrm>
          <a:prstGeom prst="roundRect">
            <a:avLst>
              <a:gd name="adj" fmla="val 305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89123" y="2492896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74401" y="2852936"/>
            <a:ext cx="8245749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55.27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55.27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및  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3~5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92075" lvl="2" defTabSz="900113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병원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의료인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수요 기반으로 시장진입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사업화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이 가능한 의료기기 개발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을 지원하고 과제참여 병원은 구매의사를 확인</a:t>
            </a:r>
          </a:p>
          <a:p>
            <a:pPr marL="92075" lvl="2" defTabSz="900113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단계평가를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통한 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경쟁형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R&amp;D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추진으로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단계 지원 후 우수 과제를 선별하여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단계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92075" lvl="2" defTabSz="900113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-  R&amp;D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지원과제를 통해 개발단계에서부터 인허가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마케팅까지 사업화 전주기 지원체계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구축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92075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3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공고 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5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6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월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지급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728987" y="3573016"/>
          <a:ext cx="7659438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7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623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현장수요반영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R&amp;D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현장에서 실질적으로 의료기기를 사용하는 의료진이 보유한 신개념 의료기기 개발 및 기존 제품의 개선 추진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연구개발지원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현장 아이디어의 제품화를 위한 기획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개발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시험검사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전임상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임상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해외인증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인허가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마케팅 등 제품의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신속 사업화를 위한 전주기 인프라 활용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5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지식서비스 </a:t>
            </a:r>
            <a:r>
              <a:rPr lang="en-US" altLang="ko-KR" sz="1800" dirty="0"/>
              <a:t>- </a:t>
            </a:r>
            <a:r>
              <a:rPr lang="ko-KR" altLang="en-US" sz="1800" smtClean="0"/>
              <a:t>지식서비스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05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72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지식서비스산업핵심기술개발사업</a:t>
            </a:r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산업핵심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1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바이오나노융합팀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7"/>
            <a:ext cx="8454656" cy="830075"/>
          </a:xfrm>
          <a:prstGeom prst="roundRect">
            <a:avLst>
              <a:gd name="adj" fmla="val 843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4401" y="2019559"/>
            <a:ext cx="8174063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지식서비스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분야 핵심∙원천기술 개발 지원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제조업과 서비스산업의 역량강화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및 경쟁력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동반향상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857953"/>
            <a:ext cx="8454656" cy="3307351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702029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74401" y="3068960"/>
            <a:ext cx="824574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420.86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59.92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360.94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 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endParaRPr lang="en-US" altLang="ko-KR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제조업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+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서비스 융합을 위한 비즈니스 모델 발굴과 제조업의 생산성 향상 및 고부가가치화를 위한 기술개발 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旣존재하는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+mn-ea"/>
                <a:cs typeface="+mj-cs"/>
              </a:rPr>
              <a:t>서비스산업 고도화와 서비스 산업간 융합을 통한 새로운 서비스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+mn-ea"/>
                <a:cs typeface="+mj-cs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+mn-ea"/>
                <a:cs typeface="+mj-cs"/>
              </a:rPr>
              <a:t>산업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+mn-ea"/>
                <a:cs typeface="+mj-cs"/>
              </a:rPr>
              <a:t>)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+mn-ea"/>
                <a:cs typeface="+mj-cs"/>
              </a:rPr>
              <a:t>창출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을 위한 기술개발</a:t>
            </a:r>
          </a:p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창의적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도전적인 비즈니스 아이디어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(BI)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를 바탕으로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시장 중심의 유망한 비즈니스모델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(BM)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을 개발하고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이를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R&amp;D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로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0" lvl="2" defTabSz="900113">
              <a:lnSpc>
                <a:spcPct val="5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   </a:t>
            </a:r>
            <a:r>
              <a:rPr lang="ko-KR" altLang="en-US" sz="8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  <a:cs typeface="+mj-cs"/>
              </a:rPr>
              <a:t>연계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하여 기술개발</a:t>
            </a:r>
            <a:endParaRPr lang="ko-KR" altLang="en-US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일정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: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19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. 1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월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~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’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19. 2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신규 공고 및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접수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2~3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선정평가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(’19. 4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월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</a:rPr>
              <a:t>)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지급</a:t>
            </a:r>
            <a:endParaRPr lang="en-US" altLang="ko-KR" sz="14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74401" y="2276872"/>
            <a:ext cx="8174063" cy="29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서비스의 과학화 ∙ </a:t>
            </a: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IT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융합화</a:t>
            </a: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지식화를 통해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n-ea"/>
                <a:cs typeface="+mj-cs"/>
              </a:rPr>
              <a:t>기존 산업</a:t>
            </a: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n-ea"/>
                <a:cs typeface="+mj-cs"/>
              </a:rPr>
              <a:t>(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n-ea"/>
                <a:cs typeface="+mj-cs"/>
              </a:rPr>
              <a:t>제조업 ∙ 서비스업</a:t>
            </a: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n-ea"/>
                <a:cs typeface="+mj-cs"/>
              </a:rPr>
              <a:t>)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n-ea"/>
                <a:cs typeface="+mj-cs"/>
              </a:rPr>
              <a:t>을 고도화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하고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n-ea"/>
                <a:cs typeface="+mj-cs"/>
              </a:rPr>
              <a:t>서비스 新산업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을 창출하기 위한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n-ea"/>
                <a:cs typeface="+mj-cs"/>
              </a:rPr>
              <a:t>핵심기술개발 지원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2"/>
              </a:solidFill>
              <a:latin typeface="+mn-ea"/>
              <a:cs typeface="+mj-cs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006882"/>
              </p:ext>
            </p:extLst>
          </p:nvPr>
        </p:nvGraphicFramePr>
        <p:xfrm>
          <a:off x="608054" y="3789040"/>
          <a:ext cx="7927892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68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110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26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제조서비스융합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제조업과 서비스를 융합한 제조업 서비스화 기술과 제조업 생산성 향상 및 고부가가치를 위한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서비스 핵심 기술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193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서비스 </a:t>
                      </a:r>
                      <a:r>
                        <a:rPr lang="ko-KR" altLang="en-US" sz="1200" kern="1200" spc="-10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산업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융합고도화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컨설팅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유통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물류 등 旣존재하는 서비스산업 고도화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서비스 산업간 융합을 통한 새로운 서비스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창출을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위한 기술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171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05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73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디자인혁신역량강화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글로벌전문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2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혁신기업디자인팀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27226" y="1756010"/>
            <a:ext cx="8454656" cy="1162711"/>
          </a:xfrm>
          <a:prstGeom prst="roundRect">
            <a:avLst>
              <a:gd name="adj" fmla="val 8430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556792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445797" y="1916832"/>
            <a:ext cx="8012488" cy="59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20000"/>
              </a:lnSpc>
              <a:spcAft>
                <a:spcPts val="300"/>
              </a:spcAft>
              <a:buClr>
                <a:srgbClr val="009DD9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·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디자인 혁신역량을 보유한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중소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·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중견기업의 디자인 핵심기술 및 역량개발 지원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통해 국내 기업의 글로벌 경쟁력 강화 및 디자인생태계 고도화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3117939"/>
            <a:ext cx="8454656" cy="3377019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924944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74401" y="3356992"/>
            <a:ext cx="824574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421.23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81.19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340.04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endParaRPr lang="en-US" altLang="ko-KR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781057"/>
              </p:ext>
            </p:extLst>
          </p:nvPr>
        </p:nvGraphicFramePr>
        <p:xfrm>
          <a:off x="689322" y="4046075"/>
          <a:ext cx="7768962" cy="21192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384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305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04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글로벌디자인전문기업육성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디자인 혁신을 견인할 수 있는 핵심역량을 보유한 글로벌 디자인 전문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활용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기업 육성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디자인전문기술개발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경쟁력 있는 중소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중견기업의 유망기술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제품 및 비즈니스 아이디어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비즈니스 모델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)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의 사업화를 위한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디자인개발 지원 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288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차세대디자인핵심기술개발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차세대 핵심상품 디자인개발을 통한 디자인산업지원 기초기술 연구개발을 지원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(※ ‘18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년 일몰로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, ‘19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년도 신규예산 없음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서비스디자인기반제조업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신생태계구축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제품을 기반으로 서비스디자인을 융합하여 새로운 비즈니스 영역을 발굴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지원 및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新비즈니스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 창출로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국내 제조업 경쟁력 확보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미래선행디자인기술개발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AI,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빅데이터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 등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4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차 산업혁명 선도기술을 기반으로 디자인방법론을 적용한 새로운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컨셉의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endParaRPr lang="en-US" altLang="ko-KR" sz="1200" kern="1200" spc="-100" dirty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제품과 서비스를 개발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중소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j-cs"/>
                        </a:rPr>
                        <a:t>중견기업의 미래 대응능력 제고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" name="제목 8"/>
          <p:cNvSpPr>
            <a:spLocks noGrp="1"/>
          </p:cNvSpPr>
          <p:nvPr>
            <p:ph type="title"/>
          </p:nvPr>
        </p:nvSpPr>
        <p:spPr>
          <a:xfrm>
            <a:off x="970384" y="419635"/>
            <a:ext cx="5401816" cy="504056"/>
          </a:xfrm>
        </p:spPr>
        <p:txBody>
          <a:bodyPr/>
          <a:lstStyle/>
          <a:p>
            <a:r>
              <a:rPr lang="ko-KR" altLang="en-US" dirty="0" smtClean="0"/>
              <a:t>지식서비스 </a:t>
            </a:r>
            <a:r>
              <a:rPr lang="en-US" altLang="ko-KR" sz="1800" dirty="0"/>
              <a:t>- </a:t>
            </a:r>
            <a:r>
              <a:rPr lang="ko-KR" altLang="en-US" sz="1800" smtClean="0"/>
              <a:t>디자인</a:t>
            </a:r>
            <a:endParaRPr lang="ko-KR" altLang="en-US" sz="1800" dirty="0"/>
          </a:p>
        </p:txBody>
      </p:sp>
      <p:sp>
        <p:nvSpPr>
          <p:cNvPr id="17" name="직사각형 16"/>
          <p:cNvSpPr/>
          <p:nvPr/>
        </p:nvSpPr>
        <p:spPr>
          <a:xfrm>
            <a:off x="646409" y="2492896"/>
            <a:ext cx="8174063" cy="295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( 4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차 산업혁명 선도를 위한 新시장 창출을 견인할 디자인기업의 역량개발과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중소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중견기업의 제품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·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서비스 </a:t>
            </a:r>
            <a:r>
              <a:rPr lang="ko-KR" altLang="en-US" sz="12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디자인 개발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지원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2"/>
              </a:solidFill>
              <a:latin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443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05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>
          <a:xfrm>
            <a:off x="4283967" y="6520259"/>
            <a:ext cx="576066" cy="365125"/>
          </a:xfrm>
        </p:spPr>
        <p:txBody>
          <a:bodyPr/>
          <a:lstStyle/>
          <a:p>
            <a:fld id="{5F6400D0-0870-48C4-AA39-4407B3B544FB}" type="slidenum">
              <a:rPr lang="ko-KR" altLang="en-US" smtClean="0"/>
              <a:pPr/>
              <a:t>74</a:t>
            </a:fld>
            <a:endParaRPr lang="ko-KR" altLang="en-US" dirty="0"/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1862237"/>
            <a:ext cx="8454656" cy="3078931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1700808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589123" y="2266329"/>
            <a:ext cx="8245749" cy="2386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lnSpc>
                <a:spcPct val="120000"/>
              </a:lnSpc>
              <a:spcAft>
                <a:spcPts val="3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174625" lvl="2" defTabSz="900113">
              <a:lnSpc>
                <a:spcPct val="120000"/>
              </a:lnSpc>
              <a:spcAft>
                <a:spcPts val="3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중장기 산업기술 </a:t>
            </a:r>
            <a:r>
              <a:rPr lang="en-US" altLang="ko-KR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R&amp;D</a:t>
            </a:r>
            <a:r>
              <a:rPr lang="ko-KR" altLang="en-US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전략 및 </a:t>
            </a:r>
            <a:r>
              <a:rPr lang="en-US" altLang="ko-KR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2019</a:t>
            </a:r>
            <a:r>
              <a:rPr lang="ko-KR" altLang="en-US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디자인융합 분야 산업기술 </a:t>
            </a:r>
            <a:r>
              <a:rPr lang="en-US" altLang="ko-KR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R&amp;BD </a:t>
            </a:r>
            <a:r>
              <a:rPr lang="ko-KR" altLang="en-US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전략수립에 따른 </a:t>
            </a:r>
            <a:r>
              <a:rPr lang="ko-KR" altLang="en-US" sz="1400" spc="-11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디자인융합형</a:t>
            </a:r>
            <a:r>
              <a:rPr lang="ko-KR" altLang="en-US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품목</a:t>
            </a:r>
            <a:r>
              <a:rPr lang="en-US" altLang="ko-KR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(</a:t>
            </a:r>
            <a:r>
              <a:rPr lang="ko-KR" altLang="en-US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과제</a:t>
            </a:r>
            <a:r>
              <a:rPr lang="en-US" altLang="ko-KR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) </a:t>
            </a:r>
            <a:r>
              <a:rPr lang="ko-KR" altLang="en-US" sz="1400" spc="-11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반영</a:t>
            </a:r>
            <a:endParaRPr lang="en-US" altLang="ko-KR" sz="1400" spc="-11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174625" lvl="2" defTabSz="900113">
              <a:lnSpc>
                <a:spcPct val="120000"/>
              </a:lnSpc>
              <a:spcAft>
                <a:spcPts val="3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→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디자인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수송기기 융합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디자인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·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바이오헬스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 융합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디자인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스마트전자 융합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디자인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지능정보서비스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n-ea"/>
              </a:rPr>
              <a:t>융합</a:t>
            </a: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  <a:p>
            <a:pPr marL="174625" lvl="2" defTabSz="900113">
              <a:lnSpc>
                <a:spcPct val="120000"/>
              </a:lnSpc>
              <a:spcAft>
                <a:spcPts val="300"/>
              </a:spcAft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포트폴리오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중심의 디자인기업 실무역량 평가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강화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174625" lvl="2" defTabSz="900113">
              <a:lnSpc>
                <a:spcPct val="120000"/>
              </a:lnSpc>
              <a:spcAft>
                <a:spcPts val="3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lnSpc>
                <a:spcPct val="120000"/>
              </a:lnSpc>
              <a:spcAft>
                <a:spcPts val="3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및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정부출연금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3~9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내외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/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,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년 이내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  <a:p>
            <a:pPr marL="285750" lvl="2" indent="-285750" defTabSz="900113">
              <a:lnSpc>
                <a:spcPct val="120000"/>
              </a:lnSpc>
              <a:spcAft>
                <a:spcPts val="3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(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1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+mj-ea"/>
                <a:ea typeface="+mj-ea"/>
              </a:rPr>
              <a:t>월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~ ’19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2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신규 공고 및 접수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</a:rPr>
              <a:t>  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</a:rPr>
              <a:t>→ 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(’19.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3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선정평가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</a:rPr>
              <a:t>  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</a:rPr>
              <a:t>→ 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(’19. 4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협약 및 사업비 지급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</a:p>
        </p:txBody>
      </p:sp>
      <p:sp>
        <p:nvSpPr>
          <p:cNvPr id="14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디자인혁신역량강화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lt"/>
                <a:ea typeface="+mj-ea"/>
                <a:cs typeface="+mj-cs"/>
              </a:rPr>
              <a:t>글로벌전문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n-ea"/>
              <a:cs typeface="+mj-cs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4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2</a:t>
            </a:r>
            <a:endParaRPr lang="ko-KR" altLang="en-US" sz="24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혁신기업디자인팀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7" name="제목 8"/>
          <p:cNvSpPr>
            <a:spLocks noGrp="1"/>
          </p:cNvSpPr>
          <p:nvPr>
            <p:ph type="title"/>
          </p:nvPr>
        </p:nvSpPr>
        <p:spPr>
          <a:xfrm>
            <a:off x="970384" y="419635"/>
            <a:ext cx="5401816" cy="504056"/>
          </a:xfrm>
        </p:spPr>
        <p:txBody>
          <a:bodyPr/>
          <a:lstStyle/>
          <a:p>
            <a:r>
              <a:rPr lang="ko-KR" altLang="en-US" dirty="0"/>
              <a:t>지식서비스 </a:t>
            </a:r>
            <a:r>
              <a:rPr lang="en-US" altLang="ko-KR" sz="1800" dirty="0"/>
              <a:t>- </a:t>
            </a:r>
            <a:r>
              <a:rPr lang="ko-KR" altLang="en-US" sz="1800"/>
              <a:t>디자인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84980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기타 분야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06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75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산업현장핵심기술수시개발사업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</a:t>
            </a:r>
            <a:endParaRPr lang="ko-KR" altLang="en-US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297282" y="1125087"/>
            <a:ext cx="431705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1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3" name="사각형: 둥근 모서리 12"/>
          <p:cNvSpPr/>
          <p:nvPr/>
        </p:nvSpPr>
        <p:spPr>
          <a:xfrm>
            <a:off x="344672" y="1855807"/>
            <a:ext cx="8454656" cy="785008"/>
          </a:xfrm>
          <a:prstGeom prst="roundRect">
            <a:avLst>
              <a:gd name="adj" fmla="val 9605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502715" y="2001929"/>
            <a:ext cx="82457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급변하는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외 시장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기술 변화로 유발되는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시급성이 높은 산업계 </a:t>
            </a:r>
            <a:r>
              <a:rPr lang="ko-KR" altLang="en-US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기술애로를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해결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하고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R&amp;D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취약분야 지원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및 미래 유망 핵심기술을 발굴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·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검증</a:t>
            </a:r>
          </a:p>
        </p:txBody>
      </p:sp>
      <p:sp>
        <p:nvSpPr>
          <p:cNvPr id="26" name="사각형: 둥근 모서리 25"/>
          <p:cNvSpPr/>
          <p:nvPr/>
        </p:nvSpPr>
        <p:spPr>
          <a:xfrm>
            <a:off x="344672" y="2903459"/>
            <a:ext cx="8454656" cy="3233316"/>
          </a:xfrm>
          <a:prstGeom prst="roundRect">
            <a:avLst>
              <a:gd name="adj" fmla="val 4088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589123" y="2708920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  <a:endParaRPr lang="ko-KR" altLang="en-US" sz="16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03486" y="1188087"/>
            <a:ext cx="1853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혁신기업디자인팀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54206" y="3271043"/>
            <a:ext cx="824574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99.17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93.1</a:t>
            </a:r>
            <a:r>
              <a:rPr lang="ko-KR" altLang="en-US" sz="11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1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6.07</a:t>
            </a:r>
            <a:r>
              <a:rPr lang="ko-KR" altLang="en-US" sz="11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1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 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8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산업경쟁력 강화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시범형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기술개발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글로벌기술장벽 대응 맞춤기술개발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/>
            </a:r>
            <a:b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</a:b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중점추진사항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E5A9D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Rix고딕 B"/>
                <a:ea typeface="Rix고딕 B"/>
              </a:rPr>
              <a:t>국내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Rix고딕 B"/>
                <a:ea typeface="Rix고딕 B"/>
              </a:rPr>
              <a:t>·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Rix고딕 B"/>
                <a:ea typeface="Rix고딕 B"/>
              </a:rPr>
              <a:t>외 기술환경 변화로 유발되는 산업계 기술애로에 대한 </a:t>
            </a:r>
            <a:r>
              <a:rPr lang="ko-KR" altLang="en-US" sz="1400" spc="-10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Rix고딕 B"/>
                <a:ea typeface="Rix고딕 B"/>
              </a:rPr>
              <a:t>시의성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Rix고딕 B"/>
                <a:ea typeface="Rix고딕 B"/>
              </a:rPr>
              <a:t> 있는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Rix고딕 B"/>
                <a:ea typeface="Rix고딕 B"/>
              </a:rPr>
              <a:t>R&amp;D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latin typeface="Rix고딕 B"/>
                <a:ea typeface="Rix고딕 B"/>
              </a:rPr>
              <a:t>지원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FF0000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8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E5A9D"/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지원규모 및 기간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: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과제당 정부출연금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2~3</a:t>
            </a:r>
            <a:r>
              <a:rPr lang="ko-KR" altLang="en-US" sz="14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억원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 이내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/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년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,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총 개발기간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1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년</a:t>
            </a:r>
            <a:endParaRPr lang="en-US" altLang="ko-KR" sz="14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endParaRPr lang="en-US" altLang="ko-KR" sz="800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Rix고딕 B"/>
              <a:ea typeface="Rix고딕 B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n-ea"/>
              </a:rPr>
              <a:t>자유공모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n-ea"/>
              </a:rPr>
              <a:t>(1)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3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공고 및 접수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5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선정평가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’19.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6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협약 및 사업비 지급</a:t>
            </a:r>
            <a:endParaRPr lang="en-US" altLang="ko-KR" sz="1400" b="1" spc="-1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0" lvl="2" defTabSz="900113">
              <a:spcAft>
                <a:spcPts val="600"/>
              </a:spcAft>
              <a:buClr>
                <a:srgbClr val="009DD9"/>
              </a:buClr>
              <a:defRPr/>
            </a:pP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           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  </a:t>
            </a:r>
            <a:r>
              <a:rPr lang="ko-KR" altLang="en-US" sz="13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n-ea"/>
              </a:rPr>
              <a:t>자유공모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1"/>
                </a:solidFill>
                <a:latin typeface="+mn-ea"/>
              </a:rPr>
              <a:t>(2)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ko-KR" altLang="en-US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19. 8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공고 및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접수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10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선정평가</a:t>
            </a:r>
            <a:r>
              <a:rPr lang="en-US" altLang="ko-KR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→ </a:t>
            </a:r>
            <a:r>
              <a:rPr lang="en-US" altLang="ko-KR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11</a:t>
            </a:r>
            <a:r>
              <a:rPr lang="ko-KR" altLang="en-US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협약 및 사업비 </a:t>
            </a:r>
            <a:r>
              <a:rPr lang="ko-KR" altLang="en-US" sz="1400" b="1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지급</a:t>
            </a:r>
            <a:endParaRPr lang="en-US" altLang="ko-KR" sz="1400" b="1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8698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기타 분야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06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>
          <a:xfrm>
            <a:off x="4283967" y="6520259"/>
            <a:ext cx="576066" cy="365125"/>
          </a:xfrm>
        </p:spPr>
        <p:txBody>
          <a:bodyPr/>
          <a:lstStyle/>
          <a:p>
            <a:fld id="{5F6400D0-0870-48C4-AA39-4407B3B544FB}" type="slidenum">
              <a:rPr lang="ko-KR" altLang="en-US" smtClean="0"/>
              <a:pPr/>
              <a:t>76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344672" y="1164099"/>
            <a:ext cx="845465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국가표준기술개발 및 보급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75692" y="1125087"/>
            <a:ext cx="65189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2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표준인증팀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855809"/>
            <a:ext cx="8454656" cy="771106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89123" y="1694377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11716" y="2009996"/>
            <a:ext cx="8174063" cy="547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기술선도 및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융</a:t>
            </a:r>
            <a:r>
              <a:rPr lang="ko-KR" altLang="en-US" sz="12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ㆍ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복합기술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분야 등에 대한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국가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ㆍ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국제표준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개발과  표준화 기반구축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등을 통해 수출 시장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선점을 견인 및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lnSpc>
                <a:spcPct val="57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산업기술 분야 참조표준의 체계적 개발과 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보급</a:t>
            </a:r>
            <a:r>
              <a:rPr lang="ko-KR" altLang="en-US" sz="1400" spc="-100" dirty="0" err="1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</a:rPr>
              <a:t>ㆍ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확산을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통해 기술개발 비용 및 기간 단축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을 통해 산업 경쟁력을 강화</a:t>
            </a: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788347"/>
            <a:ext cx="8454656" cy="3592981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636912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59891" y="2996952"/>
            <a:ext cx="8404597" cy="320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+mj-cs"/>
              </a:rPr>
              <a:t>305.3</a:t>
            </a:r>
            <a:r>
              <a:rPr lang="ko-KR" altLang="en-US" sz="14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43.18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F0000"/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262.12</a:t>
            </a:r>
            <a:r>
              <a:rPr lang="ko-KR" altLang="en-US" sz="1200" spc="-100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0" lvl="2" defTabSz="900113">
              <a:spcAft>
                <a:spcPts val="200"/>
              </a:spcAft>
              <a:buClr>
                <a:schemeClr val="accent2"/>
              </a:buClr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2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 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79375" lvl="2" defTabSz="900113">
              <a:lnSpc>
                <a:spcPct val="130000"/>
              </a:lnSpc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글로벌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시장 경쟁력 확보를 위한 국제표준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개발</a:t>
            </a:r>
            <a:r>
              <a:rPr lang="en-US" altLang="ko-KR" sz="14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·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제안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및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표준화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활동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표준의 이행확산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전문가 양성 등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표준기반조성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+mj-cs"/>
            </a:endParaRPr>
          </a:p>
          <a:p>
            <a:pPr marL="79375" lvl="2" defTabSz="900113">
              <a:lnSpc>
                <a:spcPct val="130000"/>
              </a:lnSpc>
              <a:buClr>
                <a:schemeClr val="accent2"/>
              </a:buClr>
              <a:defRPr/>
            </a:pP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 - 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국가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전략산업 경쟁력 제고를 위한 핵심 참조표준 데이터 개발 및 보급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,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국가참조표준 </a:t>
            </a:r>
            <a:r>
              <a:rPr lang="en-US" altLang="ko-KR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DB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구축 및 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운영</a:t>
            </a: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+mj-cs"/>
            </a:endParaRPr>
          </a:p>
          <a:p>
            <a:pPr marL="79375" lvl="2" defTabSz="900113">
              <a:lnSpc>
                <a:spcPct val="130000"/>
              </a:lnSpc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+mj-cs"/>
            </a:endParaRPr>
          </a:p>
          <a:p>
            <a:pPr marL="79375" lvl="2" defTabSz="900113">
              <a:lnSpc>
                <a:spcPct val="130000"/>
              </a:lnSpc>
              <a:buClr>
                <a:schemeClr val="accent2"/>
              </a:buClr>
              <a:defRPr/>
            </a:pPr>
            <a:endParaRPr lang="en-US" altLang="ko-KR" sz="5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1"/>
              </a:solidFill>
              <a:latin typeface="+mj-lt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일정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(’19. 1~2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공고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및 접수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3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선정평가</a:t>
            </a:r>
            <a:r>
              <a:rPr lang="en-US" altLang="ko-KR" sz="1400" b="1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</a:t>
            </a:r>
            <a:r>
              <a:rPr lang="en-US" altLang="ko-KR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 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→ 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(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</a:rPr>
              <a:t>’19. 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4</a:t>
            </a: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월</a:t>
            </a:r>
            <a:r>
              <a:rPr lang="en-US" altLang="ko-KR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2"/>
                </a:solidFill>
                <a:latin typeface="+mj-ea"/>
                <a:ea typeface="+mj-ea"/>
                <a:cs typeface="+mj-cs"/>
              </a:rPr>
              <a:t>) </a:t>
            </a:r>
            <a:r>
              <a:rPr lang="ko-KR" altLang="en-US" sz="1400" b="1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j-cs"/>
              </a:rPr>
              <a:t>협약 및 사업비 지급</a:t>
            </a:r>
            <a:endParaRPr lang="ko-KR" altLang="en-US" sz="1400" b="1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j-cs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000629"/>
              </p:ext>
            </p:extLst>
          </p:nvPr>
        </p:nvGraphicFramePr>
        <p:xfrm>
          <a:off x="813739" y="3754990"/>
          <a:ext cx="7541238" cy="987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98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013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3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국가표준기술력향상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표준화연구개발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국제표준화기구에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국제표준을 제안하여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DIS(CDV)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등록까지의 과제 수행을 지원</a:t>
                      </a:r>
                      <a:endParaRPr lang="ko-KR" altLang="en-US" sz="11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표준기반조성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우리 기술</a:t>
                      </a:r>
                      <a:r>
                        <a:rPr lang="en-US" altLang="ko-KR" sz="1200" spc="-100" smtClean="0">
                          <a:ln>
                            <a:solidFill>
                              <a:prstClr val="white">
                                <a:alpha val="5000"/>
                              </a:prst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ix고딕 B"/>
                          <a:ea typeface="Rix고딕 B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제품의 국제표준화를 이끌기 위한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표준전략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인력양성 등 기반조성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국가참조표준데이터개발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참조표준데이터 개발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국내외 연구기관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등에서 생산한  데이터의 검증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및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공인 데이터화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지원</a:t>
                      </a:r>
                      <a:endParaRPr lang="ko-KR" altLang="en-US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참조표준 보급 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: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참조표준을 활용하기 용이하도록 가공하여 제공하고</a:t>
                      </a: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활용 컨설팅 등 사업화를 지원</a:t>
                      </a:r>
                      <a:endParaRPr lang="ko-KR" altLang="en-US" sz="1200" kern="1200" spc="-100" baseline="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rgbClr val="F05E5E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06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기타 분야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06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77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297282" y="1164099"/>
            <a:ext cx="850204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안전인증역량강화사업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 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07504" y="1125087"/>
            <a:ext cx="64807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3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표준인증팀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0" name="사각형: 둥근 모서리 19"/>
          <p:cNvSpPr/>
          <p:nvPr/>
        </p:nvSpPr>
        <p:spPr>
          <a:xfrm>
            <a:off x="344672" y="1754727"/>
            <a:ext cx="8454656" cy="738470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39552" y="1556792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사업목적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412960" y="1989173"/>
            <a:ext cx="8318079" cy="32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 defTabSz="900113">
              <a:lnSpc>
                <a:spcPct val="110000"/>
              </a:lnSpc>
              <a:spcAft>
                <a:spcPts val="600"/>
              </a:spcAft>
              <a:buClr>
                <a:schemeClr val="accent2"/>
              </a:buClr>
              <a:defRPr/>
            </a:pP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국민의 생활안전 확보 및 후생증진을 위해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F05E5E"/>
                </a:solidFill>
                <a:latin typeface="+mj-ea"/>
                <a:ea typeface="+mj-ea"/>
                <a:cs typeface="+mj-cs"/>
              </a:rPr>
              <a:t>제품안전기준 및 차세대 계량기술을 개발하고 제품 및 화학물질 안전관리체계 개선</a:t>
            </a: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708920"/>
            <a:ext cx="8454656" cy="3024336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2564904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62342" y="2924944"/>
            <a:ext cx="824574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2019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년 </a:t>
            </a:r>
            <a:r>
              <a:rPr lang="ko-KR" altLang="en-US" sz="14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지원규모 </a:t>
            </a:r>
            <a:r>
              <a:rPr lang="en-US" altLang="ko-KR" sz="1400" spc="-1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74.59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latin typeface="+mj-ea"/>
                <a:ea typeface="+mj-ea"/>
                <a:cs typeface="+mj-cs"/>
              </a:rPr>
              <a:t>억원 </a:t>
            </a:r>
            <a:r>
              <a:rPr lang="en-US" altLang="ko-KR" sz="12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[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신규 </a:t>
            </a: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51.24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, 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계속 </a:t>
            </a: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23.35</a:t>
            </a:r>
            <a:r>
              <a:rPr lang="ko-KR" altLang="en-US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억원</a:t>
            </a:r>
            <a:r>
              <a:rPr lang="en-US" altLang="ko-KR" sz="12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]</a:t>
            </a: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지원분야 </a:t>
            </a:r>
            <a:r>
              <a:rPr lang="en-US" altLang="ko-KR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: </a:t>
            </a:r>
            <a:endParaRPr lang="en-US" altLang="ko-KR" sz="1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3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816618"/>
              </p:ext>
            </p:extLst>
          </p:nvPr>
        </p:nvGraphicFramePr>
        <p:xfrm>
          <a:off x="732880" y="3785592"/>
          <a:ext cx="7777733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63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71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3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소비자제품안전기술기반조성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안전취약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위해제품과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융복합제품의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안전기준 연구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와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신종위해물질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 등 위해성 평가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및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시험검사방법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개선연구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등을 통한 안전한 사회 실현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차세대계량기술개발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IT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융복합 기술활용을 통한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계량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측정기기 성능향상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및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불법조작 방지로 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4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차산업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 신산업 대응과 국민의 공정한 상거래 질서 확립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화학물질안전관리기반확충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국민 안전과 건강 및 환경보호를 위한 화학물질 규제 강화에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따라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산업혁신을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위한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rgbClr val="F05E5E"/>
                          </a:solidFill>
                          <a:latin typeface="+mj-ea"/>
                          <a:ea typeface="+mj-ea"/>
                          <a:cs typeface="+mj-cs"/>
                        </a:rPr>
                        <a:t>화학물질 안전관리기반 확충 및 화학사고 예방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rgbClr val="F05E5E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26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기타 분야</a:t>
            </a:r>
            <a:endParaRPr lang="ko-KR" altLang="en-US" sz="18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 smtClean="0"/>
              <a:t>06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dirty="0"/>
              <a:t>Ⅳ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`19</a:t>
            </a:r>
            <a:r>
              <a:rPr lang="ko-KR" altLang="en-US"/>
              <a:t>년도 신규과제 지원사업</a:t>
            </a:r>
            <a:endParaRPr lang="en-US" altLang="ko-KR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78</a:t>
            </a:fld>
            <a:endParaRPr lang="ko-KR" altLang="en-US" dirty="0"/>
          </a:p>
        </p:txBody>
      </p:sp>
      <p:sp>
        <p:nvSpPr>
          <p:cNvPr id="48" name="사각형: 둥근 모서리 47"/>
          <p:cNvSpPr/>
          <p:nvPr/>
        </p:nvSpPr>
        <p:spPr>
          <a:xfrm>
            <a:off x="297282" y="1164099"/>
            <a:ext cx="8502046" cy="35368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/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안전인증역량강화사업 </a:t>
            </a:r>
            <a:r>
              <a:rPr lang="en-US" altLang="ko-KR" spc="-1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ko-KR" altLang="en-US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기타</a:t>
            </a:r>
            <a:endParaRPr lang="en-US" altLang="ko-KR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n-ea"/>
              <a:cs typeface="+mj-cs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107504" y="1125087"/>
            <a:ext cx="648072" cy="4317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spc="-15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</a:rPr>
              <a:t>3</a:t>
            </a:r>
            <a:endParaRPr lang="ko-KR" altLang="en-US" sz="2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250724" y="1188087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담당팀 </a:t>
            </a:r>
            <a:r>
              <a:rPr lang="en-US" altLang="ko-KR" sz="12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n-ea"/>
                <a:cs typeface="+mj-cs"/>
              </a:rPr>
              <a:t>| </a:t>
            </a: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  <a:cs typeface="+mj-cs"/>
              </a:rPr>
              <a:t>표준인증팀</a:t>
            </a:r>
            <a:endParaRPr lang="ko-KR" altLang="en-US" sz="12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+mj-ea"/>
              <a:ea typeface="+mj-ea"/>
              <a:cs typeface="+mj-cs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344672" y="2069140"/>
            <a:ext cx="8454656" cy="3952148"/>
          </a:xfrm>
          <a:prstGeom prst="roundRect">
            <a:avLst>
              <a:gd name="adj" fmla="val 3837"/>
            </a:avLst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589123" y="1844824"/>
            <a:ext cx="870751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ko-KR" altLang="en-US" sz="1600" spc="-1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지원내용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449125" y="2337261"/>
            <a:ext cx="8245749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+mj-cs"/>
              </a:rPr>
              <a:t>중점추진사항</a:t>
            </a:r>
            <a:endParaRPr lang="en-US" altLang="ko-KR" sz="1400" spc="-10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20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1400" spc="-100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chemeClr val="accent2"/>
              </a:buClr>
              <a:buFont typeface="Wingdings 2" panose="05020102010507070707" pitchFamily="18" charset="2"/>
              <a:buChar char=""/>
              <a:defRPr/>
            </a:pPr>
            <a:endParaRPr lang="en-US" altLang="ko-KR" sz="500" spc="-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+mj-cs"/>
            </a:endParaRPr>
          </a:p>
          <a:p>
            <a:pPr marL="285750" lvl="2" indent="-285750" defTabSz="900113">
              <a:spcAft>
                <a:spcPts val="600"/>
              </a:spcAft>
              <a:buClr>
                <a:srgbClr val="009DD9"/>
              </a:buClr>
              <a:buFont typeface="Wingdings 2" panose="05020102010507070707" pitchFamily="18" charset="2"/>
              <a:buChar char=""/>
              <a:defRPr/>
            </a:pPr>
            <a:r>
              <a:rPr lang="ko-KR" altLang="en-US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일정 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: 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(’19. </a:t>
            </a:r>
            <a:r>
              <a:rPr lang="en-US" altLang="ko-KR" sz="1400" spc="-10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2</a:t>
            </a:r>
            <a:r>
              <a:rPr lang="ko-KR" altLang="en-US" sz="1400" spc="-10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공고</a:t>
            </a:r>
            <a:r>
              <a:rPr lang="en-US" altLang="ko-KR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ko-KR" altLang="en-US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및 접수</a:t>
            </a:r>
            <a:r>
              <a:rPr lang="en-US" altLang="ko-KR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ko-KR" altLang="en-US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→  </a:t>
            </a:r>
            <a:r>
              <a:rPr lang="en-US" altLang="ko-KR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</a:t>
            </a:r>
            <a:r>
              <a:rPr lang="en-US" altLang="ko-KR" sz="1400" spc="-10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3</a:t>
            </a:r>
            <a:r>
              <a:rPr lang="ko-KR" altLang="en-US" sz="1400" spc="-10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선정평가</a:t>
            </a:r>
            <a:r>
              <a:rPr lang="en-US" altLang="ko-KR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   </a:t>
            </a:r>
            <a:r>
              <a:rPr lang="ko-KR" altLang="en-US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→  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Rix고딕 B"/>
                <a:ea typeface="Rix고딕 B"/>
              </a:rPr>
              <a:t> 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(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</a:rPr>
              <a:t>’19. </a:t>
            </a:r>
            <a:r>
              <a:rPr lang="en-US" altLang="ko-KR" sz="1400" spc="-10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4</a:t>
            </a:r>
            <a:r>
              <a:rPr lang="ko-KR" altLang="en-US" sz="1400" spc="-10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월</a:t>
            </a:r>
            <a:r>
              <a:rPr lang="en-US" altLang="ko-KR" sz="1400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05E5E"/>
                </a:solidFill>
                <a:latin typeface="Rix고딕 B"/>
                <a:ea typeface="Rix고딕 B"/>
              </a:rPr>
              <a:t>) </a:t>
            </a:r>
            <a:r>
              <a:rPr lang="ko-KR" altLang="en-US" sz="1400" b="1" spc="-1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</a:rPr>
              <a:t>협약 및 사업비 지급</a:t>
            </a:r>
            <a:endParaRPr lang="ko-KR" altLang="en-US" sz="1400" b="1" spc="-1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426280"/>
              </p:ext>
            </p:extLst>
          </p:nvPr>
        </p:nvGraphicFramePr>
        <p:xfrm>
          <a:off x="683132" y="2654436"/>
          <a:ext cx="7777733" cy="2721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63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71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3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소비자제품안전기술기반조성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‧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복합제품 안전기준 적기마련 및 어린이 안전취약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‧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사고다발 제품 및 기술진보 제품의 안전기준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</a:t>
                      </a:r>
                      <a:r>
                        <a:rPr lang="ko-KR" altLang="en-US" sz="14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8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업그레이드 등에 대한 연구 지원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가습기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살균제 사고 재발 방지 등을 위한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非관리제품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및 신규 화학물질의 위해성 평가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위해제품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 </a:t>
                      </a:r>
                      <a:r>
                        <a:rPr lang="en-US" altLang="ko-KR" sz="8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효율적 차단을 위한 안전  관리체계 개선 및 기업 자율적 제품안전경영체계 구축 등 연구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차세대계량기술개발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  IT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복합 계량기술 고도화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스마트미터링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),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에너지신산업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(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태양광 발전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친환경 차량 등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)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확산을 </a:t>
                      </a:r>
                      <a:endParaRPr lang="en-US" altLang="ko-KR" sz="1200" kern="1200" spc="-100" baseline="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  </a:t>
                      </a:r>
                      <a:r>
                        <a:rPr lang="ko-KR" altLang="en-US" sz="8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위한 차세대 계량기술 개발 및 관련 핵심소재</a:t>
                      </a:r>
                      <a:r>
                        <a:rPr lang="en-US" altLang="ko-KR" sz="1200" kern="1200" spc="-100" baseline="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부품 개발 등에 관한 연구 지원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  IT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융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복합 계량기술 및 차세대 계량기술 평가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인증을 위한 시험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검사방법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신뢰성 평가기반 조성   </a:t>
                      </a:r>
                      <a:endParaRPr lang="en-US" altLang="ko-KR" sz="1200" kern="1200" spc="-100" smtClean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  </a:t>
                      </a:r>
                      <a:r>
                        <a:rPr lang="en-US" altLang="ko-KR" sz="8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및 관련 제도개선 등에 관한 연구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j-cs"/>
                        </a:rPr>
                        <a:t>화학물질안전관리기반확충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국내 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화학물질 유해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위험성 시험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평가기반 확충을 위한 시설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장비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운영체계 구축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 </a:t>
                      </a:r>
                      <a:r>
                        <a:rPr lang="en-US" altLang="ko-KR" sz="800" kern="1200" spc="-100" baseline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기술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노하우보급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저변확대를 위한 기반확충 지원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- 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화학물질 </a:t>
                      </a:r>
                      <a:r>
                        <a:rPr lang="ko-KR" altLang="en-US" sz="1200" kern="1200" spc="-100" dirty="0" err="1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영세공급망</a:t>
                      </a:r>
                      <a:r>
                        <a:rPr lang="ko-KR" altLang="en-US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단위의 컨소시엄을 대상으로 화학물질 취급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관리현황</a:t>
                      </a: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   </a:t>
                      </a:r>
                      <a:r>
                        <a:rPr lang="en-US" altLang="ko-KR" sz="8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 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관련 법령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안전 진단 및 전주기관리시스템 보급</a:t>
                      </a:r>
                      <a:r>
                        <a:rPr lang="en-US" altLang="ko-KR" sz="1200" kern="1200" spc="-100" dirty="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·</a:t>
                      </a:r>
                      <a:r>
                        <a:rPr lang="ko-KR" altLang="en-US" sz="1200" kern="1200" spc="-100" smtClean="0">
                          <a:ln>
                            <a:solidFill>
                              <a:schemeClr val="bg1">
                                <a:alpha val="500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ea"/>
                          <a:ea typeface="+mj-ea"/>
                          <a:cs typeface="+mj-cs"/>
                        </a:rPr>
                        <a:t>활용 지원</a:t>
                      </a:r>
                      <a:endParaRPr lang="ko-KR" altLang="en-US" sz="1200" kern="1200" spc="-100" dirty="0">
                        <a:ln>
                          <a:solidFill>
                            <a:schemeClr val="bg1">
                              <a:alpha val="5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ea"/>
                        <a:ea typeface="+mj-ea"/>
                        <a:cs typeface="+mj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4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>
          <a:xfrm>
            <a:off x="4283967" y="6520259"/>
            <a:ext cx="576066" cy="365125"/>
          </a:xfrm>
        </p:spPr>
        <p:txBody>
          <a:bodyPr/>
          <a:lstStyle/>
          <a:p>
            <a:fld id="{5F6400D0-0870-48C4-AA39-4407B3B544FB}" type="slidenum">
              <a:rPr lang="ko-KR" altLang="en-US" smtClean="0"/>
              <a:pPr/>
              <a:t>79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7109"/>
            <a:ext cx="9144000" cy="568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4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개요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smtClean="0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smtClean="0"/>
              <a:t>산업기술개발사업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395536" y="1265629"/>
            <a:ext cx="8424936" cy="518457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5875">
            <a:solidFill>
              <a:srgbClr val="007BC2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00" b="1" dirty="0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83568" y="5398836"/>
            <a:ext cx="7798998" cy="4501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+mn-ea"/>
              </a:rPr>
              <a:t>지역산업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(2,571</a:t>
            </a:r>
            <a:r>
              <a:rPr lang="ko-KR" altLang="en-US" b="1" dirty="0" err="1">
                <a:solidFill>
                  <a:schemeClr val="tx1"/>
                </a:solidFill>
                <a:latin typeface="+mn-ea"/>
              </a:rPr>
              <a:t>억원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8.0%)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700346" y="4861224"/>
            <a:ext cx="7798998" cy="4501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+mn-ea"/>
              </a:rPr>
              <a:t>산업기술연구기반 구축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(5,937</a:t>
            </a:r>
            <a:r>
              <a:rPr lang="ko-KR" altLang="en-US" b="1" dirty="0" err="1">
                <a:solidFill>
                  <a:schemeClr val="tx1"/>
                </a:solidFill>
                <a:latin typeface="+mn-ea"/>
              </a:rPr>
              <a:t>억원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18.5%)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691957" y="5911772"/>
            <a:ext cx="7798998" cy="4501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+mn-ea"/>
              </a:rPr>
              <a:t>산업정책 및 기술표준 등 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(934</a:t>
            </a:r>
            <a:r>
              <a:rPr lang="ko-KR" altLang="en-US" b="1" dirty="0" err="1">
                <a:solidFill>
                  <a:schemeClr val="tx1"/>
                </a:solidFill>
                <a:latin typeface="+mn-ea"/>
              </a:rPr>
              <a:t>억원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2.9%)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827584" y="1454074"/>
            <a:ext cx="7278624" cy="3218079"/>
            <a:chOff x="827584" y="3016101"/>
            <a:chExt cx="7278624" cy="3218079"/>
          </a:xfrm>
        </p:grpSpPr>
        <p:graphicFrame>
          <p:nvGraphicFramePr>
            <p:cNvPr id="37" name="차트 36"/>
            <p:cNvGraphicFramePr/>
            <p:nvPr>
              <p:extLst>
                <p:ext uri="{D42A27DB-BD31-4B8C-83A1-F6EECF244321}">
                  <p14:modId xmlns:p14="http://schemas.microsoft.com/office/powerpoint/2010/main" val="3317685566"/>
                </p:ext>
              </p:extLst>
            </p:nvPr>
          </p:nvGraphicFramePr>
          <p:xfrm>
            <a:off x="888018" y="3016101"/>
            <a:ext cx="4947030" cy="321807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8" name="Text Box 135"/>
            <p:cNvSpPr txBox="1">
              <a:spLocks noChangeArrowheads="1"/>
            </p:cNvSpPr>
            <p:nvPr/>
          </p:nvSpPr>
          <p:spPr bwMode="auto">
            <a:xfrm flipH="1">
              <a:off x="1099298" y="5900563"/>
              <a:ext cx="1013008" cy="307777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</a:rPr>
                <a:t>창의산업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9" name="Text Box 135"/>
            <p:cNvSpPr txBox="1">
              <a:spLocks noChangeArrowheads="1"/>
            </p:cNvSpPr>
            <p:nvPr/>
          </p:nvSpPr>
          <p:spPr bwMode="auto">
            <a:xfrm flipH="1">
              <a:off x="2234648" y="5900563"/>
              <a:ext cx="945896" cy="307777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</a:rPr>
                <a:t>소재부품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40" name="Text Box 135"/>
            <p:cNvSpPr txBox="1">
              <a:spLocks noChangeArrowheads="1"/>
            </p:cNvSpPr>
            <p:nvPr/>
          </p:nvSpPr>
          <p:spPr bwMode="auto">
            <a:xfrm flipH="1">
              <a:off x="3386776" y="5900563"/>
              <a:ext cx="1147233" cy="307777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ea"/>
                </a:rPr>
                <a:t>시스템 산업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41" name="Text Box 135"/>
            <p:cNvSpPr txBox="1">
              <a:spLocks noChangeArrowheads="1"/>
            </p:cNvSpPr>
            <p:nvPr/>
          </p:nvSpPr>
          <p:spPr bwMode="auto">
            <a:xfrm flipH="1">
              <a:off x="4682920" y="5900563"/>
              <a:ext cx="1152128" cy="307777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400" b="1" kern="0" dirty="0">
                  <a:latin typeface="+mn-ea"/>
                </a:rPr>
                <a:t>에너지 자원</a:t>
              </a:r>
              <a:endParaRPr lang="en-US" altLang="ko-KR" sz="1400" b="1" kern="0" dirty="0">
                <a:latin typeface="+mn-e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27584" y="3088416"/>
              <a:ext cx="3384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>
                  <a:latin typeface="+mn-ea"/>
                </a:rPr>
                <a:t>기술개발</a:t>
              </a:r>
              <a:r>
                <a:rPr lang="en-US" altLang="ko-KR" sz="1600" b="1" dirty="0">
                  <a:latin typeface="+mn-ea"/>
                </a:rPr>
                <a:t>(22,626</a:t>
              </a:r>
              <a:r>
                <a:rPr lang="ko-KR" altLang="en-US" sz="1600" b="1" dirty="0" err="1">
                  <a:latin typeface="+mn-ea"/>
                </a:rPr>
                <a:t>억원</a:t>
              </a:r>
              <a:r>
                <a:rPr lang="en-US" altLang="ko-KR" sz="1600" b="1" dirty="0">
                  <a:latin typeface="+mn-ea"/>
                </a:rPr>
                <a:t>, 70.6%)</a:t>
              </a:r>
              <a:endParaRPr lang="ko-KR" altLang="en-US" sz="1600" b="1" dirty="0">
                <a:latin typeface="+mn-ea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6034754" y="3190827"/>
              <a:ext cx="2071454" cy="489978"/>
            </a:xfrm>
            <a:prstGeom prst="roundRect">
              <a:avLst>
                <a:gd name="adj" fmla="val 3285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미래성장동력 기술개발</a:t>
              </a:r>
              <a:endParaRPr lang="en-US" altLang="ko-KR" sz="12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(964</a:t>
              </a:r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억원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4.3%)</a:t>
              </a:r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6034754" y="3766891"/>
              <a:ext cx="2071454" cy="489978"/>
            </a:xfrm>
            <a:prstGeom prst="roundRect">
              <a:avLst>
                <a:gd name="adj" fmla="val 3285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산업핵심</a:t>
              </a:r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/</a:t>
              </a:r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글로벌기술개발</a:t>
              </a:r>
              <a:endParaRPr lang="en-US" altLang="ko-KR" sz="12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(10,553</a:t>
              </a:r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억원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46.6%)</a:t>
              </a:r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6034754" y="4342955"/>
              <a:ext cx="2071454" cy="489978"/>
            </a:xfrm>
            <a:prstGeom prst="roundRect">
              <a:avLst>
                <a:gd name="adj" fmla="val 3285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에너지</a:t>
              </a:r>
              <a:r>
                <a:rPr lang="en-US" altLang="ko-KR" sz="1200" b="1" dirty="0">
                  <a:solidFill>
                    <a:schemeClr val="tx1"/>
                  </a:solidFill>
                  <a:latin typeface="+mn-ea"/>
                </a:rPr>
                <a:t>/</a:t>
              </a:r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안전 기술개발</a:t>
              </a:r>
              <a:endParaRPr lang="en-US" altLang="ko-KR" sz="12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(6,757</a:t>
              </a:r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억원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29.9%)</a:t>
              </a:r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6034754" y="4933097"/>
              <a:ext cx="2071454" cy="489978"/>
            </a:xfrm>
            <a:prstGeom prst="roundRect">
              <a:avLst>
                <a:gd name="adj" fmla="val 3285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실증 사업</a:t>
              </a:r>
              <a:endParaRPr lang="en-US" altLang="ko-KR" sz="12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(307</a:t>
              </a:r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억원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1.4%)</a:t>
              </a:r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6034754" y="5495083"/>
              <a:ext cx="2071454" cy="489978"/>
            </a:xfrm>
            <a:prstGeom prst="roundRect">
              <a:avLst>
                <a:gd name="adj" fmla="val 3285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  <a:latin typeface="+mn-ea"/>
                </a:rPr>
                <a:t>국제공동기술개발 등 기타</a:t>
              </a:r>
              <a:endParaRPr lang="en-US" altLang="ko-KR" sz="12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(4,045</a:t>
              </a:r>
              <a:r>
                <a:rPr lang="ko-KR" altLang="en-US" sz="12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억원</a:t>
              </a:r>
              <a:r>
                <a:rPr lang="en-US" altLang="ko-KR" sz="12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17.9%)</a:t>
              </a:r>
              <a:endParaRPr lang="ko-KR" altLang="en-US" sz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9" name="모서리가 둥근 직사각형 48"/>
          <p:cNvSpPr/>
          <p:nvPr/>
        </p:nvSpPr>
        <p:spPr>
          <a:xfrm>
            <a:off x="35496" y="836712"/>
            <a:ext cx="3456384" cy="385301"/>
          </a:xfrm>
          <a:prstGeom prst="roundRect">
            <a:avLst>
              <a:gd name="adj" fmla="val 0"/>
            </a:avLst>
          </a:prstGeom>
          <a:solidFill>
            <a:srgbClr val="1A4B87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267454" y="880762"/>
            <a:ext cx="2913090" cy="26161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en-US" altLang="ko-KR" sz="1700" b="1" dirty="0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`19</a:t>
            </a:r>
            <a:r>
              <a:rPr kumimoji="1" lang="ko-KR" altLang="en-US" sz="1700" b="1" dirty="0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년도 산업</a:t>
            </a:r>
            <a:r>
              <a:rPr kumimoji="1" lang="en-US" altLang="ko-KR" sz="1700" b="1" dirty="0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R&amp;D </a:t>
            </a:r>
            <a:r>
              <a:rPr kumimoji="1" lang="ko-KR" altLang="en-US" sz="1700" b="1" dirty="0" smtClean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예산 특징</a:t>
            </a:r>
            <a:endParaRPr kumimoji="1" lang="ko-KR" altLang="en-US" sz="1700" b="1" dirty="0">
              <a:solidFill>
                <a:schemeClr val="bg1"/>
              </a:solidFill>
              <a:latin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23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>
          <a:xfrm>
            <a:off x="4283967" y="6520259"/>
            <a:ext cx="576066" cy="365125"/>
          </a:xfrm>
        </p:spPr>
        <p:txBody>
          <a:bodyPr/>
          <a:lstStyle/>
          <a:p>
            <a:fld id="{5F6400D0-0870-48C4-AA39-4407B3B544FB}" type="slidenum">
              <a:rPr lang="ko-KR" altLang="en-US" smtClean="0"/>
              <a:pPr/>
              <a:t>80</a:t>
            </a:fld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0843"/>
            <a:ext cx="9144000" cy="561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4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0" y="92"/>
            <a:ext cx="9143877" cy="68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3" name="직사각형 322"/>
          <p:cNvSpPr/>
          <p:nvPr/>
        </p:nvSpPr>
        <p:spPr>
          <a:xfrm>
            <a:off x="739921" y="2331758"/>
            <a:ext cx="42402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72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감사합니다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0" y="0"/>
            <a:ext cx="395536" cy="21073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직사각형 160"/>
          <p:cNvSpPr/>
          <p:nvPr/>
        </p:nvSpPr>
        <p:spPr>
          <a:xfrm>
            <a:off x="0" y="2092735"/>
            <a:ext cx="395536" cy="17277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5" name="그림 16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49" y="6055971"/>
            <a:ext cx="2749592" cy="27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개요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smtClean="0"/>
              <a:t>01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ko-KR" smtClean="0"/>
              <a:t>Ⅰ</a:t>
            </a:r>
            <a:endParaRPr lang="en-US" altLang="ko-KR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smtClean="0"/>
              <a:t>산업기술개발사업</a:t>
            </a:r>
            <a:endParaRPr lang="ko-KR" altLang="en-US" dirty="0"/>
          </a:p>
        </p:txBody>
      </p:sp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400D0-0870-48C4-AA39-4407B3B544FB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25" name="TextBox 99"/>
          <p:cNvSpPr txBox="1"/>
          <p:nvPr/>
        </p:nvSpPr>
        <p:spPr>
          <a:xfrm>
            <a:off x="77445" y="868650"/>
            <a:ext cx="7446883" cy="40011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defRPr/>
            </a:pP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1. </a:t>
            </a:r>
            <a:r>
              <a:rPr lang="ko-KR" altLang="en-US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맞춤형 주력산업 고부가가치화 </a:t>
            </a: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- 1</a:t>
            </a:r>
            <a:r>
              <a:rPr lang="ko-KR" altLang="en-US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조 </a:t>
            </a:r>
            <a:r>
              <a:rPr lang="en-US" altLang="ko-KR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4,207</a:t>
            </a:r>
            <a:r>
              <a:rPr lang="ko-KR" altLang="en-US" sz="2000" b="1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억원</a:t>
            </a:r>
            <a:r>
              <a:rPr lang="ko-KR" altLang="en-US" sz="20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 지원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629724" y="1835547"/>
            <a:ext cx="4334764" cy="209738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>
            <a:innerShdw blurRad="152400" dir="13500000">
              <a:schemeClr val="bg1">
                <a:lumMod val="65000"/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00" dirty="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788024" y="2133436"/>
            <a:ext cx="4473303" cy="49500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064" indent="-82064">
              <a:spcAft>
                <a:spcPts val="462"/>
              </a:spcAft>
              <a:buSzPct val="100000"/>
              <a:buFont typeface="Arial"/>
              <a:buChar char="•"/>
              <a:defRPr/>
            </a:pPr>
            <a:r>
              <a:rPr lang="ko-KR" altLang="en-US" sz="1400" b="1" spc="-100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 </a:t>
            </a:r>
            <a:r>
              <a:rPr lang="ko-KR" altLang="en-US" sz="1400" b="1" spc="-100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차세대반도체</a:t>
            </a:r>
            <a:r>
              <a:rPr lang="en-US" altLang="ko-KR" sz="1400" b="1" spc="-100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400" b="1" spc="-10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융복합 디스플레이분야 </a:t>
            </a:r>
            <a:r>
              <a:rPr lang="ko-KR" altLang="en-US" sz="1400" b="1" spc="-10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선제투자</a:t>
            </a:r>
            <a:endParaRPr lang="en-US" altLang="ko-KR" sz="1400" b="1" spc="-100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  <a:cs typeface="+mn-cs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400" b="1" spc="-100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     </a:t>
            </a:r>
            <a:r>
              <a:rPr lang="en-US" altLang="ko-KR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→</a:t>
            </a:r>
            <a:r>
              <a:rPr lang="ko-KR" altLang="en-US" sz="1400" b="1" spc="-10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 </a:t>
            </a:r>
            <a:r>
              <a:rPr lang="ko-KR" altLang="en-US" sz="1400" b="1" spc="-100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후발국과 </a:t>
            </a:r>
            <a:r>
              <a:rPr lang="ko-KR" altLang="en-US" sz="1400" b="1" spc="-100" dirty="0" err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초격차</a:t>
            </a:r>
            <a:r>
              <a:rPr lang="ko-KR" altLang="en-US" sz="1400" b="1" spc="-100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rPr>
              <a:t> 확보</a:t>
            </a:r>
            <a:endParaRPr lang="ko-KR" altLang="en-US" sz="1400" spc="-100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+mn-ea"/>
              <a:cs typeface="+mn-cs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4636424" y="1435133"/>
            <a:ext cx="4328064" cy="33768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314457" y="1464849"/>
            <a:ext cx="3073967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spc="-92" dirty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반도체</a:t>
            </a:r>
            <a:r>
              <a:rPr kumimoji="1" lang="en-US" altLang="ko-KR" sz="1700" b="1" spc="-92" dirty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</a:rPr>
              <a:t>∙</a:t>
            </a:r>
            <a:r>
              <a:rPr kumimoji="1" lang="ko-KR" altLang="en-US" sz="1700" b="1" spc="-92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</a:rPr>
              <a:t>디스플레이</a:t>
            </a:r>
            <a:r>
              <a:rPr kumimoji="1" lang="en-US" altLang="ko-KR" sz="1700" b="1" spc="-92" dirty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</a:rPr>
              <a:t>∙</a:t>
            </a:r>
            <a:r>
              <a:rPr kumimoji="1" lang="ko-KR" altLang="en-US" sz="1700" b="1" spc="-92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</a:rPr>
              <a:t>이차전지 분야</a:t>
            </a:r>
            <a:endParaRPr kumimoji="1" lang="ko-KR" altLang="en-US" sz="1700" b="1" spc="-92" dirty="0">
              <a:solidFill>
                <a:schemeClr val="bg1"/>
              </a:solidFill>
              <a:latin typeface="+mn-ea"/>
              <a:cs typeface="+mn-cs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58082" y="1844914"/>
            <a:ext cx="4248000" cy="208801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>
            <a:innerShdw blurRad="152400" dir="13500000">
              <a:schemeClr val="bg1">
                <a:lumMod val="65000"/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00" dirty="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311787" y="1952231"/>
            <a:ext cx="4079319" cy="49500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064" indent="-82064">
              <a:spcAft>
                <a:spcPts val="462"/>
              </a:spcAft>
              <a:buSzPct val="100000"/>
              <a:buFont typeface="Arial"/>
              <a:buChar char="•"/>
              <a:defRPr/>
            </a:pPr>
            <a:r>
              <a:rPr lang="ko-KR" altLang="en-US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자동차 및 조선해양 친환경∙스마트화 기술 지원</a:t>
            </a:r>
            <a:endParaRPr lang="ko-KR" altLang="en-US" sz="1400" b="1" dirty="0">
              <a:ln w="9525">
                <a:solidFill>
                  <a:srgbClr val="4F81BD">
                    <a:alpha val="0"/>
                  </a:srgbClr>
                </a:solidFill>
              </a:ln>
              <a:solidFill>
                <a:srgbClr val="0070C0"/>
              </a:solidFill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        →  </a:t>
            </a:r>
            <a:r>
              <a:rPr lang="ko-KR" altLang="en-US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新 생태계로 전환</a:t>
            </a:r>
            <a:r>
              <a:rPr lang="en-US" altLang="ko-KR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재도약 지원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151837" y="1435133"/>
            <a:ext cx="4298201" cy="323689"/>
          </a:xfrm>
          <a:prstGeom prst="roundRect">
            <a:avLst>
              <a:gd name="adj" fmla="val 0"/>
            </a:avLst>
          </a:prstGeom>
          <a:solidFill>
            <a:srgbClr val="1A4B87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1379154" y="1450966"/>
            <a:ext cx="1512850" cy="2616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spc="-92" dirty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자동차∙조선 분야</a:t>
            </a:r>
            <a:endParaRPr kumimoji="1" lang="ko-KR" altLang="en-US" sz="1700" b="1" spc="-92" dirty="0">
              <a:solidFill>
                <a:schemeClr val="bg1"/>
              </a:solidFill>
              <a:latin typeface="+mn-ea"/>
              <a:cs typeface="+mn-cs"/>
            </a:endParaRPr>
          </a:p>
        </p:txBody>
      </p:sp>
      <p:pic>
        <p:nvPicPr>
          <p:cNvPr id="48" name="_x250089504" descr="EMB00000f7024f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8011" y="2530247"/>
            <a:ext cx="1944216" cy="992360"/>
          </a:xfrm>
          <a:prstGeom prst="rect">
            <a:avLst/>
          </a:prstGeom>
          <a:noFill/>
        </p:spPr>
      </p:pic>
      <p:sp>
        <p:nvSpPr>
          <p:cNvPr id="51" name="TextBox 50"/>
          <p:cNvSpPr txBox="1"/>
          <p:nvPr/>
        </p:nvSpPr>
        <p:spPr>
          <a:xfrm>
            <a:off x="239779" y="2706477"/>
            <a:ext cx="2072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62"/>
              </a:spcAft>
              <a:buSzPct val="100000"/>
              <a:defRPr/>
            </a:pPr>
            <a:r>
              <a:rPr kumimoji="1" lang="en-US" altLang="ko-KR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`19</a:t>
            </a:r>
            <a:r>
              <a:rPr kumimoji="1" lang="ko-KR" altLang="en-US" b="1" kern="0" spc="-10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년도 </a:t>
            </a:r>
            <a:r>
              <a:rPr kumimoji="1" lang="en-US" altLang="ko-KR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3,190</a:t>
            </a:r>
            <a:r>
              <a:rPr kumimoji="1" lang="ko-KR" altLang="en-US" b="1" ker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endParaRPr lang="ko-KR" altLang="en-US" b="1">
              <a:solidFill>
                <a:prstClr val="white"/>
              </a:solidFill>
              <a:latin typeface="+mn-ea"/>
              <a:cs typeface="Arial"/>
            </a:endParaRPr>
          </a:p>
        </p:txBody>
      </p:sp>
      <p:pic>
        <p:nvPicPr>
          <p:cNvPr id="52" name="그림 51" descr="폴리머.pn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17078" y="2636912"/>
            <a:ext cx="1800000" cy="1224136"/>
          </a:xfrm>
          <a:prstGeom prst="rect">
            <a:avLst/>
          </a:prstGeom>
          <a:ln>
            <a:noFill/>
          </a:ln>
          <a:effectLst/>
        </p:spPr>
      </p:pic>
      <p:sp>
        <p:nvSpPr>
          <p:cNvPr id="53" name="TextBox 52"/>
          <p:cNvSpPr txBox="1"/>
          <p:nvPr/>
        </p:nvSpPr>
        <p:spPr>
          <a:xfrm>
            <a:off x="4875935" y="2915652"/>
            <a:ext cx="2072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62"/>
              </a:spcAft>
              <a:buSzPct val="100000"/>
              <a:defRPr/>
            </a:pPr>
            <a:r>
              <a:rPr kumimoji="1" lang="en-US" altLang="ko-KR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`19</a:t>
            </a:r>
            <a:r>
              <a:rPr kumimoji="1" lang="ko-KR" altLang="en-US" b="1" kern="0" spc="-10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년도 </a:t>
            </a:r>
            <a:r>
              <a:rPr kumimoji="1" lang="en-US" altLang="ko-KR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1,404</a:t>
            </a:r>
            <a:r>
              <a:rPr kumimoji="1" lang="ko-KR" altLang="en-US" b="1" ker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endParaRPr lang="ko-KR" altLang="en-US" b="1">
              <a:solidFill>
                <a:prstClr val="white"/>
              </a:solidFill>
              <a:latin typeface="+mn-ea"/>
              <a:cs typeface="Arial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4648005" y="4146038"/>
            <a:ext cx="4298201" cy="2495356"/>
            <a:chOff x="235586" y="1437576"/>
            <a:chExt cx="4298201" cy="2495356"/>
          </a:xfrm>
        </p:grpSpPr>
        <p:sp>
          <p:nvSpPr>
            <p:cNvPr id="55" name="직사각형 54"/>
            <p:cNvSpPr/>
            <p:nvPr/>
          </p:nvSpPr>
          <p:spPr>
            <a:xfrm>
              <a:off x="241831" y="1835546"/>
              <a:ext cx="4248000" cy="20973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00" dirty="0">
                <a:solidFill>
                  <a:prstClr val="white"/>
                </a:solidFill>
                <a:latin typeface="+mn-ea"/>
                <a:cs typeface="Arial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331604" y="2060848"/>
              <a:ext cx="4097067" cy="495007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2064" indent="-82064">
                <a:spcAft>
                  <a:spcPts val="462"/>
                </a:spcAft>
                <a:buSzPct val="100000"/>
                <a:buFont typeface="Arial"/>
                <a:buChar char="•"/>
                <a:defRPr/>
              </a:pPr>
              <a:r>
                <a:rPr lang="ko-KR" altLang="en-US" sz="1400" b="1" spc="-55" dirty="0">
                  <a:ln w="9525"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+mn-ea"/>
                  <a:cs typeface="+mn-cs"/>
                </a:rPr>
                <a:t> 핵심 소재부품 및 첨단장비 분야 지속 지원</a:t>
              </a:r>
              <a:endParaRPr lang="en-US" altLang="ko-KR" sz="1400" b="1" spc="-55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  <a:cs typeface="+mn-cs"/>
              </a:endParaRPr>
            </a:p>
            <a:p>
              <a:pPr>
                <a:spcAft>
                  <a:spcPts val="462"/>
                </a:spcAft>
                <a:buSzPct val="100000"/>
                <a:defRPr/>
              </a:pPr>
              <a:r>
                <a:rPr lang="en-US" altLang="ko-KR" sz="1400" b="1" spc="-100" dirty="0">
                  <a:ln w="9525"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+mn-ea"/>
                </a:rPr>
                <a:t>     </a:t>
              </a:r>
              <a:r>
                <a:rPr lang="en-US" altLang="ko-KR" sz="1400" b="1" dirty="0">
                  <a:ln w="9525"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+mn-ea"/>
                </a:rPr>
                <a:t>→ </a:t>
              </a:r>
              <a:r>
                <a:rPr lang="ko-KR" altLang="en-US" sz="1400" b="1" spc="-55">
                  <a:ln w="9525"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+mn-ea"/>
                  <a:cs typeface="+mn-cs"/>
                </a:rPr>
                <a:t>해외 </a:t>
              </a:r>
              <a:r>
                <a:rPr lang="ko-KR" altLang="en-US" sz="1400" b="1" spc="-55" dirty="0">
                  <a:ln w="9525"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+mn-ea"/>
                  <a:cs typeface="+mn-cs"/>
                </a:rPr>
                <a:t>기술 의존 </a:t>
              </a:r>
              <a:r>
                <a:rPr lang="ko-KR" altLang="en-US" sz="1400" b="1" spc="-55">
                  <a:ln w="9525"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+mn-ea"/>
                  <a:cs typeface="+mn-cs"/>
                </a:rPr>
                <a:t>탈피 </a:t>
              </a:r>
              <a:r>
                <a:rPr lang="en-US" altLang="ko-KR" sz="1400" b="1" spc="-55" dirty="0">
                  <a:ln w="9525"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+mn-ea"/>
                  <a:cs typeface="+mn-cs"/>
                </a:rPr>
                <a:t>, </a:t>
              </a:r>
              <a:r>
                <a:rPr lang="ko-KR" altLang="en-US" sz="1400" b="1" spc="-55">
                  <a:ln w="9525"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+mn-ea"/>
                  <a:cs typeface="+mn-cs"/>
                </a:rPr>
                <a:t>조기자립화 및 글로벌화 </a:t>
              </a:r>
              <a:endParaRPr lang="ko-KR" altLang="en-US" sz="1400" b="1" spc="-55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cs typeface="+mn-cs"/>
              </a:endParaRPr>
            </a:p>
          </p:txBody>
        </p:sp>
        <p:sp>
          <p:nvSpPr>
            <p:cNvPr id="57" name="모서리가 둥근 직사각형 56"/>
            <p:cNvSpPr/>
            <p:nvPr/>
          </p:nvSpPr>
          <p:spPr>
            <a:xfrm>
              <a:off x="235586" y="1437576"/>
              <a:ext cx="4298201" cy="323689"/>
            </a:xfrm>
            <a:prstGeom prst="roundRect">
              <a:avLst>
                <a:gd name="adj" fmla="val 0"/>
              </a:avLst>
            </a:prstGeom>
            <a:solidFill>
              <a:srgbClr val="1A4B87"/>
            </a:solidFill>
            <a:ln w="3175" cap="sq" cmpd="sng" algn="ctr">
              <a:noFill/>
              <a:prstDash val="solid"/>
              <a:miter lim="800000"/>
            </a:ln>
            <a:effectLst>
              <a:innerShdw dist="114300" dir="10800000">
                <a:sysClr val="window" lastClr="FFFFFF">
                  <a:alpha val="44000"/>
                </a:sysClr>
              </a:innerShdw>
            </a:effectLst>
          </p:spPr>
          <p:txBody>
            <a:bodyPr wrap="square" lIns="0" tIns="0" rIns="0" bIns="0" rtlCol="0" anchor="ctr" anchorCtr="0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marL="0" marR="0" lvl="0" indent="-422041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15" b="0" i="0" u="none" strike="noStrike" kern="0" cap="none" spc="-92" normalizeH="0" baseline="0" noProof="0">
                <a:ln cap="sq">
                  <a:noFill/>
                  <a:miter lim="800000"/>
                </a:ln>
                <a:solidFill>
                  <a:srgbClr val="0446A8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1381448" y="1469041"/>
              <a:ext cx="2329477" cy="26161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indent="-82064" algn="ctr"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60000"/>
                <a:defRPr/>
              </a:pPr>
              <a:r>
                <a:rPr kumimoji="1" lang="ko-KR" altLang="en-US" sz="1700" b="1" spc="-92" dirty="0">
                  <a:ln w="9525" cap="sq">
                    <a:solidFill>
                      <a:srgbClr val="C0504D">
                        <a:alpha val="0"/>
                      </a:srgbClr>
                    </a:solidFill>
                    <a:miter/>
                  </a:ln>
                  <a:solidFill>
                    <a:schemeClr val="bg1"/>
                  </a:solidFill>
                  <a:latin typeface="+mn-ea"/>
                </a:rPr>
                <a:t>핵심 소재∙부품∙장비 분야</a:t>
              </a:r>
              <a:endParaRPr kumimoji="1" lang="ko-KR" altLang="en-US" sz="1700" b="1" spc="-92" dirty="0">
                <a:solidFill>
                  <a:schemeClr val="bg1"/>
                </a:solidFill>
                <a:latin typeface="+mn-ea"/>
                <a:cs typeface="+mn-cs"/>
              </a:endParaRPr>
            </a:p>
          </p:txBody>
        </p:sp>
        <p:pic>
          <p:nvPicPr>
            <p:cNvPr id="59" name="_x45303248" descr="EMB00001160001f"/>
            <p:cNvPicPr preferRelativeResize="0">
              <a:picLocks noChangeArrowheads="1"/>
            </p:cNvPicPr>
            <p:nvPr/>
          </p:nvPicPr>
          <p:blipFill>
            <a:blip r:embed="rId5" cstate="print"/>
            <a:srcRect l="51653" t="3526" b="8087"/>
            <a:stretch>
              <a:fillRect/>
            </a:stretch>
          </p:blipFill>
          <p:spPr bwMode="auto">
            <a:xfrm>
              <a:off x="2628672" y="2681536"/>
              <a:ext cx="1800000" cy="1179512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60" name="TextBox 59"/>
            <p:cNvSpPr txBox="1"/>
            <p:nvPr/>
          </p:nvSpPr>
          <p:spPr>
            <a:xfrm>
              <a:off x="467544" y="2978097"/>
              <a:ext cx="20723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62"/>
                </a:spcAft>
                <a:buSzPct val="100000"/>
                <a:defRPr/>
              </a:pPr>
              <a:r>
                <a:rPr kumimoji="1" lang="en-US" altLang="ko-KR" b="1" kern="0" spc="-100" dirty="0">
                  <a:solidFill>
                    <a:srgbClr val="3366CC"/>
                  </a:solidFill>
                  <a:latin typeface="+mn-ea"/>
                  <a:cs typeface="Arial" panose="020B0604020202020204" pitchFamily="34" charset="0"/>
                </a:rPr>
                <a:t> `19</a:t>
              </a:r>
              <a:r>
                <a:rPr kumimoji="1" lang="ko-KR" altLang="en-US" b="1" kern="0" spc="-100" dirty="0">
                  <a:solidFill>
                    <a:srgbClr val="3366CC"/>
                  </a:solidFill>
                  <a:latin typeface="+mn-ea"/>
                  <a:cs typeface="Arial" panose="020B0604020202020204" pitchFamily="34" charset="0"/>
                </a:rPr>
                <a:t>년도 </a:t>
              </a:r>
              <a:r>
                <a:rPr kumimoji="1" lang="en-US" altLang="ko-KR" b="1" kern="0" spc="-100" dirty="0">
                  <a:solidFill>
                    <a:srgbClr val="3366CC"/>
                  </a:solidFill>
                  <a:latin typeface="+mn-ea"/>
                  <a:cs typeface="Arial" panose="020B0604020202020204" pitchFamily="34" charset="0"/>
                </a:rPr>
                <a:t>8,331</a:t>
              </a:r>
              <a:r>
                <a:rPr kumimoji="1" lang="ko-KR" altLang="en-US" b="1" kern="0" dirty="0" err="1">
                  <a:solidFill>
                    <a:srgbClr val="3366CC"/>
                  </a:solidFill>
                  <a:latin typeface="+mn-ea"/>
                  <a:cs typeface="Arial" panose="020B0604020202020204" pitchFamily="34" charset="0"/>
                </a:rPr>
                <a:t>억원</a:t>
              </a:r>
              <a:endParaRPr lang="ko-KR" altLang="en-US" b="1" dirty="0">
                <a:solidFill>
                  <a:prstClr val="white"/>
                </a:solidFill>
                <a:latin typeface="+mn-ea"/>
                <a:cs typeface="Arial"/>
              </a:endParaRPr>
            </a:p>
          </p:txBody>
        </p:sp>
      </p:grpSp>
      <p:sp>
        <p:nvSpPr>
          <p:cNvPr id="61" name="직사각형 60"/>
          <p:cNvSpPr/>
          <p:nvPr/>
        </p:nvSpPr>
        <p:spPr>
          <a:xfrm>
            <a:off x="160629" y="4566313"/>
            <a:ext cx="4334764" cy="207508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>
            <a:innerShdw blurRad="152400" dir="13500000">
              <a:schemeClr val="bg1">
                <a:lumMod val="65000"/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00" dirty="0">
              <a:solidFill>
                <a:prstClr val="white"/>
              </a:solidFill>
              <a:latin typeface="+mn-ea"/>
              <a:cs typeface="Arial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245482" y="4641070"/>
            <a:ext cx="4202501" cy="495007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064" indent="-82064">
              <a:spcAft>
                <a:spcPts val="462"/>
              </a:spcAft>
              <a:buSzPct val="100000"/>
              <a:buFont typeface="Arial"/>
              <a:buChar char="•"/>
              <a:defRPr/>
            </a:pPr>
            <a:r>
              <a:rPr lang="ko-KR" altLang="en-US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섬유 및 가전의 기존 산업 분야를 </a:t>
            </a:r>
            <a:r>
              <a:rPr lang="en-US" altLang="ko-KR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IT∙</a:t>
            </a:r>
            <a:r>
              <a:rPr lang="ko-KR" altLang="en-US" sz="1400" b="1">
                <a:ln w="9525"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빅데이터 등 </a:t>
            </a:r>
            <a:endParaRPr lang="en-US" altLang="ko-KR" sz="1400" b="1" dirty="0">
              <a:ln w="9525">
                <a:solidFill>
                  <a:srgbClr val="4F81BD">
                    <a:alpha val="0"/>
                  </a:srgbClr>
                </a:solidFill>
              </a:ln>
              <a:latin typeface="+mn-ea"/>
            </a:endParaRPr>
          </a:p>
          <a:p>
            <a:pPr>
              <a:spcAft>
                <a:spcPts val="462"/>
              </a:spcAft>
              <a:buSzPct val="100000"/>
              <a:defRPr/>
            </a:pPr>
            <a:r>
              <a:rPr lang="en-US" altLang="ko-KR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  </a:t>
            </a:r>
            <a:r>
              <a:rPr lang="ko-KR" altLang="en-US" sz="1400" b="1">
                <a:ln w="9525"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첨단기술과 접목</a:t>
            </a:r>
            <a:r>
              <a:rPr lang="en-US" altLang="ko-KR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en-US" altLang="ko-KR" sz="1400" b="1" dirty="0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→  </a:t>
            </a:r>
            <a:r>
              <a:rPr lang="ko-KR" altLang="en-US" sz="1400" b="1">
                <a:ln w="9525"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n-ea"/>
              </a:rPr>
              <a:t>스마트산업으로 탈바꿈</a:t>
            </a:r>
          </a:p>
        </p:txBody>
      </p:sp>
      <p:sp>
        <p:nvSpPr>
          <p:cNvPr id="63" name="모서리가 둥근 직사각형 62"/>
          <p:cNvSpPr/>
          <p:nvPr/>
        </p:nvSpPr>
        <p:spPr>
          <a:xfrm>
            <a:off x="167329" y="4159371"/>
            <a:ext cx="4328064" cy="337683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 w="3175" cap="sq" cmpd="sng" algn="ctr">
            <a:noFill/>
            <a:prstDash val="solid"/>
            <a:miter lim="800000"/>
          </a:ln>
          <a:effectLst>
            <a:innerShdw dist="114300" dir="10800000">
              <a:sysClr val="window" lastClr="FFFFFF">
                <a:alpha val="44000"/>
              </a:sysClr>
            </a:innerShdw>
          </a:effectLst>
        </p:spPr>
        <p:txBody>
          <a:bodyPr wrap="square" lIns="0" tIns="0" rIns="0" bIns="0" rtlCol="0" anchor="ctr" anchorCtr="0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0" marR="0" lvl="0" indent="-422041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15" b="0" i="0" u="none" strike="noStrike" kern="0" cap="none" spc="-92" normalizeH="0" baseline="0" noProof="0">
              <a:ln cap="sq">
                <a:noFill/>
                <a:miter lim="800000"/>
              </a:ln>
              <a:solidFill>
                <a:srgbClr val="0446A8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1193338" y="4185568"/>
            <a:ext cx="2371193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-82064" algn="ctr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60000"/>
              <a:defRPr/>
            </a:pPr>
            <a:r>
              <a:rPr kumimoji="1" lang="ko-KR" altLang="en-US" sz="1700" b="1" spc="-92" dirty="0">
                <a:ln w="9525" cap="sq">
                  <a:solidFill>
                    <a:srgbClr val="C0504D">
                      <a:alpha val="0"/>
                    </a:srgbClr>
                  </a:solidFill>
                  <a:miter/>
                </a:ln>
                <a:solidFill>
                  <a:schemeClr val="bg1"/>
                </a:solidFill>
                <a:latin typeface="+mn-ea"/>
                <a:cs typeface="+mn-cs"/>
              </a:rPr>
              <a:t>섬유∙가전 분야</a:t>
            </a:r>
            <a:endParaRPr kumimoji="1" lang="ko-KR" altLang="en-US" sz="1700" b="1" spc="-92" dirty="0">
              <a:solidFill>
                <a:schemeClr val="bg1"/>
              </a:solidFill>
              <a:latin typeface="+mn-ea"/>
              <a:cs typeface="+mn-cs"/>
            </a:endParaRPr>
          </a:p>
        </p:txBody>
      </p:sp>
      <p:pic>
        <p:nvPicPr>
          <p:cNvPr id="65" name="_x71706032" descr="EMB00000f7024e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5193" y="5307691"/>
            <a:ext cx="1752790" cy="1061571"/>
          </a:xfrm>
          <a:prstGeom prst="rect">
            <a:avLst/>
          </a:prstGeom>
          <a:noFill/>
        </p:spPr>
      </p:pic>
      <p:sp>
        <p:nvSpPr>
          <p:cNvPr id="66" name="TextBox 65"/>
          <p:cNvSpPr txBox="1"/>
          <p:nvPr/>
        </p:nvSpPr>
        <p:spPr>
          <a:xfrm>
            <a:off x="462945" y="5567882"/>
            <a:ext cx="2072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62"/>
              </a:spcAft>
              <a:buSzPct val="100000"/>
              <a:defRPr/>
            </a:pPr>
            <a:r>
              <a:rPr kumimoji="1" lang="en-US" altLang="ko-KR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 `19</a:t>
            </a:r>
            <a:r>
              <a:rPr kumimoji="1" lang="ko-KR" altLang="en-US" b="1" kern="0" spc="-10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년도 </a:t>
            </a:r>
            <a:r>
              <a:rPr kumimoji="1" lang="en-US" altLang="ko-KR" b="1" kern="0" spc="-100" dirty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1,281</a:t>
            </a:r>
            <a:r>
              <a:rPr kumimoji="1" lang="ko-KR" altLang="en-US" b="1" kern="0">
                <a:solidFill>
                  <a:srgbClr val="3366CC"/>
                </a:solidFill>
                <a:latin typeface="+mn-ea"/>
                <a:cs typeface="Arial" panose="020B0604020202020204" pitchFamily="34" charset="0"/>
              </a:rPr>
              <a:t>억원</a:t>
            </a:r>
            <a:endParaRPr lang="ko-KR" altLang="en-US" b="1">
              <a:solidFill>
                <a:prstClr val="white"/>
              </a:solidFill>
              <a:latin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5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7">
      <a:dk1>
        <a:sysClr val="windowText" lastClr="000000"/>
      </a:dk1>
      <a:lt1>
        <a:sysClr val="window" lastClr="FFFFFF"/>
      </a:lt1>
      <a:dk2>
        <a:srgbClr val="F05E5E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릭스고딕">
      <a:majorFont>
        <a:latin typeface="Rix고딕 B"/>
        <a:ea typeface="Rix고딕 B"/>
        <a:cs typeface=""/>
      </a:majorFont>
      <a:minorFont>
        <a:latin typeface="Rix고딕 R"/>
        <a:ea typeface="Rix고딕 R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4325</TotalTime>
  <Words>10820</Words>
  <Application>Microsoft Office PowerPoint</Application>
  <PresentationFormat>화면 슬라이드 쇼(4:3)</PresentationFormat>
  <Paragraphs>2027</Paragraphs>
  <Slides>81</Slides>
  <Notes>8</Notes>
  <HiddenSlides>0</HiddenSlides>
  <MMClips>0</MMClips>
  <ScaleCrop>false</ScaleCrop>
  <HeadingPairs>
    <vt:vector size="8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81</vt:i4>
      </vt:variant>
    </vt:vector>
  </HeadingPairs>
  <TitlesOfParts>
    <vt:vector size="97" baseType="lpstr">
      <vt:lpstr>HY견고딕</vt:lpstr>
      <vt:lpstr>Times New Roman</vt:lpstr>
      <vt:lpstr>Arial</vt:lpstr>
      <vt:lpstr>Tahoma</vt:lpstr>
      <vt:lpstr>굴림체</vt:lpstr>
      <vt:lpstr>MS PGothic</vt:lpstr>
      <vt:lpstr>Wingdings 2</vt:lpstr>
      <vt:lpstr>Wingdings 3</vt:lpstr>
      <vt:lpstr>Wingdings</vt:lpstr>
      <vt:lpstr>Rix고딕 B</vt:lpstr>
      <vt:lpstr>HY헤드라인M</vt:lpstr>
      <vt:lpstr>나눔바른고딕</vt:lpstr>
      <vt:lpstr>Rix고딕 R</vt:lpstr>
      <vt:lpstr>맑은 고딕</vt:lpstr>
      <vt:lpstr>Office 테마</vt:lpstr>
      <vt:lpstr>비트맵 이미지</vt:lpstr>
      <vt:lpstr>PowerPoint 프레젠테이션</vt:lpstr>
      <vt:lpstr>산업기술 R&amp;D 전체 프로세스</vt:lpstr>
      <vt:lpstr>PowerPoint 프레젠테이션</vt:lpstr>
      <vt:lpstr>PowerPoint 프레젠테이션</vt:lpstr>
      <vt:lpstr>개요</vt:lpstr>
      <vt:lpstr>개요</vt:lpstr>
      <vt:lpstr>개요</vt:lpstr>
      <vt:lpstr>개요</vt:lpstr>
      <vt:lpstr>개요</vt:lpstr>
      <vt:lpstr>개요</vt:lpstr>
      <vt:lpstr>개요</vt:lpstr>
      <vt:lpstr>추진체계</vt:lpstr>
      <vt:lpstr>추진체계</vt:lpstr>
      <vt:lpstr>추진체계</vt:lpstr>
      <vt:lpstr>추진체계</vt:lpstr>
      <vt:lpstr>PowerPoint 프레젠테이션</vt:lpstr>
      <vt:lpstr>전담기관 개요</vt:lpstr>
      <vt:lpstr>전담기관별 기능 및 관리사업 </vt:lpstr>
      <vt:lpstr>전담기관별 기능 및 관리사업 </vt:lpstr>
      <vt:lpstr>전담기관별 기능 및 관리사업 </vt:lpstr>
      <vt:lpstr>PowerPoint 프레젠테이션</vt:lpstr>
      <vt:lpstr>사업성격별 담당사업</vt:lpstr>
      <vt:lpstr>사업성격별 담당사업</vt:lpstr>
      <vt:lpstr>사업성격별 담당사업</vt:lpstr>
      <vt:lpstr>사업성격별 담당사업</vt:lpstr>
      <vt:lpstr>사업성격별 담당사업</vt:lpstr>
      <vt:lpstr>산업분야별 담당사업</vt:lpstr>
      <vt:lpstr>PowerPoint 프레젠테이션</vt:lpstr>
      <vt:lpstr>기계/수송/로봇 - 기계</vt:lpstr>
      <vt:lpstr>기계/수송/로봇 - 자동차</vt:lpstr>
      <vt:lpstr>기계/수송/로봇 - 자동차</vt:lpstr>
      <vt:lpstr>기계/수송/로봇 - 자동차</vt:lpstr>
      <vt:lpstr>기계/수송/로봇 – 조선, 해양플랜트</vt:lpstr>
      <vt:lpstr>기계/수송/로봇 – 조선, 해양플랜트</vt:lpstr>
      <vt:lpstr>기계/수송/로봇 – 항공우주</vt:lpstr>
      <vt:lpstr>기계/수송/로봇 – 항공우주</vt:lpstr>
      <vt:lpstr>기계/수송/로봇 – 항공우주</vt:lpstr>
      <vt:lpstr>기계/수송/로봇 - 로봇</vt:lpstr>
      <vt:lpstr>기계/수송/로봇 - 로봇</vt:lpstr>
      <vt:lpstr>기계/수송/로봇 - 로봇</vt:lpstr>
      <vt:lpstr>화학 분야 - 소재부품</vt:lpstr>
      <vt:lpstr>화학 분야 - 소재부품</vt:lpstr>
      <vt:lpstr>화학 분야 - 소재부품</vt:lpstr>
      <vt:lpstr>화학 분야 - 소재부품</vt:lpstr>
      <vt:lpstr>화학 분야 – 화학공정소재, 첨단뿌리기술</vt:lpstr>
      <vt:lpstr>화학 분야 - 섬유의류</vt:lpstr>
      <vt:lpstr>화학 분야 - 섬유의류</vt:lpstr>
      <vt:lpstr>화학 분야 - 세라믹</vt:lpstr>
      <vt:lpstr>화학 분야 - 나노</vt:lpstr>
      <vt:lpstr>화학 분야 - 나노</vt:lpstr>
      <vt:lpstr>화학 분야 - 산업환경</vt:lpstr>
      <vt:lpstr>화학 분야 - 산업환경</vt:lpstr>
      <vt:lpstr>전자/전기 분야 – IT융합</vt:lpstr>
      <vt:lpstr>전자/전기 분야 – IT융합</vt:lpstr>
      <vt:lpstr>전자/전기 분야 – IT융합</vt:lpstr>
      <vt:lpstr>전자/전기 분야 – IT융합</vt:lpstr>
      <vt:lpstr>전자/전기 분야 – IT융합</vt:lpstr>
      <vt:lpstr>전자/전기 분야 – IT융합</vt:lpstr>
      <vt:lpstr>전자/전기 분야 – IT융합</vt:lpstr>
      <vt:lpstr>전자/전기 분야 – IT융합</vt:lpstr>
      <vt:lpstr>전자/전기 분야 – 스마트공장</vt:lpstr>
      <vt:lpstr>전자/전기 분야 – 스마트공장</vt:lpstr>
      <vt:lpstr>전자/전기 분야 – 스마트공장</vt:lpstr>
      <vt:lpstr>전자/전기 분야 – 센서</vt:lpstr>
      <vt:lpstr>전자/전기 분야 – 센서</vt:lpstr>
      <vt:lpstr>전자/전기 분야 – LED</vt:lpstr>
      <vt:lpstr>바이오/의료  분야 -  바이오</vt:lpstr>
      <vt:lpstr>바이오/의료  분야 -  바이오</vt:lpstr>
      <vt:lpstr>바이오/의료  분야 -  바이오</vt:lpstr>
      <vt:lpstr>바이오/의료  분야 -  바이오</vt:lpstr>
      <vt:lpstr>바이오/의료  분야 -  의료기기</vt:lpstr>
      <vt:lpstr>지식서비스 - 지식서비스</vt:lpstr>
      <vt:lpstr>지식서비스 - 디자인</vt:lpstr>
      <vt:lpstr>지식서비스 - 디자인</vt:lpstr>
      <vt:lpstr>기타 분야</vt:lpstr>
      <vt:lpstr>기타 분야</vt:lpstr>
      <vt:lpstr>기타 분야</vt:lpstr>
      <vt:lpstr>기타 분야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이주임</dc:creator>
  <cp:lastModifiedBy>양승락</cp:lastModifiedBy>
  <cp:revision>452</cp:revision>
  <cp:lastPrinted>2019-01-08T06:22:28Z</cp:lastPrinted>
  <dcterms:created xsi:type="dcterms:W3CDTF">2017-02-27T04:38:44Z</dcterms:created>
  <dcterms:modified xsi:type="dcterms:W3CDTF">2019-01-21T07:55:59Z</dcterms:modified>
</cp:coreProperties>
</file>