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8" r:id="rId3"/>
    <p:sldId id="293" r:id="rId4"/>
    <p:sldId id="294" r:id="rId5"/>
    <p:sldId id="295" r:id="rId6"/>
    <p:sldId id="299" r:id="rId7"/>
    <p:sldId id="296" r:id="rId8"/>
    <p:sldId id="297" r:id="rId9"/>
    <p:sldId id="298" r:id="rId10"/>
    <p:sldId id="265" r:id="rId11"/>
    <p:sldId id="270" r:id="rId12"/>
    <p:sldId id="300" r:id="rId13"/>
    <p:sldId id="301" r:id="rId14"/>
    <p:sldId id="302" r:id="rId15"/>
    <p:sldId id="303" r:id="rId16"/>
    <p:sldId id="267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  <p:sldId id="290" r:id="rId30"/>
    <p:sldId id="268" r:id="rId31"/>
    <p:sldId id="291" r:id="rId32"/>
    <p:sldId id="292" r:id="rId33"/>
    <p:sldId id="304" r:id="rId34"/>
  </p:sldIdLst>
  <p:sldSz cx="9144000" cy="6858000" type="screen4x3"/>
  <p:notesSz cx="6797675" cy="9926638"/>
  <p:defaultTextStyle>
    <a:defPPr>
      <a:defRPr lang="ko-KR"/>
    </a:defPPr>
    <a:lvl1pPr marL="0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1pPr>
    <a:lvl2pPr marL="400827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2pPr>
    <a:lvl3pPr marL="801654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3pPr>
    <a:lvl4pPr marL="1202482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4pPr>
    <a:lvl5pPr marL="1603309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5pPr>
    <a:lvl6pPr marL="2004136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6pPr>
    <a:lvl7pPr marL="2404963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7pPr>
    <a:lvl8pPr marL="2805791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8pPr>
    <a:lvl9pPr marL="3206618" algn="l" defTabSz="801654" rtl="0" eaLnBrk="1" latinLnBrk="1" hangingPunct="1">
      <a:defRPr sz="15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6" orient="horz" pos="3861" userDrawn="1">
          <p15:clr>
            <a:srgbClr val="A4A3A4"/>
          </p15:clr>
        </p15:guide>
        <p15:guide id="7" orient="horz" pos="1162" userDrawn="1">
          <p15:clr>
            <a:srgbClr val="A4A3A4"/>
          </p15:clr>
        </p15:guide>
        <p15:guide id="8" orient="horz" pos="1412" userDrawn="1">
          <p15:clr>
            <a:srgbClr val="A4A3A4"/>
          </p15:clr>
        </p15:guide>
        <p15:guide id="9" orient="horz" pos="1457" userDrawn="1">
          <p15:clr>
            <a:srgbClr val="A4A3A4"/>
          </p15:clr>
        </p15:guide>
        <p15:guide id="10" orient="horz" pos="19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389"/>
    <a:srgbClr val="E25101"/>
    <a:srgbClr val="CEEBFE"/>
    <a:srgbClr val="C2E6FE"/>
    <a:srgbClr val="0272BE"/>
    <a:srgbClr val="C3E7F5"/>
    <a:srgbClr val="239BCB"/>
    <a:srgbClr val="C6EAEC"/>
    <a:srgbClr val="CED9EA"/>
    <a:srgbClr val="A6B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83729" autoAdjust="0"/>
  </p:normalViewPr>
  <p:slideViewPr>
    <p:cSldViewPr snapToGrid="0" showGuides="1">
      <p:cViewPr varScale="1">
        <p:scale>
          <a:sx n="117" d="100"/>
          <a:sy n="117" d="100"/>
        </p:scale>
        <p:origin x="1428" y="96"/>
      </p:cViewPr>
      <p:guideLst>
        <p:guide orient="horz" pos="913"/>
        <p:guide pos="2880"/>
        <p:guide orient="horz" pos="3861"/>
        <p:guide orient="horz" pos="1162"/>
        <p:guide orient="horz" pos="1412"/>
        <p:guide orient="horz" pos="1457"/>
        <p:guide orient="horz" pos="1979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rgbClr val="E2510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FD-45DA-BD2C-884793576FBB}"/>
              </c:ext>
            </c:extLst>
          </c:dPt>
          <c:dPt>
            <c:idx val="1"/>
            <c:bubble3D val="0"/>
            <c:spPr>
              <a:solidFill>
                <a:srgbClr val="A791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FD-45DA-BD2C-884793576FBB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47.8</c:v>
                </c:pt>
                <c:pt idx="1">
                  <c:v>52.2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FD-45DA-BD2C-884793576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rgbClr val="E2510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F1-4D5F-BBAB-98A696FE777A}"/>
              </c:ext>
            </c:extLst>
          </c:dPt>
          <c:dPt>
            <c:idx val="1"/>
            <c:bubble3D val="0"/>
            <c:spPr>
              <a:solidFill>
                <a:srgbClr val="A791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F1-4D5F-BBAB-98A696FE777A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36.6</c:v>
                </c:pt>
                <c:pt idx="1">
                  <c:v>63.4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F1-4D5F-BBAB-98A696FE77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rgbClr val="E2510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34-493F-953B-7C22EA901A7F}"/>
              </c:ext>
            </c:extLst>
          </c:dPt>
          <c:dPt>
            <c:idx val="1"/>
            <c:bubble3D val="0"/>
            <c:spPr>
              <a:solidFill>
                <a:srgbClr val="A791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34-493F-953B-7C22EA901A7F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58.3</c:v>
                </c:pt>
                <c:pt idx="1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34-493F-953B-7C22EA901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4900B-A23B-4A9C-AB76-921791E8B46C}" type="datetimeFigureOut">
              <a:rPr lang="ko-KR" altLang="en-US" smtClean="0"/>
              <a:pPr/>
              <a:t>2019-01-08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707D7-0814-4DC5-ACE7-6E3DD6F944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831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C2D62-5391-48D8-8F57-48AF243D4072}" type="datetimeFigureOut">
              <a:rPr lang="ko-KR" altLang="en-US" smtClean="0"/>
              <a:pPr/>
              <a:t>2019-01-08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153AC-CBA6-4B0E-8FF9-363B04756E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97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그림 형태나 느낌은 좋지만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의사가 아닌 연구원느낌의 사진으로 변경하면 좋을 듯 합니다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045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슬라이드가 너무 비어있는 듯한 느낌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737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2481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055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034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아래쪽 배경 색을 조금 다르게</a:t>
            </a:r>
            <a:r>
              <a:rPr lang="en-US" altLang="ko-KR" dirty="0" smtClean="0"/>
              <a:t>(</a:t>
            </a:r>
            <a:r>
              <a:rPr lang="ko-KR" altLang="en-US" dirty="0" smtClean="0"/>
              <a:t>간지에 들어간 하늘색으로 변경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324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900" dirty="0" smtClean="0"/>
              <a:t>왼쪽 하단에 누적다운로드 수 </a:t>
            </a:r>
            <a:r>
              <a:rPr lang="en-US" altLang="ko-KR" sz="900" dirty="0" smtClean="0"/>
              <a:t>1300</a:t>
            </a:r>
            <a:r>
              <a:rPr lang="ko-KR" altLang="en-US" sz="900" dirty="0" err="1" smtClean="0"/>
              <a:t>만건을</a:t>
            </a:r>
            <a:r>
              <a:rPr lang="ko-KR" altLang="en-US" sz="900" dirty="0" smtClean="0"/>
              <a:t> 그림으로 표현</a:t>
            </a:r>
            <a:endParaRPr lang="en-US" altLang="ko-KR" sz="900" dirty="0" smtClean="0"/>
          </a:p>
          <a:p>
            <a:r>
              <a:rPr lang="ko-KR" altLang="en-US" sz="900" dirty="0" err="1" smtClean="0"/>
              <a:t>마찬가리고</a:t>
            </a:r>
            <a:r>
              <a:rPr lang="ko-KR" altLang="en-US" sz="900" dirty="0" smtClean="0"/>
              <a:t> 거래금액 </a:t>
            </a:r>
            <a:r>
              <a:rPr lang="en-US" altLang="ko-KR" sz="900" dirty="0" smtClean="0"/>
              <a:t>13</a:t>
            </a:r>
            <a:r>
              <a:rPr lang="ko-KR" altLang="en-US" sz="900" dirty="0" smtClean="0"/>
              <a:t>조원 돌파도 그림으로 </a:t>
            </a:r>
            <a:r>
              <a:rPr lang="ko-KR" altLang="en-US" sz="900" dirty="0" err="1" smtClean="0"/>
              <a:t>뒷페이지</a:t>
            </a:r>
            <a:r>
              <a:rPr lang="ko-KR" altLang="en-US" sz="900" dirty="0" smtClean="0"/>
              <a:t> 그래프처럼 표현</a:t>
            </a:r>
            <a:endParaRPr lang="en-US" altLang="ko-KR" sz="9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678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그룹화 해서 사업명과 예산만 표시</a:t>
            </a:r>
            <a:endParaRPr lang="en-US" altLang="ko-KR" dirty="0" smtClean="0"/>
          </a:p>
          <a:p>
            <a:r>
              <a:rPr lang="ko-KR" altLang="en-US" dirty="0" smtClean="0"/>
              <a:t>화면구성을 보기 좋게 수정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512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53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981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지원금액 및 기간 확인 요망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86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153AC-CBA6-4B0E-8FF9-363B04756E7A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83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3486150" y="5204250"/>
            <a:ext cx="5667375" cy="16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5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08" y="1277256"/>
            <a:ext cx="7440991" cy="558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 userDrawn="1"/>
        </p:nvSpPr>
        <p:spPr>
          <a:xfrm>
            <a:off x="4333819" y="6492711"/>
            <a:ext cx="476306" cy="175394"/>
          </a:xfrm>
          <a:prstGeom prst="roundRect">
            <a:avLst>
              <a:gd name="adj" fmla="val 2548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801654" rtl="0" eaLnBrk="1" latinLnBrk="1" hangingPunct="1"/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fld id="{A5101DC7-9564-4DB7-9905-329959A8D9CA}" type="slidenum">
              <a:rPr lang="en-US" altLang="ko-KR" sz="1050" kern="1200" spc="0" baseline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pPr marL="0" algn="ctr" defTabSz="801654" rtl="0" eaLnBrk="1" latinLnBrk="1" hangingPunct="1"/>
              <a:t>‹#›</a:t>
            </a:fld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endParaRPr lang="ko-KR" altLang="en-US" sz="1050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0" y="6375400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 userDrawn="1"/>
        </p:nvSpPr>
        <p:spPr>
          <a:xfrm>
            <a:off x="5599144" y="238377"/>
            <a:ext cx="238847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ko-KR" altLang="en-US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년도 중소기업 기술개발 지원사업</a:t>
            </a:r>
          </a:p>
        </p:txBody>
      </p:sp>
      <p:pic>
        <p:nvPicPr>
          <p:cNvPr id="15" name="Picture 2" descr="C:\Users\DJ-02\AppData\Local\Temp\_AZTMP2_\1.중소벤처기업부_국_가로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099" y="6435219"/>
            <a:ext cx="1316101" cy="29144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 userDrawn="1"/>
        </p:nvSpPr>
        <p:spPr>
          <a:xfrm>
            <a:off x="7696073" y="551806"/>
            <a:ext cx="1162177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80165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+mn-cs"/>
              </a:rPr>
              <a:t>1</a:t>
            </a: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. 2019</a:t>
            </a:r>
            <a:r>
              <a:rPr lang="ko-KR" altLang="en-US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년도 지원계획</a:t>
            </a: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8080584" y="284672"/>
            <a:ext cx="725278" cy="125203"/>
            <a:chOff x="7955172" y="284672"/>
            <a:chExt cx="725278" cy="125203"/>
          </a:xfrm>
        </p:grpSpPr>
        <p:sp>
          <p:nvSpPr>
            <p:cNvPr id="17" name="타원 16"/>
            <p:cNvSpPr/>
            <p:nvPr userDrawn="1"/>
          </p:nvSpPr>
          <p:spPr>
            <a:xfrm>
              <a:off x="7955172" y="284672"/>
              <a:ext cx="125203" cy="1252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 userDrawn="1"/>
          </p:nvSpPr>
          <p:spPr>
            <a:xfrm>
              <a:off x="8155197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 userDrawn="1"/>
          </p:nvSpPr>
          <p:spPr>
            <a:xfrm>
              <a:off x="8355222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 userDrawn="1"/>
          </p:nvSpPr>
          <p:spPr>
            <a:xfrm>
              <a:off x="8555247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01439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 userDrawn="1"/>
        </p:nvSpPr>
        <p:spPr>
          <a:xfrm>
            <a:off x="4333819" y="6492711"/>
            <a:ext cx="476306" cy="175394"/>
          </a:xfrm>
          <a:prstGeom prst="roundRect">
            <a:avLst>
              <a:gd name="adj" fmla="val 2548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801654" rtl="0" eaLnBrk="1" latinLnBrk="1" hangingPunct="1"/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fld id="{A5101DC7-9564-4DB7-9905-329959A8D9CA}" type="slidenum">
              <a:rPr lang="en-US" altLang="ko-KR" sz="1050" kern="1200" spc="0" baseline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pPr marL="0" algn="ctr" defTabSz="801654" rtl="0" eaLnBrk="1" latinLnBrk="1" hangingPunct="1"/>
              <a:t>‹#›</a:t>
            </a:fld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endParaRPr lang="ko-KR" altLang="en-US" sz="1050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0" y="6375400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378678" y="551806"/>
            <a:ext cx="147957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80165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+mn-cs"/>
              </a:rPr>
              <a:t>2</a:t>
            </a: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. </a:t>
            </a:r>
            <a:r>
              <a:rPr lang="ko-KR" altLang="en-US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중소기업 </a:t>
            </a: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R&amp;D </a:t>
            </a:r>
            <a:r>
              <a:rPr lang="ko-KR" altLang="en-US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지원 성과</a:t>
            </a:r>
          </a:p>
        </p:txBody>
      </p:sp>
      <p:pic>
        <p:nvPicPr>
          <p:cNvPr id="15" name="Picture 2" descr="C:\Users\DJ-02\AppData\Local\Temp\_AZTMP2_\1.중소벤처기업부_국_가로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099" y="6435219"/>
            <a:ext cx="1316101" cy="291449"/>
          </a:xfrm>
          <a:prstGeom prst="rect">
            <a:avLst/>
          </a:prstGeom>
          <a:noFill/>
        </p:spPr>
      </p:pic>
      <p:grpSp>
        <p:nvGrpSpPr>
          <p:cNvPr id="13" name="그룹 12"/>
          <p:cNvGrpSpPr/>
          <p:nvPr userDrawn="1"/>
        </p:nvGrpSpPr>
        <p:grpSpPr>
          <a:xfrm>
            <a:off x="8080584" y="284672"/>
            <a:ext cx="725278" cy="125203"/>
            <a:chOff x="7955172" y="284672"/>
            <a:chExt cx="725278" cy="125203"/>
          </a:xfrm>
        </p:grpSpPr>
        <p:sp>
          <p:nvSpPr>
            <p:cNvPr id="16" name="타원 15"/>
            <p:cNvSpPr/>
            <p:nvPr userDrawn="1"/>
          </p:nvSpPr>
          <p:spPr>
            <a:xfrm>
              <a:off x="7955172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 userDrawn="1"/>
          </p:nvSpPr>
          <p:spPr>
            <a:xfrm>
              <a:off x="8155197" y="284672"/>
              <a:ext cx="125203" cy="1252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 userDrawn="1"/>
          </p:nvSpPr>
          <p:spPr>
            <a:xfrm>
              <a:off x="8355222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 userDrawn="1"/>
          </p:nvSpPr>
          <p:spPr>
            <a:xfrm>
              <a:off x="8555247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 userDrawn="1"/>
        </p:nvSpPr>
        <p:spPr>
          <a:xfrm>
            <a:off x="5599144" y="238377"/>
            <a:ext cx="238847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ko-KR" altLang="en-US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년도 중소기업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9080457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 userDrawn="1"/>
        </p:nvSpPr>
        <p:spPr>
          <a:xfrm>
            <a:off x="4333819" y="6492711"/>
            <a:ext cx="476306" cy="175394"/>
          </a:xfrm>
          <a:prstGeom prst="roundRect">
            <a:avLst>
              <a:gd name="adj" fmla="val 2548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algn="ctr" defTabSz="801654" rtl="0" eaLnBrk="1" latinLnBrk="1" hangingPunct="1"/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fld id="{A5101DC7-9564-4DB7-9905-329959A8D9CA}" type="slidenum">
              <a:rPr lang="en-US" altLang="ko-KR" sz="1050" kern="1200" spc="0" baseline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pPr marL="0" algn="ctr" defTabSz="801654" rtl="0" eaLnBrk="1" latinLnBrk="1" hangingPunct="1"/>
              <a:t>‹#›</a:t>
            </a:fld>
            <a:r>
              <a:rPr lang="en-US" altLang="ko-KR" sz="1050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cs"/>
              </a:rPr>
              <a:t>-</a:t>
            </a:r>
            <a:endParaRPr lang="ko-KR" altLang="en-US" sz="1050" kern="1200" spc="0" baseline="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0" y="6375400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7538978" y="551806"/>
            <a:ext cx="1319272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80165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+mn-cs"/>
              </a:rPr>
              <a:t>3</a:t>
            </a:r>
            <a:r>
              <a:rPr lang="en-US" altLang="ko-KR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. 2019</a:t>
            </a:r>
            <a:r>
              <a:rPr lang="ko-KR" altLang="en-US" sz="1050" b="1" kern="1200" spc="-100" baseline="0" noProof="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rPr>
              <a:t>년 주요사업 안내</a:t>
            </a:r>
          </a:p>
        </p:txBody>
      </p:sp>
      <p:grpSp>
        <p:nvGrpSpPr>
          <p:cNvPr id="12" name="그룹 11"/>
          <p:cNvGrpSpPr/>
          <p:nvPr userDrawn="1"/>
        </p:nvGrpSpPr>
        <p:grpSpPr>
          <a:xfrm>
            <a:off x="8080584" y="284672"/>
            <a:ext cx="725278" cy="125203"/>
            <a:chOff x="7955172" y="284672"/>
            <a:chExt cx="725278" cy="125203"/>
          </a:xfrm>
        </p:grpSpPr>
        <p:sp>
          <p:nvSpPr>
            <p:cNvPr id="8" name="타원 7"/>
            <p:cNvSpPr/>
            <p:nvPr userDrawn="1"/>
          </p:nvSpPr>
          <p:spPr>
            <a:xfrm>
              <a:off x="7955172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/>
            <p:cNvSpPr/>
            <p:nvPr userDrawn="1"/>
          </p:nvSpPr>
          <p:spPr>
            <a:xfrm>
              <a:off x="8155197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타원 9"/>
            <p:cNvSpPr/>
            <p:nvPr userDrawn="1"/>
          </p:nvSpPr>
          <p:spPr>
            <a:xfrm>
              <a:off x="8355222" y="284672"/>
              <a:ext cx="125203" cy="1252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/>
            <p:cNvSpPr/>
            <p:nvPr userDrawn="1"/>
          </p:nvSpPr>
          <p:spPr>
            <a:xfrm>
              <a:off x="8555247" y="284672"/>
              <a:ext cx="125203" cy="12520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5" name="Picture 2" descr="C:\Users\DJ-02\AppData\Local\Temp\_AZTMP2_\1.중소벤처기업부_국_가로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099" y="6435219"/>
            <a:ext cx="1316101" cy="29144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 userDrawn="1"/>
        </p:nvSpPr>
        <p:spPr>
          <a:xfrm>
            <a:off x="5599144" y="238377"/>
            <a:ext cx="238847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2019</a:t>
            </a:r>
            <a:r>
              <a:rPr lang="ko-KR" altLang="en-US" sz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ea typeface="+mn-ea"/>
              </a:rPr>
              <a:t>년도 중소기업 기술개발 지원사업</a:t>
            </a:r>
          </a:p>
        </p:txBody>
      </p:sp>
    </p:spTree>
    <p:extLst>
      <p:ext uri="{BB962C8B-B14F-4D97-AF65-F5344CB8AC3E}">
        <p14:creationId xmlns:p14="http://schemas.microsoft.com/office/powerpoint/2010/main" val="395046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106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8" userDrawn="1">
          <p15:clr>
            <a:srgbClr val="FBAE40"/>
          </p15:clr>
        </p15:guide>
        <p15:guide id="2" pos="5602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35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9294813" y="509271"/>
            <a:ext cx="303248" cy="299892"/>
          </a:xfrm>
          <a:prstGeom prst="rect">
            <a:avLst/>
          </a:prstGeom>
          <a:solidFill>
            <a:srgbClr val="313E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650655" y="509271"/>
            <a:ext cx="303248" cy="299892"/>
          </a:xfrm>
          <a:prstGeom prst="rect">
            <a:avLst/>
          </a:prstGeom>
          <a:solidFill>
            <a:srgbClr val="0F5FA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40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0015896" y="509271"/>
            <a:ext cx="303248" cy="298772"/>
          </a:xfrm>
          <a:prstGeom prst="rect">
            <a:avLst/>
          </a:prstGeom>
          <a:solidFill>
            <a:srgbClr val="4F78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0371738" y="509271"/>
            <a:ext cx="303248" cy="298772"/>
          </a:xfrm>
          <a:prstGeom prst="rect">
            <a:avLst/>
          </a:prstGeom>
          <a:solidFill>
            <a:srgbClr val="B28F6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0015896" y="858399"/>
            <a:ext cx="303248" cy="298772"/>
          </a:xfrm>
          <a:prstGeom prst="rect">
            <a:avLst/>
          </a:prstGeom>
          <a:solidFill>
            <a:srgbClr val="9996A7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9294813" y="858399"/>
            <a:ext cx="303248" cy="299892"/>
          </a:xfrm>
          <a:prstGeom prst="rect">
            <a:avLst/>
          </a:prstGeom>
          <a:solidFill>
            <a:srgbClr val="1F85A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40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9650655" y="858399"/>
            <a:ext cx="303248" cy="298772"/>
          </a:xfrm>
          <a:prstGeom prst="rect">
            <a:avLst/>
          </a:prstGeom>
          <a:solidFill>
            <a:srgbClr val="90A9D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9" name="그룹 18"/>
          <p:cNvGrpSpPr/>
          <p:nvPr userDrawn="1"/>
        </p:nvGrpSpPr>
        <p:grpSpPr>
          <a:xfrm>
            <a:off x="9301527" y="1206407"/>
            <a:ext cx="1351677" cy="1990406"/>
            <a:chOff x="7956300" y="955734"/>
            <a:chExt cx="2268254" cy="3340108"/>
          </a:xfrm>
        </p:grpSpPr>
        <p:sp>
          <p:nvSpPr>
            <p:cNvPr id="20" name="직사각형 19"/>
            <p:cNvSpPr/>
            <p:nvPr/>
          </p:nvSpPr>
          <p:spPr>
            <a:xfrm>
              <a:off x="7956300" y="955734"/>
              <a:ext cx="486761" cy="486761"/>
            </a:xfrm>
            <a:prstGeom prst="rect">
              <a:avLst/>
            </a:prstGeom>
            <a:solidFill>
              <a:srgbClr val="384D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8550130" y="955734"/>
              <a:ext cx="486761" cy="486761"/>
            </a:xfrm>
            <a:prstGeom prst="rect">
              <a:avLst/>
            </a:prstGeom>
            <a:solidFill>
              <a:srgbClr val="FE78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8550132" y="1575920"/>
              <a:ext cx="486761" cy="486761"/>
            </a:xfrm>
            <a:prstGeom prst="rect">
              <a:avLst/>
            </a:prstGeom>
            <a:solidFill>
              <a:srgbClr val="706F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9143963" y="1575920"/>
              <a:ext cx="486761" cy="486761"/>
            </a:xfrm>
            <a:prstGeom prst="rect">
              <a:avLst/>
            </a:prstGeom>
            <a:solidFill>
              <a:srgbClr val="01B5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956302" y="1575920"/>
              <a:ext cx="486761" cy="486761"/>
            </a:xfrm>
            <a:prstGeom prst="rect">
              <a:avLst/>
            </a:prstGeom>
            <a:solidFill>
              <a:srgbClr val="045F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9737793" y="1575920"/>
              <a:ext cx="486761" cy="486761"/>
            </a:xfrm>
            <a:prstGeom prst="rect">
              <a:avLst/>
            </a:prstGeom>
            <a:solidFill>
              <a:srgbClr val="13A2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956302" y="2196106"/>
              <a:ext cx="486761" cy="486761"/>
            </a:xfrm>
            <a:prstGeom prst="rect">
              <a:avLst/>
            </a:prstGeom>
            <a:solidFill>
              <a:srgbClr val="6092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9143963" y="2196106"/>
              <a:ext cx="486761" cy="486761"/>
            </a:xfrm>
            <a:prstGeom prst="rect">
              <a:avLst/>
            </a:prstGeom>
            <a:solidFill>
              <a:srgbClr val="99BF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9737793" y="2196106"/>
              <a:ext cx="486761" cy="486761"/>
            </a:xfrm>
            <a:prstGeom prst="rect">
              <a:avLst/>
            </a:prstGeom>
            <a:solidFill>
              <a:srgbClr val="D0D0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550132" y="2196106"/>
              <a:ext cx="486761" cy="486761"/>
            </a:xfrm>
            <a:prstGeom prst="rect">
              <a:avLst/>
            </a:prstGeom>
            <a:solidFill>
              <a:srgbClr val="7592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7956302" y="3809081"/>
              <a:ext cx="486760" cy="486761"/>
            </a:xfrm>
            <a:prstGeom prst="rect">
              <a:avLst/>
            </a:prstGeom>
            <a:solidFill>
              <a:srgbClr val="6496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ctr" hangingPunct="0">
                <a:buClr>
                  <a:srgbClr val="4D4D4D"/>
                </a:buClr>
              </a:pPr>
              <a:r>
                <a:rPr lang="ko-KR" altLang="en-US" sz="1050" spc="-3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표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7956302" y="2966983"/>
              <a:ext cx="486760" cy="486761"/>
            </a:xfrm>
            <a:prstGeom prst="rect">
              <a:avLst/>
            </a:prstGeom>
            <a:solidFill>
              <a:srgbClr val="677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9143962" y="2966983"/>
              <a:ext cx="486760" cy="486761"/>
            </a:xfrm>
            <a:prstGeom prst="rect">
              <a:avLst/>
            </a:prstGeom>
            <a:solidFill>
              <a:srgbClr val="83B4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9737794" y="2966983"/>
              <a:ext cx="486760" cy="486761"/>
            </a:xfrm>
            <a:prstGeom prst="rect">
              <a:avLst/>
            </a:prstGeom>
            <a:solidFill>
              <a:srgbClr val="A791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8550131" y="2966983"/>
              <a:ext cx="486760" cy="486761"/>
            </a:xfrm>
            <a:prstGeom prst="rect">
              <a:avLst/>
            </a:prstGeom>
            <a:solidFill>
              <a:srgbClr val="639B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9143962" y="3766410"/>
              <a:ext cx="486760" cy="486761"/>
            </a:xfrm>
            <a:prstGeom prst="rect">
              <a:avLst/>
            </a:prstGeom>
            <a:solidFill>
              <a:srgbClr val="C43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9737794" y="3766410"/>
              <a:ext cx="486760" cy="486761"/>
            </a:xfrm>
            <a:prstGeom prst="rect">
              <a:avLst/>
            </a:prstGeom>
            <a:solidFill>
              <a:srgbClr val="ED67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8550131" y="3766410"/>
              <a:ext cx="486760" cy="486761"/>
            </a:xfrm>
            <a:prstGeom prst="rect">
              <a:avLst/>
            </a:prstGeom>
            <a:solidFill>
              <a:srgbClr val="3B4B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9737794" y="976349"/>
              <a:ext cx="486760" cy="486761"/>
            </a:xfrm>
            <a:prstGeom prst="rect">
              <a:avLst/>
            </a:prstGeom>
            <a:solidFill>
              <a:srgbClr val="3678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직사각형 39"/>
          <p:cNvSpPr/>
          <p:nvPr userDrawn="1"/>
        </p:nvSpPr>
        <p:spPr>
          <a:xfrm>
            <a:off x="10015896" y="1206407"/>
            <a:ext cx="303248" cy="290065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585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3" r:id="rId4"/>
    <p:sldLayoutId id="2147483682" r:id="rId5"/>
    <p:sldLayoutId id="2147483684" r:id="rId6"/>
    <p:sldLayoutId id="2147483685" r:id="rId7"/>
    <p:sldLayoutId id="2147483681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47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emf"/><Relationship Id="rId5" Type="http://schemas.openxmlformats.org/officeDocument/2006/relationships/image" Target="../media/image12.emf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7.png"/><Relationship Id="rId7" Type="http://schemas.openxmlformats.org/officeDocument/2006/relationships/image" Target="../media/image53.emf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emf"/><Relationship Id="rId11" Type="http://schemas.openxmlformats.org/officeDocument/2006/relationships/image" Target="../media/image57.png"/><Relationship Id="rId5" Type="http://schemas.openxmlformats.org/officeDocument/2006/relationships/image" Target="../media/image51.emf"/><Relationship Id="rId10" Type="http://schemas.openxmlformats.org/officeDocument/2006/relationships/image" Target="../media/image56.emf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2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0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66.jpeg"/><Relationship Id="rId12" Type="http://schemas.openxmlformats.org/officeDocument/2006/relationships/image" Target="../media/image6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7.png"/><Relationship Id="rId5" Type="http://schemas.microsoft.com/office/2007/relationships/hdphoto" Target="../media/hdphoto1.wdp"/><Relationship Id="rId10" Type="http://schemas.openxmlformats.org/officeDocument/2006/relationships/image" Target="../media/image40.png"/><Relationship Id="rId4" Type="http://schemas.openxmlformats.org/officeDocument/2006/relationships/image" Target="../media/image64.png"/><Relationship Id="rId9" Type="http://schemas.openxmlformats.org/officeDocument/2006/relationships/image" Target="../media/image1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7.png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image" Target="../media/image34.emf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12" Type="http://schemas.openxmlformats.org/officeDocument/2006/relationships/image" Target="../media/image3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emf"/><Relationship Id="rId11" Type="http://schemas.openxmlformats.org/officeDocument/2006/relationships/image" Target="../media/image32.png"/><Relationship Id="rId5" Type="http://schemas.openxmlformats.org/officeDocument/2006/relationships/image" Target="../media/image26.emf"/><Relationship Id="rId10" Type="http://schemas.openxmlformats.org/officeDocument/2006/relationships/image" Target="../media/image31.emf"/><Relationship Id="rId4" Type="http://schemas.openxmlformats.org/officeDocument/2006/relationships/image" Target="../media/image25.emf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3" Type="http://schemas.openxmlformats.org/officeDocument/2006/relationships/image" Target="../media/image7.png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0" Type="http://schemas.openxmlformats.org/officeDocument/2006/relationships/image" Target="../media/image41.png"/><Relationship Id="rId4" Type="http://schemas.openxmlformats.org/officeDocument/2006/relationships/image" Target="../media/image35.emf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92864" y="4590284"/>
            <a:ext cx="1021113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altLang="ko-KR" sz="2800" b="1" spc="-150" dirty="0">
                <a:ln w="127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2019.1</a:t>
            </a:r>
            <a:endParaRPr lang="ko-KR" altLang="en-US" sz="2800" b="1" spc="-150" dirty="0">
              <a:ln w="12700"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25400" dist="38100" dir="2700000" algn="tl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</p:txBody>
      </p:sp>
      <p:pic>
        <p:nvPicPr>
          <p:cNvPr id="14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58931" y="6257925"/>
            <a:ext cx="1715270" cy="379844"/>
          </a:xfrm>
          <a:prstGeom prst="rect">
            <a:avLst/>
          </a:prstGeom>
          <a:noFill/>
        </p:spPr>
      </p:pic>
      <p:cxnSp>
        <p:nvCxnSpPr>
          <p:cNvPr id="7" name="직선 연결선 6"/>
          <p:cNvCxnSpPr/>
          <p:nvPr/>
        </p:nvCxnSpPr>
        <p:spPr>
          <a:xfrm>
            <a:off x="538480" y="3161030"/>
            <a:ext cx="8018780" cy="0"/>
          </a:xfrm>
          <a:prstGeom prst="line">
            <a:avLst/>
          </a:prstGeom>
          <a:ln w="12700">
            <a:solidFill>
              <a:srgbClr val="313E4E"/>
            </a:solidFill>
          </a:ln>
          <a:effectLst>
            <a:glow rad="63500">
              <a:schemeClr val="tx2">
                <a:lumMod val="60000"/>
                <a:lumOff val="40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71666" y="2408663"/>
            <a:ext cx="7231146" cy="55399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altLang="ko-KR" sz="2800" b="1" spc="-150" dirty="0">
                <a:ln w="127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2019</a:t>
            </a:r>
            <a:r>
              <a:rPr lang="ko-KR" altLang="en-US" sz="2800" b="1" spc="-150" dirty="0">
                <a:ln w="127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년도 </a:t>
            </a:r>
            <a:r>
              <a:rPr lang="ko-KR" altLang="en-US" sz="3600" b="1" spc="-150" dirty="0" smtClean="0">
                <a:ln w="127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중소기업기술개발 </a:t>
            </a:r>
            <a:r>
              <a:rPr lang="ko-KR" altLang="en-US" sz="3600" b="1" spc="-150" dirty="0">
                <a:ln w="12700"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지원사업</a:t>
            </a:r>
          </a:p>
        </p:txBody>
      </p:sp>
    </p:spTree>
    <p:extLst>
      <p:ext uri="{BB962C8B-B14F-4D97-AF65-F5344CB8AC3E}">
        <p14:creationId xmlns:p14="http://schemas.microsoft.com/office/powerpoint/2010/main" val="84559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1811" y="2937759"/>
            <a:ext cx="388247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중소기업 </a:t>
            </a:r>
            <a:r>
              <a:rPr lang="en-US" altLang="ko-KR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R&amp;D </a:t>
            </a:r>
            <a:r>
              <a:rPr lang="ko-KR" altLang="en-US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지원 성과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3694" y="2693563"/>
            <a:ext cx="40267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4800" spc="-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</a:t>
            </a:r>
            <a:endParaRPr lang="ko-KR" altLang="en-US" sz="4800" spc="-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A4F8A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 flipH="1">
            <a:off x="641110" y="3431454"/>
            <a:ext cx="487164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 flipH="1">
            <a:off x="641110" y="3431454"/>
            <a:ext cx="607840" cy="0"/>
          </a:xfrm>
          <a:prstGeom prst="line">
            <a:avLst/>
          </a:prstGeom>
          <a:ln w="25400">
            <a:solidFill>
              <a:srgbClr val="0A4F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1110" y="390872"/>
            <a:ext cx="1847957" cy="409227"/>
          </a:xfrm>
          <a:prstGeom prst="rect">
            <a:avLst/>
          </a:prstGeom>
          <a:noFill/>
        </p:spPr>
      </p:pic>
      <p:grpSp>
        <p:nvGrpSpPr>
          <p:cNvPr id="13" name="그룹 12"/>
          <p:cNvGrpSpPr/>
          <p:nvPr/>
        </p:nvGrpSpPr>
        <p:grpSpPr>
          <a:xfrm>
            <a:off x="1489075" y="3558106"/>
            <a:ext cx="2206689" cy="246221"/>
            <a:chOff x="1489075" y="3558106"/>
            <a:chExt cx="2206689" cy="246221"/>
          </a:xfrm>
        </p:grpSpPr>
        <p:sp>
          <p:nvSpPr>
            <p:cNvPr id="16" name="TextBox 15"/>
            <p:cNvSpPr txBox="1"/>
            <p:nvPr/>
          </p:nvSpPr>
          <p:spPr>
            <a:xfrm>
              <a:off x="1653538" y="3558106"/>
              <a:ext cx="204222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 기업성장 촉진</a:t>
              </a:r>
            </a:p>
          </p:txBody>
        </p:sp>
        <p:sp>
          <p:nvSpPr>
            <p:cNvPr id="17" name="갈매기형 수장 16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1489075" y="3895710"/>
            <a:ext cx="1762657" cy="246221"/>
            <a:chOff x="1489075" y="3867532"/>
            <a:chExt cx="1762657" cy="246221"/>
          </a:xfrm>
        </p:grpSpPr>
        <p:sp>
          <p:nvSpPr>
            <p:cNvPr id="19" name="TextBox 18"/>
            <p:cNvSpPr txBox="1"/>
            <p:nvPr/>
          </p:nvSpPr>
          <p:spPr>
            <a:xfrm>
              <a:off x="1653538" y="3867532"/>
              <a:ext cx="159819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지원기업 우수사례</a:t>
              </a:r>
              <a:endParaRPr lang="ko-KR" altLang="en-US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0" name="갈매기형 수장 19"/>
            <p:cNvSpPr/>
            <p:nvPr/>
          </p:nvSpPr>
          <p:spPr>
            <a:xfrm>
              <a:off x="1489075" y="3936642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cxnSp>
        <p:nvCxnSpPr>
          <p:cNvPr id="15" name="직선 연결선 14"/>
          <p:cNvCxnSpPr/>
          <p:nvPr/>
        </p:nvCxnSpPr>
        <p:spPr>
          <a:xfrm>
            <a:off x="5511608" y="3429000"/>
            <a:ext cx="422467" cy="1666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16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250825" y="1449388"/>
            <a:ext cx="8642350" cy="4824412"/>
            <a:chOff x="520699" y="1449388"/>
            <a:chExt cx="4752976" cy="4824412"/>
          </a:xfrm>
        </p:grpSpPr>
        <p:sp>
          <p:nvSpPr>
            <p:cNvPr id="77" name="직사각형 76"/>
            <p:cNvSpPr/>
            <p:nvPr/>
          </p:nvSpPr>
          <p:spPr>
            <a:xfrm>
              <a:off x="520699" y="1449388"/>
              <a:ext cx="4752976" cy="4824412"/>
            </a:xfrm>
            <a:prstGeom prst="rect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8" name="사다리꼴 77"/>
            <p:cNvSpPr/>
            <p:nvPr/>
          </p:nvSpPr>
          <p:spPr>
            <a:xfrm rot="10800000">
              <a:off x="789433" y="1449388"/>
              <a:ext cx="4215509" cy="395287"/>
            </a:xfrm>
            <a:prstGeom prst="trapezoid">
              <a:avLst>
                <a:gd name="adj" fmla="val 22881"/>
              </a:avLst>
            </a:prstGeom>
            <a:solidFill>
              <a:srgbClr val="3678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ko-KR" altLang="en-US" sz="1100" b="1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79" name="텍스트 개체 틀 3"/>
            <p:cNvSpPr txBox="1">
              <a:spLocks/>
            </p:cNvSpPr>
            <p:nvPr/>
          </p:nvSpPr>
          <p:spPr>
            <a:xfrm>
              <a:off x="2364706" y="1474093"/>
              <a:ext cx="1064964" cy="30777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lvl="0"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defRPr/>
              </a:pP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매출 및 고용 창출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93357" y="494656"/>
            <a:ext cx="314188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기업성장 촉진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0" y="1012338"/>
            <a:ext cx="1961373" cy="359999"/>
            <a:chOff x="1268068" y="1075480"/>
            <a:chExt cx="2515958" cy="432000"/>
          </a:xfrm>
        </p:grpSpPr>
        <p:sp>
          <p:nvSpPr>
            <p:cNvPr id="7" name="직사각형 6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12" name="직사각형 11"/>
          <p:cNvSpPr/>
          <p:nvPr/>
        </p:nvSpPr>
        <p:spPr>
          <a:xfrm>
            <a:off x="1961373" y="979726"/>
            <a:ext cx="5221255" cy="425222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2000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 매출</a:t>
            </a:r>
            <a:r>
              <a:rPr lang="en-US" altLang="ko-KR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·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고용창출 및 기술경쟁력 확보 기여</a:t>
            </a:r>
          </a:p>
        </p:txBody>
      </p:sp>
      <p:grpSp>
        <p:nvGrpSpPr>
          <p:cNvPr id="170" name="그룹 169"/>
          <p:cNvGrpSpPr/>
          <p:nvPr/>
        </p:nvGrpSpPr>
        <p:grpSpPr>
          <a:xfrm flipH="1">
            <a:off x="7182628" y="1012338"/>
            <a:ext cx="1961372" cy="359999"/>
            <a:chOff x="1268068" y="1075480"/>
            <a:chExt cx="2515958" cy="432000"/>
          </a:xfrm>
        </p:grpSpPr>
        <p:sp>
          <p:nvSpPr>
            <p:cNvPr id="175" name="직사각형 174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76" name="그림 17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grpSp>
        <p:nvGrpSpPr>
          <p:cNvPr id="122" name="그룹 121"/>
          <p:cNvGrpSpPr/>
          <p:nvPr/>
        </p:nvGrpSpPr>
        <p:grpSpPr>
          <a:xfrm>
            <a:off x="401639" y="5852592"/>
            <a:ext cx="8340723" cy="276999"/>
            <a:chOff x="311759" y="1402321"/>
            <a:chExt cx="9056985" cy="276999"/>
          </a:xfrm>
        </p:grpSpPr>
        <p:sp>
          <p:nvSpPr>
            <p:cNvPr id="177" name="직사각형 176"/>
            <p:cNvSpPr/>
            <p:nvPr/>
          </p:nvSpPr>
          <p:spPr>
            <a:xfrm>
              <a:off x="571918" y="1402321"/>
              <a:ext cx="8796826" cy="276999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중소기업 기술개발사업 성과조사 분석결과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(‘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18.10</a:t>
              </a:r>
              <a:r>
                <a:rPr lang="ko-KR" altLang="en-US" sz="12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月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)</a:t>
              </a:r>
              <a:endParaRPr lang="en-US" altLang="ko-KR" sz="1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178" name="그룹 177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179" name="직사각형 178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 spc="-1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180" name="그림 179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pic>
        <p:nvPicPr>
          <p:cNvPr id="264" name="그림 26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4542" y="5657634"/>
            <a:ext cx="9213085" cy="74204"/>
          </a:xfrm>
          <a:prstGeom prst="rect">
            <a:avLst/>
          </a:prstGeom>
        </p:spPr>
      </p:pic>
      <p:sp>
        <p:nvSpPr>
          <p:cNvPr id="248" name="모서리가 둥근 직사각형 247"/>
          <p:cNvSpPr/>
          <p:nvPr/>
        </p:nvSpPr>
        <p:spPr>
          <a:xfrm>
            <a:off x="446451" y="2083609"/>
            <a:ext cx="2621450" cy="360000"/>
          </a:xfrm>
          <a:prstGeom prst="roundRect">
            <a:avLst>
              <a:gd name="adj" fmla="val 5000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매출액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8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266" name="모서리가 둥근 직사각형 265"/>
          <p:cNvSpPr/>
          <p:nvPr/>
        </p:nvSpPr>
        <p:spPr>
          <a:xfrm>
            <a:off x="3258231" y="2083609"/>
            <a:ext cx="2621450" cy="360000"/>
          </a:xfrm>
          <a:prstGeom prst="roundRect">
            <a:avLst>
              <a:gd name="adj" fmla="val 5000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고용인원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명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281" name="모서리가 둥근 직사각형 280"/>
          <p:cNvSpPr/>
          <p:nvPr/>
        </p:nvSpPr>
        <p:spPr>
          <a:xfrm>
            <a:off x="6070011" y="2083609"/>
            <a:ext cx="2621450" cy="360000"/>
          </a:xfrm>
          <a:prstGeom prst="roundRect">
            <a:avLst>
              <a:gd name="adj" fmla="val 5000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특허출원 및 등록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163066" y="2443609"/>
            <a:ext cx="2811780" cy="2899609"/>
            <a:chOff x="3163066" y="2608729"/>
            <a:chExt cx="2811780" cy="3086100"/>
          </a:xfrm>
        </p:grpSpPr>
        <p:cxnSp>
          <p:nvCxnSpPr>
            <p:cNvPr id="315" name="직선 연결선 314"/>
            <p:cNvCxnSpPr/>
            <p:nvPr/>
          </p:nvCxnSpPr>
          <p:spPr>
            <a:xfrm>
              <a:off x="3163066" y="2608729"/>
              <a:ext cx="0" cy="308610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직선 연결선 315"/>
            <p:cNvCxnSpPr/>
            <p:nvPr/>
          </p:nvCxnSpPr>
          <p:spPr>
            <a:xfrm>
              <a:off x="5974846" y="2608729"/>
              <a:ext cx="0" cy="308610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3" name="사다리꼴 262"/>
          <p:cNvSpPr/>
          <p:nvPr/>
        </p:nvSpPr>
        <p:spPr>
          <a:xfrm flipH="1">
            <a:off x="498763" y="5040624"/>
            <a:ext cx="2516824" cy="303447"/>
          </a:xfrm>
          <a:prstGeom prst="trapezoid">
            <a:avLst>
              <a:gd name="adj" fmla="val 51087"/>
            </a:avLst>
          </a:prstGeom>
          <a:gradFill flip="none" rotWithShape="1">
            <a:gsLst>
              <a:gs pos="0">
                <a:srgbClr val="ECECEC">
                  <a:lumMod val="99000"/>
                  <a:lumOff val="1000"/>
                </a:srgbClr>
              </a:gs>
              <a:gs pos="47000">
                <a:srgbClr val="ECECEC">
                  <a:alpha val="59000"/>
                </a:srgb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rgbClr val="C0C0C0">
                    <a:alpha val="0"/>
                  </a:srgbClr>
                </a:gs>
                <a:gs pos="53000">
                  <a:schemeClr val="bg1">
                    <a:alpha val="30000"/>
                    <a:lumMod val="3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0"/>
            </a:sp3d>
          </a:bodyPr>
          <a:lstStyle/>
          <a:p>
            <a:pPr algn="ctr"/>
            <a:endParaRPr lang="ko-KR" altLang="en-US" sz="1000" dirty="0"/>
          </a:p>
        </p:txBody>
      </p:sp>
      <p:sp>
        <p:nvSpPr>
          <p:cNvPr id="10" name="직사각형 9"/>
          <p:cNvSpPr/>
          <p:nvPr/>
        </p:nvSpPr>
        <p:spPr>
          <a:xfrm>
            <a:off x="498764" y="5349129"/>
            <a:ext cx="2516825" cy="345700"/>
          </a:xfrm>
          <a:prstGeom prst="rect">
            <a:avLst/>
          </a:pr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6" name="직사각형 255"/>
          <p:cNvSpPr/>
          <p:nvPr/>
        </p:nvSpPr>
        <p:spPr>
          <a:xfrm>
            <a:off x="873229" y="3187874"/>
            <a:ext cx="558750" cy="2161256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57" name="직사각형 256"/>
          <p:cNvSpPr/>
          <p:nvPr/>
        </p:nvSpPr>
        <p:spPr>
          <a:xfrm>
            <a:off x="2082373" y="3276600"/>
            <a:ext cx="558750" cy="2072529"/>
          </a:xfrm>
          <a:prstGeom prst="rect">
            <a:avLst/>
          </a:prstGeom>
          <a:solidFill>
            <a:srgbClr val="0061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58" name="Text Box 21"/>
          <p:cNvSpPr txBox="1">
            <a:spLocks noChangeArrowheads="1"/>
          </p:cNvSpPr>
          <p:nvPr/>
        </p:nvSpPr>
        <p:spPr bwMode="auto">
          <a:xfrm>
            <a:off x="2150152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2017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55" name="Text Box 21"/>
          <p:cNvSpPr txBox="1">
            <a:spLocks noChangeArrowheads="1"/>
          </p:cNvSpPr>
          <p:nvPr/>
        </p:nvSpPr>
        <p:spPr bwMode="auto">
          <a:xfrm>
            <a:off x="941008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2016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61" name="Text Box 21"/>
          <p:cNvSpPr txBox="1">
            <a:spLocks noChangeArrowheads="1"/>
          </p:cNvSpPr>
          <p:nvPr/>
        </p:nvSpPr>
        <p:spPr bwMode="auto">
          <a:xfrm>
            <a:off x="2182212" y="2588108"/>
            <a:ext cx="3590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19.4</a:t>
            </a:r>
          </a:p>
        </p:txBody>
      </p:sp>
      <p:sp>
        <p:nvSpPr>
          <p:cNvPr id="262" name="Text Box 21"/>
          <p:cNvSpPr txBox="1">
            <a:spLocks noChangeArrowheads="1"/>
          </p:cNvSpPr>
          <p:nvPr/>
        </p:nvSpPr>
        <p:spPr bwMode="auto">
          <a:xfrm>
            <a:off x="973068" y="2489048"/>
            <a:ext cx="35907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19.9</a:t>
            </a:r>
          </a:p>
        </p:txBody>
      </p:sp>
      <p:sp>
        <p:nvSpPr>
          <p:cNvPr id="306" name="타원 305"/>
          <p:cNvSpPr/>
          <p:nvPr/>
        </p:nvSpPr>
        <p:spPr>
          <a:xfrm>
            <a:off x="873979" y="2763787"/>
            <a:ext cx="558000" cy="558000"/>
          </a:xfrm>
          <a:prstGeom prst="ellipse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979" y="2786042"/>
            <a:ext cx="432000" cy="41382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그룹 27"/>
          <p:cNvGrpSpPr/>
          <p:nvPr/>
        </p:nvGrpSpPr>
        <p:grpSpPr>
          <a:xfrm>
            <a:off x="2083123" y="2859037"/>
            <a:ext cx="558000" cy="558000"/>
            <a:chOff x="2083123" y="2859037"/>
            <a:chExt cx="558000" cy="558000"/>
          </a:xfrm>
        </p:grpSpPr>
        <p:sp>
          <p:nvSpPr>
            <p:cNvPr id="308" name="타원 307"/>
            <p:cNvSpPr/>
            <p:nvPr/>
          </p:nvSpPr>
          <p:spPr>
            <a:xfrm>
              <a:off x="2083123" y="285903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12" name="그림 3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46123" y="288129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60" name="그림 259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22825" y="5269014"/>
            <a:ext cx="2668703" cy="74204"/>
          </a:xfrm>
          <a:prstGeom prst="rect">
            <a:avLst/>
          </a:prstGeom>
        </p:spPr>
      </p:pic>
      <p:sp>
        <p:nvSpPr>
          <p:cNvPr id="277" name="사다리꼴 276"/>
          <p:cNvSpPr/>
          <p:nvPr/>
        </p:nvSpPr>
        <p:spPr>
          <a:xfrm flipH="1">
            <a:off x="3310543" y="5040624"/>
            <a:ext cx="2516824" cy="303447"/>
          </a:xfrm>
          <a:prstGeom prst="trapezoid">
            <a:avLst>
              <a:gd name="adj" fmla="val 51087"/>
            </a:avLst>
          </a:prstGeom>
          <a:gradFill flip="none" rotWithShape="1">
            <a:gsLst>
              <a:gs pos="0">
                <a:srgbClr val="ECECEC">
                  <a:lumMod val="99000"/>
                  <a:lumOff val="1000"/>
                </a:srgbClr>
              </a:gs>
              <a:gs pos="47000">
                <a:srgbClr val="ECECEC">
                  <a:alpha val="59000"/>
                </a:srgb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rgbClr val="C0C0C0">
                    <a:alpha val="0"/>
                  </a:srgbClr>
                </a:gs>
                <a:gs pos="53000">
                  <a:schemeClr val="bg1">
                    <a:alpha val="30000"/>
                    <a:lumMod val="3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0"/>
            </a:sp3d>
          </a:bodyPr>
          <a:lstStyle/>
          <a:p>
            <a:pPr algn="ctr"/>
            <a:endParaRPr lang="ko-KR" altLang="en-US" sz="1000" dirty="0"/>
          </a:p>
        </p:txBody>
      </p:sp>
      <p:sp>
        <p:nvSpPr>
          <p:cNvPr id="278" name="직사각형 277"/>
          <p:cNvSpPr/>
          <p:nvPr/>
        </p:nvSpPr>
        <p:spPr>
          <a:xfrm>
            <a:off x="3310544" y="5349129"/>
            <a:ext cx="2516825" cy="345700"/>
          </a:xfrm>
          <a:prstGeom prst="rect">
            <a:avLst/>
          </a:pr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직사각형 268"/>
          <p:cNvSpPr/>
          <p:nvPr/>
        </p:nvSpPr>
        <p:spPr>
          <a:xfrm>
            <a:off x="3685009" y="4282440"/>
            <a:ext cx="558750" cy="1066690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70" name="직사각형 269"/>
          <p:cNvSpPr/>
          <p:nvPr/>
        </p:nvSpPr>
        <p:spPr>
          <a:xfrm>
            <a:off x="4894153" y="3657600"/>
            <a:ext cx="558750" cy="1691529"/>
          </a:xfrm>
          <a:prstGeom prst="rect">
            <a:avLst/>
          </a:prstGeom>
          <a:solidFill>
            <a:srgbClr val="0061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73" name="Text Box 21"/>
          <p:cNvSpPr txBox="1">
            <a:spLocks noChangeArrowheads="1"/>
          </p:cNvSpPr>
          <p:nvPr/>
        </p:nvSpPr>
        <p:spPr bwMode="auto">
          <a:xfrm>
            <a:off x="4961932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2017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74" name="Text Box 21"/>
          <p:cNvSpPr txBox="1">
            <a:spLocks noChangeArrowheads="1"/>
          </p:cNvSpPr>
          <p:nvPr/>
        </p:nvSpPr>
        <p:spPr bwMode="auto">
          <a:xfrm>
            <a:off x="3752788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2016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75" name="Text Box 21"/>
          <p:cNvSpPr txBox="1">
            <a:spLocks noChangeArrowheads="1"/>
          </p:cNvSpPr>
          <p:nvPr/>
        </p:nvSpPr>
        <p:spPr bwMode="auto">
          <a:xfrm>
            <a:off x="5046891" y="2824328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8.7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276" name="Text Box 21"/>
          <p:cNvSpPr txBox="1">
            <a:spLocks noChangeArrowheads="1"/>
          </p:cNvSpPr>
          <p:nvPr/>
        </p:nvSpPr>
        <p:spPr bwMode="auto">
          <a:xfrm>
            <a:off x="3837747" y="3441465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6.8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3685384" y="3864877"/>
            <a:ext cx="558000" cy="558000"/>
          </a:xfrm>
          <a:prstGeom prst="ellipse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3" name="타원 302"/>
          <p:cNvSpPr/>
          <p:nvPr/>
        </p:nvSpPr>
        <p:spPr>
          <a:xfrm>
            <a:off x="4894903" y="3240037"/>
            <a:ext cx="558000" cy="558000"/>
          </a:xfrm>
          <a:prstGeom prst="ellipse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8384" y="3702650"/>
            <a:ext cx="432000" cy="58306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1" name="그림 3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7903" y="3077810"/>
            <a:ext cx="432000" cy="58306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313" name="자유형 312"/>
          <p:cNvSpPr>
            <a:spLocks noChangeAspect="1"/>
          </p:cNvSpPr>
          <p:nvPr/>
        </p:nvSpPr>
        <p:spPr>
          <a:xfrm rot="501032">
            <a:off x="4208986" y="3657069"/>
            <a:ext cx="635366" cy="620955"/>
          </a:xfrm>
          <a:custGeom>
            <a:avLst/>
            <a:gdLst>
              <a:gd name="connsiteX0" fmla="*/ 0 w 2575034"/>
              <a:gd name="connsiteY0" fmla="*/ 2165131 h 2165131"/>
              <a:gd name="connsiteX1" fmla="*/ 0 w 2575034"/>
              <a:gd name="connsiteY1" fmla="*/ 2165131 h 2165131"/>
              <a:gd name="connsiteX2" fmla="*/ 73572 w 2575034"/>
              <a:gd name="connsiteY2" fmla="*/ 2081049 h 2165131"/>
              <a:gd name="connsiteX3" fmla="*/ 2091559 w 2575034"/>
              <a:gd name="connsiteY3" fmla="*/ 220717 h 2165131"/>
              <a:gd name="connsiteX4" fmla="*/ 1944414 w 2575034"/>
              <a:gd name="connsiteY4" fmla="*/ 115614 h 2165131"/>
              <a:gd name="connsiteX5" fmla="*/ 2575034 w 2575034"/>
              <a:gd name="connsiteY5" fmla="*/ 0 h 2165131"/>
              <a:gd name="connsiteX6" fmla="*/ 2554014 w 2575034"/>
              <a:gd name="connsiteY6" fmla="*/ 641131 h 2165131"/>
              <a:gd name="connsiteX7" fmla="*/ 2406869 w 2575034"/>
              <a:gd name="connsiteY7" fmla="*/ 515007 h 2165131"/>
              <a:gd name="connsiteX8" fmla="*/ 0 w 2575034"/>
              <a:gd name="connsiteY8" fmla="*/ 2165131 h 2165131"/>
              <a:gd name="connsiteX0" fmla="*/ 97049 w 2672083"/>
              <a:gd name="connsiteY0" fmla="*/ 2165131 h 2240296"/>
              <a:gd name="connsiteX1" fmla="*/ 97049 w 2672083"/>
              <a:gd name="connsiteY1" fmla="*/ 2165131 h 2240296"/>
              <a:gd name="connsiteX2" fmla="*/ 170621 w 2672083"/>
              <a:gd name="connsiteY2" fmla="*/ 2081049 h 2240296"/>
              <a:gd name="connsiteX3" fmla="*/ 2197022 w 2672083"/>
              <a:gd name="connsiteY3" fmla="*/ 254376 h 2240296"/>
              <a:gd name="connsiteX4" fmla="*/ 2041463 w 2672083"/>
              <a:gd name="connsiteY4" fmla="*/ 115614 h 2240296"/>
              <a:gd name="connsiteX5" fmla="*/ 2672083 w 2672083"/>
              <a:gd name="connsiteY5" fmla="*/ 0 h 2240296"/>
              <a:gd name="connsiteX6" fmla="*/ 2651063 w 2672083"/>
              <a:gd name="connsiteY6" fmla="*/ 641131 h 2240296"/>
              <a:gd name="connsiteX7" fmla="*/ 2503918 w 2672083"/>
              <a:gd name="connsiteY7" fmla="*/ 515007 h 2240296"/>
              <a:gd name="connsiteX8" fmla="*/ 97049 w 2672083"/>
              <a:gd name="connsiteY8" fmla="*/ 2165131 h 2240296"/>
              <a:gd name="connsiteX0" fmla="*/ 97049 w 2672083"/>
              <a:gd name="connsiteY0" fmla="*/ 2165131 h 2240296"/>
              <a:gd name="connsiteX1" fmla="*/ 97049 w 2672083"/>
              <a:gd name="connsiteY1" fmla="*/ 2165131 h 2240296"/>
              <a:gd name="connsiteX2" fmla="*/ 170621 w 2672083"/>
              <a:gd name="connsiteY2" fmla="*/ 2081049 h 2240296"/>
              <a:gd name="connsiteX3" fmla="*/ 2197022 w 2672083"/>
              <a:gd name="connsiteY3" fmla="*/ 254376 h 2240296"/>
              <a:gd name="connsiteX4" fmla="*/ 2041463 w 2672083"/>
              <a:gd name="connsiteY4" fmla="*/ 115614 h 2240296"/>
              <a:gd name="connsiteX5" fmla="*/ 2672083 w 2672083"/>
              <a:gd name="connsiteY5" fmla="*/ 0 h 2240296"/>
              <a:gd name="connsiteX6" fmla="*/ 2651063 w 2672083"/>
              <a:gd name="connsiteY6" fmla="*/ 641131 h 2240296"/>
              <a:gd name="connsiteX7" fmla="*/ 2492698 w 2672083"/>
              <a:gd name="connsiteY7" fmla="*/ 506592 h 2240296"/>
              <a:gd name="connsiteX8" fmla="*/ 97049 w 2672083"/>
              <a:gd name="connsiteY8" fmla="*/ 2165131 h 2240296"/>
              <a:gd name="connsiteX0" fmla="*/ 97049 w 2694523"/>
              <a:gd name="connsiteY0" fmla="*/ 2148302 h 2223467"/>
              <a:gd name="connsiteX1" fmla="*/ 97049 w 2694523"/>
              <a:gd name="connsiteY1" fmla="*/ 2148302 h 2223467"/>
              <a:gd name="connsiteX2" fmla="*/ 170621 w 2694523"/>
              <a:gd name="connsiteY2" fmla="*/ 2064220 h 2223467"/>
              <a:gd name="connsiteX3" fmla="*/ 2197022 w 2694523"/>
              <a:gd name="connsiteY3" fmla="*/ 237547 h 2223467"/>
              <a:gd name="connsiteX4" fmla="*/ 2041463 w 2694523"/>
              <a:gd name="connsiteY4" fmla="*/ 98785 h 2223467"/>
              <a:gd name="connsiteX5" fmla="*/ 2694523 w 2694523"/>
              <a:gd name="connsiteY5" fmla="*/ 0 h 2223467"/>
              <a:gd name="connsiteX6" fmla="*/ 2651063 w 2694523"/>
              <a:gd name="connsiteY6" fmla="*/ 624302 h 2223467"/>
              <a:gd name="connsiteX7" fmla="*/ 2492698 w 2694523"/>
              <a:gd name="connsiteY7" fmla="*/ 489763 h 2223467"/>
              <a:gd name="connsiteX8" fmla="*/ 97049 w 2694523"/>
              <a:gd name="connsiteY8" fmla="*/ 2148302 h 2223467"/>
              <a:gd name="connsiteX0" fmla="*/ 2492698 w 2694523"/>
              <a:gd name="connsiteY0" fmla="*/ 489763 h 2223467"/>
              <a:gd name="connsiteX1" fmla="*/ 97049 w 2694523"/>
              <a:gd name="connsiteY1" fmla="*/ 2148302 h 2223467"/>
              <a:gd name="connsiteX2" fmla="*/ 170621 w 2694523"/>
              <a:gd name="connsiteY2" fmla="*/ 2064220 h 2223467"/>
              <a:gd name="connsiteX3" fmla="*/ 2197022 w 2694523"/>
              <a:gd name="connsiteY3" fmla="*/ 237547 h 2223467"/>
              <a:gd name="connsiteX4" fmla="*/ 2041463 w 2694523"/>
              <a:gd name="connsiteY4" fmla="*/ 98785 h 2223467"/>
              <a:gd name="connsiteX5" fmla="*/ 2694523 w 2694523"/>
              <a:gd name="connsiteY5" fmla="*/ 0 h 2223467"/>
              <a:gd name="connsiteX6" fmla="*/ 2651063 w 2694523"/>
              <a:gd name="connsiteY6" fmla="*/ 624302 h 2223467"/>
              <a:gd name="connsiteX7" fmla="*/ 2492698 w 2694523"/>
              <a:gd name="connsiteY7" fmla="*/ 489763 h 2223467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0842 w 2480442"/>
              <a:gd name="connsiteY3" fmla="*/ 19976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0442" h="2165196">
                <a:moveTo>
                  <a:pt x="2322077" y="590739"/>
                </a:moveTo>
                <a:cubicBezTo>
                  <a:pt x="1893055" y="1362390"/>
                  <a:pt x="1351836" y="1929282"/>
                  <a:pt x="0" y="2165196"/>
                </a:cubicBezTo>
                <a:cubicBezTo>
                  <a:pt x="1152300" y="1704965"/>
                  <a:pt x="1522034" y="1483152"/>
                  <a:pt x="2026401" y="338523"/>
                </a:cubicBezTo>
                <a:lnTo>
                  <a:pt x="1876452" y="216591"/>
                </a:lnTo>
                <a:lnTo>
                  <a:pt x="2358412" y="0"/>
                </a:lnTo>
                <a:lnTo>
                  <a:pt x="2480442" y="725278"/>
                </a:lnTo>
                <a:lnTo>
                  <a:pt x="2322077" y="590739"/>
                </a:lnTo>
                <a:close/>
              </a:path>
            </a:pathLst>
          </a:custGeom>
          <a:gradFill>
            <a:gsLst>
              <a:gs pos="44000">
                <a:srgbClr val="83B448"/>
              </a:gs>
              <a:gs pos="9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79" name="그림 278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34605" y="5269014"/>
            <a:ext cx="2668703" cy="74204"/>
          </a:xfrm>
          <a:prstGeom prst="rect">
            <a:avLst/>
          </a:prstGeom>
        </p:spPr>
      </p:pic>
      <p:sp>
        <p:nvSpPr>
          <p:cNvPr id="292" name="사다리꼴 291"/>
          <p:cNvSpPr/>
          <p:nvPr/>
        </p:nvSpPr>
        <p:spPr>
          <a:xfrm flipH="1">
            <a:off x="6122323" y="5040624"/>
            <a:ext cx="2516824" cy="303447"/>
          </a:xfrm>
          <a:prstGeom prst="trapezoid">
            <a:avLst>
              <a:gd name="adj" fmla="val 51087"/>
            </a:avLst>
          </a:prstGeom>
          <a:gradFill flip="none" rotWithShape="1">
            <a:gsLst>
              <a:gs pos="0">
                <a:srgbClr val="ECECEC">
                  <a:lumMod val="99000"/>
                  <a:lumOff val="1000"/>
                </a:srgbClr>
              </a:gs>
              <a:gs pos="47000">
                <a:srgbClr val="ECECEC">
                  <a:alpha val="59000"/>
                </a:srgb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rgbClr val="C0C0C0">
                    <a:alpha val="0"/>
                  </a:srgbClr>
                </a:gs>
                <a:gs pos="53000">
                  <a:schemeClr val="bg1">
                    <a:alpha val="30000"/>
                    <a:lumMod val="30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0"/>
            </a:sp3d>
          </a:bodyPr>
          <a:lstStyle/>
          <a:p>
            <a:pPr algn="ctr"/>
            <a:endParaRPr lang="ko-KR" altLang="en-US" sz="1000" dirty="0"/>
          </a:p>
        </p:txBody>
      </p:sp>
      <p:sp>
        <p:nvSpPr>
          <p:cNvPr id="293" name="직사각형 292"/>
          <p:cNvSpPr/>
          <p:nvPr/>
        </p:nvSpPr>
        <p:spPr>
          <a:xfrm>
            <a:off x="6122324" y="5349129"/>
            <a:ext cx="2516825" cy="345700"/>
          </a:xfrm>
          <a:prstGeom prst="rect">
            <a:avLst/>
          </a:pr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직사각형 283"/>
          <p:cNvSpPr/>
          <p:nvPr/>
        </p:nvSpPr>
        <p:spPr>
          <a:xfrm>
            <a:off x="6496789" y="4267200"/>
            <a:ext cx="558750" cy="1081930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5" name="직사각형 284"/>
          <p:cNvSpPr/>
          <p:nvPr/>
        </p:nvSpPr>
        <p:spPr>
          <a:xfrm>
            <a:off x="7705933" y="3954780"/>
            <a:ext cx="558750" cy="1394349"/>
          </a:xfrm>
          <a:prstGeom prst="rect">
            <a:avLst/>
          </a:prstGeom>
          <a:solidFill>
            <a:srgbClr val="0061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8" name="Text Box 21"/>
          <p:cNvSpPr txBox="1">
            <a:spLocks noChangeArrowheads="1"/>
          </p:cNvSpPr>
          <p:nvPr/>
        </p:nvSpPr>
        <p:spPr bwMode="auto">
          <a:xfrm>
            <a:off x="7773712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2017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89" name="Text Box 21"/>
          <p:cNvSpPr txBox="1">
            <a:spLocks noChangeArrowheads="1"/>
          </p:cNvSpPr>
          <p:nvPr/>
        </p:nvSpPr>
        <p:spPr bwMode="auto">
          <a:xfrm>
            <a:off x="6564568" y="5384648"/>
            <a:ext cx="4231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2016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90" name="Text Box 21"/>
          <p:cNvSpPr txBox="1">
            <a:spLocks noChangeArrowheads="1"/>
          </p:cNvSpPr>
          <p:nvPr/>
        </p:nvSpPr>
        <p:spPr bwMode="auto">
          <a:xfrm>
            <a:off x="7858671" y="3328785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2.6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291" name="Text Box 21"/>
          <p:cNvSpPr txBox="1">
            <a:spLocks noChangeArrowheads="1"/>
          </p:cNvSpPr>
          <p:nvPr/>
        </p:nvSpPr>
        <p:spPr bwMode="auto">
          <a:xfrm>
            <a:off x="6649527" y="3638029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2.4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298" name="타원 297"/>
          <p:cNvSpPr/>
          <p:nvPr/>
        </p:nvSpPr>
        <p:spPr>
          <a:xfrm>
            <a:off x="7706683" y="3544299"/>
            <a:ext cx="558000" cy="558000"/>
          </a:xfrm>
          <a:prstGeom prst="ellipse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0" name="타원 299"/>
          <p:cNvSpPr/>
          <p:nvPr/>
        </p:nvSpPr>
        <p:spPr>
          <a:xfrm>
            <a:off x="6497539" y="3856719"/>
            <a:ext cx="558000" cy="558000"/>
          </a:xfrm>
          <a:prstGeom prst="ellipse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0539" y="3900985"/>
            <a:ext cx="432000" cy="39181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0" name="그림 3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9683" y="3588565"/>
            <a:ext cx="432000" cy="39181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314" name="자유형 313"/>
          <p:cNvSpPr>
            <a:spLocks noChangeAspect="1"/>
          </p:cNvSpPr>
          <p:nvPr/>
        </p:nvSpPr>
        <p:spPr>
          <a:xfrm rot="501032">
            <a:off x="7111926" y="3925222"/>
            <a:ext cx="546361" cy="533968"/>
          </a:xfrm>
          <a:custGeom>
            <a:avLst/>
            <a:gdLst>
              <a:gd name="connsiteX0" fmla="*/ 0 w 2575034"/>
              <a:gd name="connsiteY0" fmla="*/ 2165131 h 2165131"/>
              <a:gd name="connsiteX1" fmla="*/ 0 w 2575034"/>
              <a:gd name="connsiteY1" fmla="*/ 2165131 h 2165131"/>
              <a:gd name="connsiteX2" fmla="*/ 73572 w 2575034"/>
              <a:gd name="connsiteY2" fmla="*/ 2081049 h 2165131"/>
              <a:gd name="connsiteX3" fmla="*/ 2091559 w 2575034"/>
              <a:gd name="connsiteY3" fmla="*/ 220717 h 2165131"/>
              <a:gd name="connsiteX4" fmla="*/ 1944414 w 2575034"/>
              <a:gd name="connsiteY4" fmla="*/ 115614 h 2165131"/>
              <a:gd name="connsiteX5" fmla="*/ 2575034 w 2575034"/>
              <a:gd name="connsiteY5" fmla="*/ 0 h 2165131"/>
              <a:gd name="connsiteX6" fmla="*/ 2554014 w 2575034"/>
              <a:gd name="connsiteY6" fmla="*/ 641131 h 2165131"/>
              <a:gd name="connsiteX7" fmla="*/ 2406869 w 2575034"/>
              <a:gd name="connsiteY7" fmla="*/ 515007 h 2165131"/>
              <a:gd name="connsiteX8" fmla="*/ 0 w 2575034"/>
              <a:gd name="connsiteY8" fmla="*/ 2165131 h 2165131"/>
              <a:gd name="connsiteX0" fmla="*/ 97049 w 2672083"/>
              <a:gd name="connsiteY0" fmla="*/ 2165131 h 2240296"/>
              <a:gd name="connsiteX1" fmla="*/ 97049 w 2672083"/>
              <a:gd name="connsiteY1" fmla="*/ 2165131 h 2240296"/>
              <a:gd name="connsiteX2" fmla="*/ 170621 w 2672083"/>
              <a:gd name="connsiteY2" fmla="*/ 2081049 h 2240296"/>
              <a:gd name="connsiteX3" fmla="*/ 2197022 w 2672083"/>
              <a:gd name="connsiteY3" fmla="*/ 254376 h 2240296"/>
              <a:gd name="connsiteX4" fmla="*/ 2041463 w 2672083"/>
              <a:gd name="connsiteY4" fmla="*/ 115614 h 2240296"/>
              <a:gd name="connsiteX5" fmla="*/ 2672083 w 2672083"/>
              <a:gd name="connsiteY5" fmla="*/ 0 h 2240296"/>
              <a:gd name="connsiteX6" fmla="*/ 2651063 w 2672083"/>
              <a:gd name="connsiteY6" fmla="*/ 641131 h 2240296"/>
              <a:gd name="connsiteX7" fmla="*/ 2503918 w 2672083"/>
              <a:gd name="connsiteY7" fmla="*/ 515007 h 2240296"/>
              <a:gd name="connsiteX8" fmla="*/ 97049 w 2672083"/>
              <a:gd name="connsiteY8" fmla="*/ 2165131 h 2240296"/>
              <a:gd name="connsiteX0" fmla="*/ 97049 w 2672083"/>
              <a:gd name="connsiteY0" fmla="*/ 2165131 h 2240296"/>
              <a:gd name="connsiteX1" fmla="*/ 97049 w 2672083"/>
              <a:gd name="connsiteY1" fmla="*/ 2165131 h 2240296"/>
              <a:gd name="connsiteX2" fmla="*/ 170621 w 2672083"/>
              <a:gd name="connsiteY2" fmla="*/ 2081049 h 2240296"/>
              <a:gd name="connsiteX3" fmla="*/ 2197022 w 2672083"/>
              <a:gd name="connsiteY3" fmla="*/ 254376 h 2240296"/>
              <a:gd name="connsiteX4" fmla="*/ 2041463 w 2672083"/>
              <a:gd name="connsiteY4" fmla="*/ 115614 h 2240296"/>
              <a:gd name="connsiteX5" fmla="*/ 2672083 w 2672083"/>
              <a:gd name="connsiteY5" fmla="*/ 0 h 2240296"/>
              <a:gd name="connsiteX6" fmla="*/ 2651063 w 2672083"/>
              <a:gd name="connsiteY6" fmla="*/ 641131 h 2240296"/>
              <a:gd name="connsiteX7" fmla="*/ 2492698 w 2672083"/>
              <a:gd name="connsiteY7" fmla="*/ 506592 h 2240296"/>
              <a:gd name="connsiteX8" fmla="*/ 97049 w 2672083"/>
              <a:gd name="connsiteY8" fmla="*/ 2165131 h 2240296"/>
              <a:gd name="connsiteX0" fmla="*/ 97049 w 2694523"/>
              <a:gd name="connsiteY0" fmla="*/ 2148302 h 2223467"/>
              <a:gd name="connsiteX1" fmla="*/ 97049 w 2694523"/>
              <a:gd name="connsiteY1" fmla="*/ 2148302 h 2223467"/>
              <a:gd name="connsiteX2" fmla="*/ 170621 w 2694523"/>
              <a:gd name="connsiteY2" fmla="*/ 2064220 h 2223467"/>
              <a:gd name="connsiteX3" fmla="*/ 2197022 w 2694523"/>
              <a:gd name="connsiteY3" fmla="*/ 237547 h 2223467"/>
              <a:gd name="connsiteX4" fmla="*/ 2041463 w 2694523"/>
              <a:gd name="connsiteY4" fmla="*/ 98785 h 2223467"/>
              <a:gd name="connsiteX5" fmla="*/ 2694523 w 2694523"/>
              <a:gd name="connsiteY5" fmla="*/ 0 h 2223467"/>
              <a:gd name="connsiteX6" fmla="*/ 2651063 w 2694523"/>
              <a:gd name="connsiteY6" fmla="*/ 624302 h 2223467"/>
              <a:gd name="connsiteX7" fmla="*/ 2492698 w 2694523"/>
              <a:gd name="connsiteY7" fmla="*/ 489763 h 2223467"/>
              <a:gd name="connsiteX8" fmla="*/ 97049 w 2694523"/>
              <a:gd name="connsiteY8" fmla="*/ 2148302 h 2223467"/>
              <a:gd name="connsiteX0" fmla="*/ 2492698 w 2694523"/>
              <a:gd name="connsiteY0" fmla="*/ 489763 h 2223467"/>
              <a:gd name="connsiteX1" fmla="*/ 97049 w 2694523"/>
              <a:gd name="connsiteY1" fmla="*/ 2148302 h 2223467"/>
              <a:gd name="connsiteX2" fmla="*/ 170621 w 2694523"/>
              <a:gd name="connsiteY2" fmla="*/ 2064220 h 2223467"/>
              <a:gd name="connsiteX3" fmla="*/ 2197022 w 2694523"/>
              <a:gd name="connsiteY3" fmla="*/ 237547 h 2223467"/>
              <a:gd name="connsiteX4" fmla="*/ 2041463 w 2694523"/>
              <a:gd name="connsiteY4" fmla="*/ 98785 h 2223467"/>
              <a:gd name="connsiteX5" fmla="*/ 2694523 w 2694523"/>
              <a:gd name="connsiteY5" fmla="*/ 0 h 2223467"/>
              <a:gd name="connsiteX6" fmla="*/ 2651063 w 2694523"/>
              <a:gd name="connsiteY6" fmla="*/ 624302 h 2223467"/>
              <a:gd name="connsiteX7" fmla="*/ 2492698 w 2694523"/>
              <a:gd name="connsiteY7" fmla="*/ 489763 h 2223467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523902"/>
              <a:gd name="connsiteY0" fmla="*/ 489763 h 2064220"/>
              <a:gd name="connsiteX1" fmla="*/ 0 w 2523902"/>
              <a:gd name="connsiteY1" fmla="*/ 2064220 h 2064220"/>
              <a:gd name="connsiteX2" fmla="*/ 2026401 w 2523902"/>
              <a:gd name="connsiteY2" fmla="*/ 237547 h 2064220"/>
              <a:gd name="connsiteX3" fmla="*/ 1870842 w 2523902"/>
              <a:gd name="connsiteY3" fmla="*/ 98785 h 2064220"/>
              <a:gd name="connsiteX4" fmla="*/ 2523902 w 2523902"/>
              <a:gd name="connsiteY4" fmla="*/ 0 h 2064220"/>
              <a:gd name="connsiteX5" fmla="*/ 2480442 w 2523902"/>
              <a:gd name="connsiteY5" fmla="*/ 624302 h 2064220"/>
              <a:gd name="connsiteX6" fmla="*/ 2322077 w 2523902"/>
              <a:gd name="connsiteY6" fmla="*/ 489763 h 2064220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0842 w 2480442"/>
              <a:gd name="connsiteY3" fmla="*/ 19976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  <a:gd name="connsiteX0" fmla="*/ 2322077 w 2480442"/>
              <a:gd name="connsiteY0" fmla="*/ 590739 h 2165196"/>
              <a:gd name="connsiteX1" fmla="*/ 0 w 2480442"/>
              <a:gd name="connsiteY1" fmla="*/ 2165196 h 2165196"/>
              <a:gd name="connsiteX2" fmla="*/ 2026401 w 2480442"/>
              <a:gd name="connsiteY2" fmla="*/ 338523 h 2165196"/>
              <a:gd name="connsiteX3" fmla="*/ 1876452 w 2480442"/>
              <a:gd name="connsiteY3" fmla="*/ 216591 h 2165196"/>
              <a:gd name="connsiteX4" fmla="*/ 2358412 w 2480442"/>
              <a:gd name="connsiteY4" fmla="*/ 0 h 2165196"/>
              <a:gd name="connsiteX5" fmla="*/ 2480442 w 2480442"/>
              <a:gd name="connsiteY5" fmla="*/ 725278 h 2165196"/>
              <a:gd name="connsiteX6" fmla="*/ 2322077 w 2480442"/>
              <a:gd name="connsiteY6" fmla="*/ 590739 h 2165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80442" h="2165196">
                <a:moveTo>
                  <a:pt x="2322077" y="590739"/>
                </a:moveTo>
                <a:cubicBezTo>
                  <a:pt x="1893055" y="1362390"/>
                  <a:pt x="1351836" y="1929282"/>
                  <a:pt x="0" y="2165196"/>
                </a:cubicBezTo>
                <a:cubicBezTo>
                  <a:pt x="1152300" y="1704965"/>
                  <a:pt x="1522034" y="1483152"/>
                  <a:pt x="2026401" y="338523"/>
                </a:cubicBezTo>
                <a:lnTo>
                  <a:pt x="1876452" y="216591"/>
                </a:lnTo>
                <a:lnTo>
                  <a:pt x="2358412" y="0"/>
                </a:lnTo>
                <a:lnTo>
                  <a:pt x="2480442" y="725278"/>
                </a:lnTo>
                <a:lnTo>
                  <a:pt x="2322077" y="590739"/>
                </a:lnTo>
                <a:close/>
              </a:path>
            </a:pathLst>
          </a:custGeom>
          <a:gradFill>
            <a:gsLst>
              <a:gs pos="44000">
                <a:srgbClr val="83B448"/>
              </a:gs>
              <a:gs pos="9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94" name="그림 29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46385" y="5269014"/>
            <a:ext cx="2668703" cy="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2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그룹 83"/>
          <p:cNvGrpSpPr/>
          <p:nvPr/>
        </p:nvGrpSpPr>
        <p:grpSpPr>
          <a:xfrm>
            <a:off x="250825" y="1449388"/>
            <a:ext cx="8642350" cy="4824412"/>
            <a:chOff x="520699" y="1449388"/>
            <a:chExt cx="4752976" cy="4824412"/>
          </a:xfrm>
        </p:grpSpPr>
        <p:sp>
          <p:nvSpPr>
            <p:cNvPr id="85" name="직사각형 84"/>
            <p:cNvSpPr/>
            <p:nvPr/>
          </p:nvSpPr>
          <p:spPr>
            <a:xfrm>
              <a:off x="520699" y="1449388"/>
              <a:ext cx="4752976" cy="4824412"/>
            </a:xfrm>
            <a:prstGeom prst="rect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6" name="사다리꼴 85"/>
            <p:cNvSpPr/>
            <p:nvPr/>
          </p:nvSpPr>
          <p:spPr>
            <a:xfrm rot="10800000">
              <a:off x="789433" y="1449388"/>
              <a:ext cx="4215509" cy="395287"/>
            </a:xfrm>
            <a:prstGeom prst="trapezoid">
              <a:avLst>
                <a:gd name="adj" fmla="val 22881"/>
              </a:avLst>
            </a:prstGeom>
            <a:solidFill>
              <a:srgbClr val="3678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ko-KR" altLang="en-US" sz="1100" b="1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87" name="텍스트 개체 틀 3"/>
            <p:cNvSpPr txBox="1">
              <a:spLocks/>
            </p:cNvSpPr>
            <p:nvPr/>
          </p:nvSpPr>
          <p:spPr>
            <a:xfrm>
              <a:off x="1585378" y="1474093"/>
              <a:ext cx="2623621" cy="30777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lvl="0"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4D4D4D"/>
                </a:buClr>
                <a:defRPr/>
              </a:pP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기업부설연구소 및 </a:t>
              </a:r>
              <a:r>
                <a:rPr lang="ko-KR" altLang="en-US" sz="2000" b="1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이노비즈</a:t>
              </a: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 기업 </a:t>
              </a:r>
              <a:r>
                <a:rPr lang="ko-KR" altLang="en-US" sz="2000" b="1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양적성장</a:t>
              </a: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 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93357" y="494656"/>
            <a:ext cx="314188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기업성장 촉진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0" y="989853"/>
            <a:ext cx="2063750" cy="359999"/>
            <a:chOff x="1268068" y="1075480"/>
            <a:chExt cx="2515958" cy="432000"/>
          </a:xfrm>
        </p:grpSpPr>
        <p:sp>
          <p:nvSpPr>
            <p:cNvPr id="7" name="직사각형 6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12" name="직사각형 11"/>
          <p:cNvSpPr/>
          <p:nvPr/>
        </p:nvSpPr>
        <p:spPr>
          <a:xfrm>
            <a:off x="2025171" y="957241"/>
            <a:ext cx="5221255" cy="425222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2000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 매출</a:t>
            </a:r>
            <a:r>
              <a:rPr lang="en-US" altLang="ko-KR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·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고용창출 및 기술경쟁력 확보 기여</a:t>
            </a:r>
          </a:p>
        </p:txBody>
      </p:sp>
      <p:grpSp>
        <p:nvGrpSpPr>
          <p:cNvPr id="170" name="그룹 169"/>
          <p:cNvGrpSpPr/>
          <p:nvPr/>
        </p:nvGrpSpPr>
        <p:grpSpPr>
          <a:xfrm flipH="1">
            <a:off x="7216076" y="989853"/>
            <a:ext cx="1927923" cy="359999"/>
            <a:chOff x="1268068" y="1075480"/>
            <a:chExt cx="2515958" cy="432000"/>
          </a:xfrm>
        </p:grpSpPr>
        <p:sp>
          <p:nvSpPr>
            <p:cNvPr id="175" name="직사각형 174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76" name="그림 17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grpSp>
        <p:nvGrpSpPr>
          <p:cNvPr id="88" name="그룹 87"/>
          <p:cNvGrpSpPr/>
          <p:nvPr/>
        </p:nvGrpSpPr>
        <p:grpSpPr>
          <a:xfrm>
            <a:off x="498763" y="5852592"/>
            <a:ext cx="3968643" cy="276999"/>
            <a:chOff x="311759" y="1402321"/>
            <a:chExt cx="4309451" cy="276999"/>
          </a:xfrm>
        </p:grpSpPr>
        <p:sp>
          <p:nvSpPr>
            <p:cNvPr id="89" name="직사각형 88"/>
            <p:cNvSpPr/>
            <p:nvPr/>
          </p:nvSpPr>
          <p:spPr>
            <a:xfrm>
              <a:off x="571918" y="1402321"/>
              <a:ext cx="4049292" cy="276999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기업부설연구소 </a:t>
              </a:r>
              <a:r>
                <a:rPr lang="en-US" altLang="ko-KR" sz="1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: </a:t>
              </a:r>
              <a:r>
                <a:rPr lang="ko-KR" altLang="en-US" sz="1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한국산업기술진흥협회</a:t>
              </a: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91" name="직사각형 90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 spc="-1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92" name="그림 91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pic>
        <p:nvPicPr>
          <p:cNvPr id="93" name="그림 9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4542" y="5657634"/>
            <a:ext cx="9213085" cy="74204"/>
          </a:xfrm>
          <a:prstGeom prst="rect">
            <a:avLst/>
          </a:prstGeom>
        </p:spPr>
      </p:pic>
      <p:sp>
        <p:nvSpPr>
          <p:cNvPr id="94" name="모서리가 둥근 직사각형 93"/>
          <p:cNvSpPr/>
          <p:nvPr/>
        </p:nvSpPr>
        <p:spPr>
          <a:xfrm>
            <a:off x="446450" y="2083609"/>
            <a:ext cx="3923835" cy="360000"/>
          </a:xfrm>
          <a:prstGeom prst="roundRect">
            <a:avLst>
              <a:gd name="adj" fmla="val 5000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기업부설연구소 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만개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144" name="모서리가 둥근 직사각형 143"/>
          <p:cNvSpPr/>
          <p:nvPr/>
        </p:nvSpPr>
        <p:spPr>
          <a:xfrm>
            <a:off x="4791253" y="2083609"/>
            <a:ext cx="3923835" cy="360000"/>
          </a:xfrm>
          <a:prstGeom prst="roundRect">
            <a:avLst>
              <a:gd name="adj" fmla="val 5000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ko-KR" altLang="en-US" sz="18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이노비즈기업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cxnSp>
        <p:nvCxnSpPr>
          <p:cNvPr id="98" name="직선 연결선 97"/>
          <p:cNvCxnSpPr/>
          <p:nvPr/>
        </p:nvCxnSpPr>
        <p:spPr>
          <a:xfrm>
            <a:off x="4572000" y="2443609"/>
            <a:ext cx="0" cy="289960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/>
          <p:cNvGrpSpPr/>
          <p:nvPr/>
        </p:nvGrpSpPr>
        <p:grpSpPr>
          <a:xfrm>
            <a:off x="498763" y="5040624"/>
            <a:ext cx="3871522" cy="654205"/>
            <a:chOff x="498763" y="5040624"/>
            <a:chExt cx="2516826" cy="654205"/>
          </a:xfrm>
        </p:grpSpPr>
        <p:sp>
          <p:nvSpPr>
            <p:cNvPr id="101" name="사다리꼴 100"/>
            <p:cNvSpPr/>
            <p:nvPr/>
          </p:nvSpPr>
          <p:spPr>
            <a:xfrm flipH="1">
              <a:off x="498763" y="5040624"/>
              <a:ext cx="2516824" cy="303447"/>
            </a:xfrm>
            <a:prstGeom prst="trapezoid">
              <a:avLst>
                <a:gd name="adj" fmla="val 57365"/>
              </a:avLst>
            </a:prstGeom>
            <a:gradFill flip="none" rotWithShape="1">
              <a:gsLst>
                <a:gs pos="0">
                  <a:srgbClr val="ECECEC">
                    <a:lumMod val="99000"/>
                    <a:lumOff val="1000"/>
                  </a:srgbClr>
                </a:gs>
                <a:gs pos="47000">
                  <a:srgbClr val="ECECEC">
                    <a:alpha val="59000"/>
                  </a:srgb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12700">
              <a:gradFill flip="none" rotWithShape="1">
                <a:gsLst>
                  <a:gs pos="0">
                    <a:srgbClr val="C0C0C0">
                      <a:alpha val="0"/>
                    </a:srgbClr>
                  </a:gs>
                  <a:gs pos="53000">
                    <a:schemeClr val="bg1">
                      <a:alpha val="30000"/>
                      <a:lumMod val="3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1270" h="12700"/>
              </a:sp3d>
            </a:bodyPr>
            <a:lstStyle/>
            <a:p>
              <a:pPr algn="ctr"/>
              <a:endParaRPr lang="ko-KR" altLang="en-US" sz="1000" dirty="0"/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498764" y="5349129"/>
              <a:ext cx="2516825" cy="345700"/>
            </a:xfrm>
            <a:prstGeom prst="rect">
              <a:avLst/>
            </a:prstGeom>
            <a:solidFill>
              <a:srgbClr val="A791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3" name="직사각형 102"/>
          <p:cNvSpPr/>
          <p:nvPr/>
        </p:nvSpPr>
        <p:spPr>
          <a:xfrm>
            <a:off x="681949" y="3908688"/>
            <a:ext cx="558750" cy="1440442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8" name="Text Box 21"/>
          <p:cNvSpPr txBox="1">
            <a:spLocks noChangeArrowheads="1"/>
          </p:cNvSpPr>
          <p:nvPr/>
        </p:nvSpPr>
        <p:spPr bwMode="auto">
          <a:xfrm>
            <a:off x="834687" y="3264762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2.7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pic>
        <p:nvPicPr>
          <p:cNvPr id="113" name="그림 11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80901" y="5269014"/>
            <a:ext cx="3907247" cy="74204"/>
          </a:xfrm>
          <a:prstGeom prst="rect">
            <a:avLst/>
          </a:prstGeom>
        </p:spPr>
      </p:pic>
      <p:sp>
        <p:nvSpPr>
          <p:cNvPr id="106" name="Text Box 21"/>
          <p:cNvSpPr txBox="1">
            <a:spLocks noChangeArrowheads="1"/>
          </p:cNvSpPr>
          <p:nvPr/>
        </p:nvSpPr>
        <p:spPr bwMode="auto">
          <a:xfrm>
            <a:off x="601848" y="5384648"/>
            <a:ext cx="7189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2013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46" name="Text Box 21"/>
          <p:cNvSpPr txBox="1">
            <a:spLocks noChangeArrowheads="1"/>
          </p:cNvSpPr>
          <p:nvPr/>
        </p:nvSpPr>
        <p:spPr bwMode="auto">
          <a:xfrm>
            <a:off x="1332098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2014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47" name="Text Box 21"/>
          <p:cNvSpPr txBox="1">
            <a:spLocks noChangeArrowheads="1"/>
          </p:cNvSpPr>
          <p:nvPr/>
        </p:nvSpPr>
        <p:spPr bwMode="auto">
          <a:xfrm>
            <a:off x="2068698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2015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48" name="Text Box 21"/>
          <p:cNvSpPr txBox="1">
            <a:spLocks noChangeArrowheads="1"/>
          </p:cNvSpPr>
          <p:nvPr/>
        </p:nvSpPr>
        <p:spPr bwMode="auto">
          <a:xfrm>
            <a:off x="2805298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2016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49" name="Text Box 21"/>
          <p:cNvSpPr txBox="1">
            <a:spLocks noChangeArrowheads="1"/>
          </p:cNvSpPr>
          <p:nvPr/>
        </p:nvSpPr>
        <p:spPr bwMode="auto">
          <a:xfrm>
            <a:off x="3541898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2017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54" name="직사각형 153"/>
          <p:cNvSpPr/>
          <p:nvPr/>
        </p:nvSpPr>
        <p:spPr>
          <a:xfrm>
            <a:off x="1418549" y="3607548"/>
            <a:ext cx="558750" cy="1741581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55" name="Text Box 21"/>
          <p:cNvSpPr txBox="1">
            <a:spLocks noChangeArrowheads="1"/>
          </p:cNvSpPr>
          <p:nvPr/>
        </p:nvSpPr>
        <p:spPr bwMode="auto">
          <a:xfrm>
            <a:off x="1571287" y="2968813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3.1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159" name="직사각형 158"/>
          <p:cNvSpPr/>
          <p:nvPr/>
        </p:nvSpPr>
        <p:spPr>
          <a:xfrm>
            <a:off x="2155149" y="3398596"/>
            <a:ext cx="558750" cy="1950534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0" name="Text Box 21"/>
          <p:cNvSpPr txBox="1">
            <a:spLocks noChangeArrowheads="1"/>
          </p:cNvSpPr>
          <p:nvPr/>
        </p:nvSpPr>
        <p:spPr bwMode="auto">
          <a:xfrm>
            <a:off x="2307887" y="2749522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3.4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2891749" y="3281828"/>
            <a:ext cx="558750" cy="2067302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5" name="Text Box 21"/>
          <p:cNvSpPr txBox="1">
            <a:spLocks noChangeArrowheads="1"/>
          </p:cNvSpPr>
          <p:nvPr/>
        </p:nvSpPr>
        <p:spPr bwMode="auto">
          <a:xfrm>
            <a:off x="3044487" y="2630394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3.6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sp>
        <p:nvSpPr>
          <p:cNvPr id="169" name="직사각형 168"/>
          <p:cNvSpPr/>
          <p:nvPr/>
        </p:nvSpPr>
        <p:spPr>
          <a:xfrm>
            <a:off x="3628349" y="3146622"/>
            <a:ext cx="558750" cy="2202507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1" name="Text Box 21"/>
          <p:cNvSpPr txBox="1">
            <a:spLocks noChangeArrowheads="1"/>
          </p:cNvSpPr>
          <p:nvPr/>
        </p:nvSpPr>
        <p:spPr bwMode="auto">
          <a:xfrm>
            <a:off x="3781087" y="2485064"/>
            <a:ext cx="2532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rPr>
              <a:t>3.7</a:t>
            </a:r>
            <a:endParaRPr lang="en-US" altLang="ko-KR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6187"/>
              </a:solidFill>
              <a:latin typeface="+mn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682324" y="3495051"/>
            <a:ext cx="558000" cy="558000"/>
            <a:chOff x="682324" y="2763787"/>
            <a:chExt cx="558000" cy="558000"/>
          </a:xfrm>
        </p:grpSpPr>
        <p:sp>
          <p:nvSpPr>
            <p:cNvPr id="109" name="타원 108"/>
            <p:cNvSpPr/>
            <p:nvPr/>
          </p:nvSpPr>
          <p:spPr>
            <a:xfrm>
              <a:off x="682324" y="276378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9648" y="2846461"/>
              <a:ext cx="363352" cy="392654"/>
            </a:xfrm>
            <a:prstGeom prst="rect">
              <a:avLst/>
            </a:prstGeom>
          </p:spPr>
        </p:pic>
      </p:grpSp>
      <p:grpSp>
        <p:nvGrpSpPr>
          <p:cNvPr id="156" name="그룹 155"/>
          <p:cNvGrpSpPr/>
          <p:nvPr/>
        </p:nvGrpSpPr>
        <p:grpSpPr>
          <a:xfrm>
            <a:off x="1418924" y="3192752"/>
            <a:ext cx="558000" cy="558000"/>
            <a:chOff x="682324" y="2763787"/>
            <a:chExt cx="558000" cy="558000"/>
          </a:xfrm>
        </p:grpSpPr>
        <p:sp>
          <p:nvSpPr>
            <p:cNvPr id="157" name="타원 156"/>
            <p:cNvSpPr/>
            <p:nvPr/>
          </p:nvSpPr>
          <p:spPr>
            <a:xfrm>
              <a:off x="682324" y="276378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58" name="그림 1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9648" y="2846461"/>
              <a:ext cx="363352" cy="392654"/>
            </a:xfrm>
            <a:prstGeom prst="rect">
              <a:avLst/>
            </a:prstGeom>
          </p:spPr>
        </p:pic>
      </p:grpSp>
      <p:grpSp>
        <p:nvGrpSpPr>
          <p:cNvPr id="161" name="그룹 160"/>
          <p:cNvGrpSpPr/>
          <p:nvPr/>
        </p:nvGrpSpPr>
        <p:grpSpPr>
          <a:xfrm>
            <a:off x="2155524" y="2973461"/>
            <a:ext cx="558000" cy="558000"/>
            <a:chOff x="682324" y="2763787"/>
            <a:chExt cx="558000" cy="558000"/>
          </a:xfrm>
        </p:grpSpPr>
        <p:sp>
          <p:nvSpPr>
            <p:cNvPr id="162" name="타원 161"/>
            <p:cNvSpPr/>
            <p:nvPr/>
          </p:nvSpPr>
          <p:spPr>
            <a:xfrm>
              <a:off x="682324" y="276378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63" name="그림 16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9648" y="2846461"/>
              <a:ext cx="363352" cy="392654"/>
            </a:xfrm>
            <a:prstGeom prst="rect">
              <a:avLst/>
            </a:prstGeom>
          </p:spPr>
        </p:pic>
      </p:grpSp>
      <p:grpSp>
        <p:nvGrpSpPr>
          <p:cNvPr id="166" name="그룹 165"/>
          <p:cNvGrpSpPr/>
          <p:nvPr/>
        </p:nvGrpSpPr>
        <p:grpSpPr>
          <a:xfrm>
            <a:off x="2892124" y="2854333"/>
            <a:ext cx="558000" cy="558000"/>
            <a:chOff x="682324" y="2763787"/>
            <a:chExt cx="558000" cy="558000"/>
          </a:xfrm>
        </p:grpSpPr>
        <p:sp>
          <p:nvSpPr>
            <p:cNvPr id="167" name="타원 166"/>
            <p:cNvSpPr/>
            <p:nvPr/>
          </p:nvSpPr>
          <p:spPr>
            <a:xfrm>
              <a:off x="682324" y="276378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68" name="그림 1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9648" y="2846461"/>
              <a:ext cx="363352" cy="392654"/>
            </a:xfrm>
            <a:prstGeom prst="rect">
              <a:avLst/>
            </a:prstGeom>
          </p:spPr>
        </p:pic>
      </p:grpSp>
      <p:grpSp>
        <p:nvGrpSpPr>
          <p:cNvPr id="172" name="그룹 171"/>
          <p:cNvGrpSpPr/>
          <p:nvPr/>
        </p:nvGrpSpPr>
        <p:grpSpPr>
          <a:xfrm>
            <a:off x="3628724" y="2709003"/>
            <a:ext cx="558000" cy="558000"/>
            <a:chOff x="682324" y="2763787"/>
            <a:chExt cx="558000" cy="558000"/>
          </a:xfrm>
        </p:grpSpPr>
        <p:sp>
          <p:nvSpPr>
            <p:cNvPr id="173" name="타원 172"/>
            <p:cNvSpPr/>
            <p:nvPr/>
          </p:nvSpPr>
          <p:spPr>
            <a:xfrm>
              <a:off x="682324" y="2763787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74" name="그림 1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9648" y="2846461"/>
              <a:ext cx="363352" cy="392654"/>
            </a:xfrm>
            <a:prstGeom prst="rect">
              <a:avLst/>
            </a:prstGeom>
          </p:spPr>
        </p:pic>
      </p:grpSp>
      <p:grpSp>
        <p:nvGrpSpPr>
          <p:cNvPr id="231" name="그룹 230"/>
          <p:cNvGrpSpPr/>
          <p:nvPr/>
        </p:nvGrpSpPr>
        <p:grpSpPr>
          <a:xfrm>
            <a:off x="4829050" y="5040624"/>
            <a:ext cx="3871522" cy="654205"/>
            <a:chOff x="498763" y="5040624"/>
            <a:chExt cx="2516826" cy="654205"/>
          </a:xfrm>
        </p:grpSpPr>
        <p:sp>
          <p:nvSpPr>
            <p:cNvPr id="232" name="사다리꼴 231"/>
            <p:cNvSpPr/>
            <p:nvPr/>
          </p:nvSpPr>
          <p:spPr>
            <a:xfrm flipH="1">
              <a:off x="498763" y="5040624"/>
              <a:ext cx="2516824" cy="303447"/>
            </a:xfrm>
            <a:prstGeom prst="trapezoid">
              <a:avLst>
                <a:gd name="adj" fmla="val 57365"/>
              </a:avLst>
            </a:prstGeom>
            <a:gradFill flip="none" rotWithShape="1">
              <a:gsLst>
                <a:gs pos="0">
                  <a:srgbClr val="ECECEC">
                    <a:lumMod val="99000"/>
                    <a:lumOff val="1000"/>
                  </a:srgbClr>
                </a:gs>
                <a:gs pos="47000">
                  <a:srgbClr val="ECECEC">
                    <a:alpha val="59000"/>
                  </a:srgb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12700">
              <a:gradFill flip="none" rotWithShape="1">
                <a:gsLst>
                  <a:gs pos="0">
                    <a:srgbClr val="C0C0C0">
                      <a:alpha val="0"/>
                    </a:srgbClr>
                  </a:gs>
                  <a:gs pos="53000">
                    <a:schemeClr val="bg1">
                      <a:alpha val="30000"/>
                      <a:lumMod val="3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1270" h="12700"/>
              </a:sp3d>
            </a:bodyPr>
            <a:lstStyle/>
            <a:p>
              <a:pPr algn="ctr"/>
              <a:endParaRPr lang="ko-KR" altLang="en-US" sz="1000" dirty="0"/>
            </a:p>
          </p:txBody>
        </p:sp>
        <p:sp>
          <p:nvSpPr>
            <p:cNvPr id="233" name="직사각형 232"/>
            <p:cNvSpPr/>
            <p:nvPr/>
          </p:nvSpPr>
          <p:spPr>
            <a:xfrm>
              <a:off x="498764" y="5349129"/>
              <a:ext cx="2516825" cy="345700"/>
            </a:xfrm>
            <a:prstGeom prst="rect">
              <a:avLst/>
            </a:prstGeom>
            <a:solidFill>
              <a:srgbClr val="A791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4" name="직사각형 233"/>
          <p:cNvSpPr/>
          <p:nvPr/>
        </p:nvSpPr>
        <p:spPr>
          <a:xfrm>
            <a:off x="5012236" y="4052677"/>
            <a:ext cx="558750" cy="1296452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5" name="Text Box 21"/>
          <p:cNvSpPr txBox="1">
            <a:spLocks noChangeArrowheads="1"/>
          </p:cNvSpPr>
          <p:nvPr/>
        </p:nvSpPr>
        <p:spPr bwMode="auto">
          <a:xfrm>
            <a:off x="5006277" y="3347867"/>
            <a:ext cx="570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17,080</a:t>
            </a:r>
          </a:p>
        </p:txBody>
      </p:sp>
      <p:pic>
        <p:nvPicPr>
          <p:cNvPr id="236" name="그림 235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811188" y="5269014"/>
            <a:ext cx="3907247" cy="74204"/>
          </a:xfrm>
          <a:prstGeom prst="rect">
            <a:avLst/>
          </a:prstGeom>
        </p:spPr>
      </p:pic>
      <p:sp>
        <p:nvSpPr>
          <p:cNvPr id="237" name="Text Box 21"/>
          <p:cNvSpPr txBox="1">
            <a:spLocks noChangeArrowheads="1"/>
          </p:cNvSpPr>
          <p:nvPr/>
        </p:nvSpPr>
        <p:spPr bwMode="auto">
          <a:xfrm>
            <a:off x="4932135" y="5384648"/>
            <a:ext cx="7189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2013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38" name="Text Box 21"/>
          <p:cNvSpPr txBox="1">
            <a:spLocks noChangeArrowheads="1"/>
          </p:cNvSpPr>
          <p:nvPr/>
        </p:nvSpPr>
        <p:spPr bwMode="auto">
          <a:xfrm>
            <a:off x="5662385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2014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39" name="Text Box 21"/>
          <p:cNvSpPr txBox="1">
            <a:spLocks noChangeArrowheads="1"/>
          </p:cNvSpPr>
          <p:nvPr/>
        </p:nvSpPr>
        <p:spPr bwMode="auto">
          <a:xfrm>
            <a:off x="6398985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2015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40" name="Text Box 21"/>
          <p:cNvSpPr txBox="1">
            <a:spLocks noChangeArrowheads="1"/>
          </p:cNvSpPr>
          <p:nvPr/>
        </p:nvSpPr>
        <p:spPr bwMode="auto">
          <a:xfrm>
            <a:off x="7135585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2016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41" name="Text Box 21"/>
          <p:cNvSpPr txBox="1">
            <a:spLocks noChangeArrowheads="1"/>
          </p:cNvSpPr>
          <p:nvPr/>
        </p:nvSpPr>
        <p:spPr bwMode="auto">
          <a:xfrm>
            <a:off x="7872185" y="5384648"/>
            <a:ext cx="7316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2017</a:t>
            </a:r>
            <a:endParaRPr lang="ko-KR" altLang="en-US" sz="16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45" name="직사각형 244"/>
          <p:cNvSpPr/>
          <p:nvPr/>
        </p:nvSpPr>
        <p:spPr>
          <a:xfrm>
            <a:off x="5748836" y="4332509"/>
            <a:ext cx="558750" cy="1016620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sp>
        <p:nvSpPr>
          <p:cNvPr id="246" name="Text Box 21"/>
          <p:cNvSpPr txBox="1">
            <a:spLocks noChangeArrowheads="1"/>
          </p:cNvSpPr>
          <p:nvPr/>
        </p:nvSpPr>
        <p:spPr bwMode="auto">
          <a:xfrm>
            <a:off x="5742877" y="3633489"/>
            <a:ext cx="570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2pPr marL="0" lvl="1" algn="ctr" fontAlgn="ctr">
              <a:defRPr sz="1600" b="1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defRPr>
            </a:lvl2pPr>
          </a:lstStyle>
          <a:p>
            <a:pPr lvl="1"/>
            <a:r>
              <a:rPr lang="en-US" altLang="ko-KR" dirty="0"/>
              <a:t>16,878</a:t>
            </a:r>
          </a:p>
        </p:txBody>
      </p:sp>
      <p:sp>
        <p:nvSpPr>
          <p:cNvPr id="250" name="직사각형 249"/>
          <p:cNvSpPr/>
          <p:nvPr/>
        </p:nvSpPr>
        <p:spPr>
          <a:xfrm>
            <a:off x="6485436" y="3632929"/>
            <a:ext cx="558750" cy="1716200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sp>
        <p:nvSpPr>
          <p:cNvPr id="251" name="Text Box 21"/>
          <p:cNvSpPr txBox="1">
            <a:spLocks noChangeArrowheads="1"/>
          </p:cNvSpPr>
          <p:nvPr/>
        </p:nvSpPr>
        <p:spPr bwMode="auto">
          <a:xfrm>
            <a:off x="6479477" y="2932406"/>
            <a:ext cx="570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17,472</a:t>
            </a:r>
          </a:p>
        </p:txBody>
      </p:sp>
      <p:sp>
        <p:nvSpPr>
          <p:cNvPr id="255" name="직사각형 254"/>
          <p:cNvSpPr/>
          <p:nvPr/>
        </p:nvSpPr>
        <p:spPr>
          <a:xfrm>
            <a:off x="7222036" y="3399736"/>
            <a:ext cx="558750" cy="1949393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sp>
        <p:nvSpPr>
          <p:cNvPr id="256" name="Text Box 21"/>
          <p:cNvSpPr txBox="1">
            <a:spLocks noChangeArrowheads="1"/>
          </p:cNvSpPr>
          <p:nvPr/>
        </p:nvSpPr>
        <p:spPr bwMode="auto">
          <a:xfrm>
            <a:off x="7216077" y="2719617"/>
            <a:ext cx="570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17,708</a:t>
            </a:r>
          </a:p>
        </p:txBody>
      </p:sp>
      <p:sp>
        <p:nvSpPr>
          <p:cNvPr id="260" name="직사각형 259"/>
          <p:cNvSpPr/>
          <p:nvPr/>
        </p:nvSpPr>
        <p:spPr>
          <a:xfrm>
            <a:off x="7958636" y="3207352"/>
            <a:ext cx="558750" cy="2141777"/>
          </a:xfrm>
          <a:prstGeom prst="rect">
            <a:avLst/>
          </a:prstGeom>
          <a:solidFill>
            <a:srgbClr val="E2510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sp>
        <p:nvSpPr>
          <p:cNvPr id="261" name="Text Box 21"/>
          <p:cNvSpPr txBox="1">
            <a:spLocks noChangeArrowheads="1"/>
          </p:cNvSpPr>
          <p:nvPr/>
        </p:nvSpPr>
        <p:spPr bwMode="auto">
          <a:xfrm>
            <a:off x="7952677" y="2508264"/>
            <a:ext cx="57066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0" lvl="1" algn="ctr" fontAlgn="ctr"/>
            <a:r>
              <a: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17,837</a:t>
            </a:r>
          </a:p>
        </p:txBody>
      </p:sp>
      <p:grpSp>
        <p:nvGrpSpPr>
          <p:cNvPr id="325" name="그룹 324"/>
          <p:cNvGrpSpPr/>
          <p:nvPr/>
        </p:nvGrpSpPr>
        <p:grpSpPr>
          <a:xfrm>
            <a:off x="4829050" y="5852592"/>
            <a:ext cx="3968642" cy="276999"/>
            <a:chOff x="311759" y="1402321"/>
            <a:chExt cx="4309449" cy="276999"/>
          </a:xfrm>
        </p:grpSpPr>
        <p:sp>
          <p:nvSpPr>
            <p:cNvPr id="326" name="직사각형 325"/>
            <p:cNvSpPr/>
            <p:nvPr/>
          </p:nvSpPr>
          <p:spPr>
            <a:xfrm>
              <a:off x="571918" y="1402321"/>
              <a:ext cx="4049290" cy="276999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spc="-150" dirty="0" err="1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이노비즈기업</a:t>
              </a:r>
              <a:r>
                <a:rPr lang="ko-KR" altLang="en-US" sz="1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 </a:t>
              </a:r>
              <a:r>
                <a:rPr lang="en-US" altLang="ko-KR" sz="1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: </a:t>
              </a:r>
              <a:r>
                <a:rPr lang="ko-KR" altLang="en-US" sz="1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중소기업기술혁신협회</a:t>
              </a:r>
              <a:endParaRPr lang="ko-KR" altLang="en-US" sz="1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grpSp>
          <p:nvGrpSpPr>
            <p:cNvPr id="327" name="그룹 326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328" name="직사각형 327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 spc="-1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329" name="그림 328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grpSp>
        <p:nvGrpSpPr>
          <p:cNvPr id="16" name="그룹 15"/>
          <p:cNvGrpSpPr/>
          <p:nvPr/>
        </p:nvGrpSpPr>
        <p:grpSpPr>
          <a:xfrm>
            <a:off x="5012611" y="3622606"/>
            <a:ext cx="558000" cy="558000"/>
            <a:chOff x="5012611" y="3644512"/>
            <a:chExt cx="558000" cy="558000"/>
          </a:xfrm>
        </p:grpSpPr>
        <p:sp>
          <p:nvSpPr>
            <p:cNvPr id="243" name="타원 242"/>
            <p:cNvSpPr/>
            <p:nvPr/>
          </p:nvSpPr>
          <p:spPr>
            <a:xfrm>
              <a:off x="5012611" y="3644512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1522" y="3703648"/>
              <a:ext cx="500178" cy="315902"/>
            </a:xfrm>
            <a:prstGeom prst="rect">
              <a:avLst/>
            </a:prstGeom>
          </p:spPr>
        </p:pic>
      </p:grpSp>
      <p:grpSp>
        <p:nvGrpSpPr>
          <p:cNvPr id="330" name="그룹 329"/>
          <p:cNvGrpSpPr/>
          <p:nvPr/>
        </p:nvGrpSpPr>
        <p:grpSpPr>
          <a:xfrm>
            <a:off x="5749211" y="3908228"/>
            <a:ext cx="558000" cy="558000"/>
            <a:chOff x="5012611" y="3644512"/>
            <a:chExt cx="558000" cy="558000"/>
          </a:xfrm>
        </p:grpSpPr>
        <p:sp>
          <p:nvSpPr>
            <p:cNvPr id="331" name="타원 330"/>
            <p:cNvSpPr/>
            <p:nvPr/>
          </p:nvSpPr>
          <p:spPr>
            <a:xfrm>
              <a:off x="5012611" y="3644512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32" name="그림 3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1522" y="3703648"/>
              <a:ext cx="500178" cy="315902"/>
            </a:xfrm>
            <a:prstGeom prst="rect">
              <a:avLst/>
            </a:prstGeom>
          </p:spPr>
        </p:pic>
      </p:grpSp>
      <p:grpSp>
        <p:nvGrpSpPr>
          <p:cNvPr id="333" name="그룹 332"/>
          <p:cNvGrpSpPr/>
          <p:nvPr/>
        </p:nvGrpSpPr>
        <p:grpSpPr>
          <a:xfrm>
            <a:off x="6485811" y="3207145"/>
            <a:ext cx="558000" cy="558000"/>
            <a:chOff x="5012611" y="3644512"/>
            <a:chExt cx="558000" cy="558000"/>
          </a:xfrm>
        </p:grpSpPr>
        <p:sp>
          <p:nvSpPr>
            <p:cNvPr id="334" name="타원 333"/>
            <p:cNvSpPr/>
            <p:nvPr/>
          </p:nvSpPr>
          <p:spPr>
            <a:xfrm>
              <a:off x="5012611" y="3644512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35" name="그림 3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1522" y="3703648"/>
              <a:ext cx="500178" cy="315902"/>
            </a:xfrm>
            <a:prstGeom prst="rect">
              <a:avLst/>
            </a:prstGeom>
          </p:spPr>
        </p:pic>
      </p:grpSp>
      <p:grpSp>
        <p:nvGrpSpPr>
          <p:cNvPr id="336" name="그룹 335"/>
          <p:cNvGrpSpPr/>
          <p:nvPr/>
        </p:nvGrpSpPr>
        <p:grpSpPr>
          <a:xfrm>
            <a:off x="7222411" y="2994356"/>
            <a:ext cx="558000" cy="558000"/>
            <a:chOff x="5012611" y="3644512"/>
            <a:chExt cx="558000" cy="558000"/>
          </a:xfrm>
        </p:grpSpPr>
        <p:sp>
          <p:nvSpPr>
            <p:cNvPr id="337" name="타원 336"/>
            <p:cNvSpPr/>
            <p:nvPr/>
          </p:nvSpPr>
          <p:spPr>
            <a:xfrm>
              <a:off x="5012611" y="3644512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38" name="그림 3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1522" y="3703648"/>
              <a:ext cx="500178" cy="315902"/>
            </a:xfrm>
            <a:prstGeom prst="rect">
              <a:avLst/>
            </a:prstGeom>
          </p:spPr>
        </p:pic>
      </p:grpSp>
      <p:grpSp>
        <p:nvGrpSpPr>
          <p:cNvPr id="339" name="그룹 338"/>
          <p:cNvGrpSpPr/>
          <p:nvPr/>
        </p:nvGrpSpPr>
        <p:grpSpPr>
          <a:xfrm>
            <a:off x="7959011" y="2783003"/>
            <a:ext cx="558000" cy="558000"/>
            <a:chOff x="5012611" y="3644512"/>
            <a:chExt cx="558000" cy="558000"/>
          </a:xfrm>
        </p:grpSpPr>
        <p:sp>
          <p:nvSpPr>
            <p:cNvPr id="340" name="타원 339"/>
            <p:cNvSpPr/>
            <p:nvPr/>
          </p:nvSpPr>
          <p:spPr>
            <a:xfrm>
              <a:off x="5012611" y="3644512"/>
              <a:ext cx="558000" cy="558000"/>
            </a:xfrm>
            <a:prstGeom prst="ellipse">
              <a:avLst/>
            </a:prstGeom>
            <a:pattFill prst="narHorz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341" name="그림 3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41522" y="3703648"/>
              <a:ext cx="500178" cy="315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329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250825" y="1449388"/>
            <a:ext cx="8642350" cy="4824412"/>
          </a:xfrm>
          <a:prstGeom prst="rect">
            <a:avLst/>
          </a:prstGeom>
          <a:pattFill prst="narHorz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12700" cap="sq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93543" tIns="46772" rIns="93543" bIns="46772" rtlCol="0" anchor="ctr"/>
          <a:lstStyle/>
          <a:p>
            <a:pPr algn="ctr" defTabSz="1036988"/>
            <a:endParaRPr lang="ko-KR" altLang="en-US" b="1" spc="-1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" name="사다리꼴 28"/>
          <p:cNvSpPr/>
          <p:nvPr/>
        </p:nvSpPr>
        <p:spPr>
          <a:xfrm rot="10800000">
            <a:off x="739465" y="1449388"/>
            <a:ext cx="7665072" cy="395287"/>
          </a:xfrm>
          <a:prstGeom prst="trapezoid">
            <a:avLst>
              <a:gd name="adj" fmla="val 22881"/>
            </a:avLst>
          </a:prstGeom>
          <a:solidFill>
            <a:srgbClr val="367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ko-KR" altLang="en-US" sz="1100" b="1" spc="-1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30" name="텍스트 개체 틀 3"/>
          <p:cNvSpPr txBox="1">
            <a:spLocks/>
          </p:cNvSpPr>
          <p:nvPr/>
        </p:nvSpPr>
        <p:spPr>
          <a:xfrm>
            <a:off x="3276776" y="1474093"/>
            <a:ext cx="2590452" cy="3077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 lvl="0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defRPr/>
            </a:pPr>
            <a:r>
              <a:rPr lang="ko-KR" altLang="en-US" sz="2000" b="1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우수 중소기업으로 도약</a:t>
            </a:r>
          </a:p>
        </p:txBody>
      </p:sp>
      <p:sp>
        <p:nvSpPr>
          <p:cNvPr id="166" name="모서리가 둥근 직사각형 165"/>
          <p:cNvSpPr/>
          <p:nvPr/>
        </p:nvSpPr>
        <p:spPr>
          <a:xfrm>
            <a:off x="446451" y="2091970"/>
            <a:ext cx="2621450" cy="4037368"/>
          </a:xfrm>
          <a:prstGeom prst="roundRect">
            <a:avLst>
              <a:gd name="adj" fmla="val 4159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sp>
        <p:nvSpPr>
          <p:cNvPr id="167" name="직사각형 284"/>
          <p:cNvSpPr/>
          <p:nvPr/>
        </p:nvSpPr>
        <p:spPr>
          <a:xfrm>
            <a:off x="446506" y="2083609"/>
            <a:ext cx="2621395" cy="677176"/>
          </a:xfrm>
          <a:prstGeom prst="round2Same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ko-KR" altLang="en-US" sz="18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벤처천억기업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</a:t>
            </a:r>
            <a: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지원기업</a:t>
            </a:r>
            <a:endParaRPr lang="ko-KR" altLang="en-US" sz="18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69" name="직사각형 168"/>
          <p:cNvSpPr/>
          <p:nvPr/>
        </p:nvSpPr>
        <p:spPr>
          <a:xfrm>
            <a:off x="444633" y="5351532"/>
            <a:ext cx="2813597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114300" latinLnBrk="0">
              <a:lnSpc>
                <a:spcPct val="11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벤처 </a:t>
            </a:r>
            <a:r>
              <a:rPr lang="ko-KR" altLang="en-US" sz="1600" spc="-100" dirty="0" err="1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천억기업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 </a:t>
            </a:r>
            <a:r>
              <a:rPr lang="en-US" altLang="ko-KR" sz="16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/>
            </a:r>
            <a:br>
              <a:rPr lang="en-US" altLang="ko-KR" sz="16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</a:br>
            <a:r>
              <a:rPr lang="en-US" altLang="ko-KR" sz="16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513</a:t>
            </a:r>
            <a:r>
              <a:rPr lang="ko-KR" altLang="en-US" sz="16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개</a:t>
            </a:r>
            <a:r>
              <a:rPr lang="en-US" altLang="ko-KR" sz="12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(’16</a:t>
            </a:r>
            <a:r>
              <a:rPr lang="ko-KR" altLang="en-US" sz="12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년</a:t>
            </a:r>
            <a:r>
              <a:rPr lang="en-US" altLang="ko-KR" sz="12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 </a:t>
            </a:r>
            <a:r>
              <a:rPr lang="ko-KR" altLang="en-US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기준</a:t>
            </a:r>
            <a:r>
              <a:rPr lang="en-US" altLang="ko-KR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) 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중 </a:t>
            </a:r>
            <a:r>
              <a:rPr lang="en-US" altLang="ko-KR" sz="1800" b="1" spc="-100" dirty="0">
                <a:solidFill>
                  <a:srgbClr val="E25101"/>
                </a:solidFill>
                <a:latin typeface="+mn-ea"/>
              </a:rPr>
              <a:t>245</a:t>
            </a:r>
            <a:r>
              <a:rPr lang="ko-KR" altLang="en-US" sz="1800" b="1" spc="-100" dirty="0">
                <a:solidFill>
                  <a:srgbClr val="E25101"/>
                </a:solidFill>
                <a:latin typeface="+mn-ea"/>
              </a:rPr>
              <a:t>개사</a:t>
            </a:r>
            <a:r>
              <a:rPr lang="ko-KR" altLang="en-US" sz="18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 </a:t>
            </a:r>
            <a:endParaRPr lang="ko-KR" altLang="en-US" sz="1600" spc="-100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+mn-ea"/>
            </a:endParaRPr>
          </a:p>
        </p:txBody>
      </p:sp>
      <p:cxnSp>
        <p:nvCxnSpPr>
          <p:cNvPr id="171" name="직선 연결선 170"/>
          <p:cNvCxnSpPr/>
          <p:nvPr/>
        </p:nvCxnSpPr>
        <p:spPr>
          <a:xfrm>
            <a:off x="509590" y="5290858"/>
            <a:ext cx="2495172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모서리가 둥근 직사각형 172"/>
          <p:cNvSpPr/>
          <p:nvPr/>
        </p:nvSpPr>
        <p:spPr>
          <a:xfrm>
            <a:off x="3258231" y="2091970"/>
            <a:ext cx="2621450" cy="4037368"/>
          </a:xfrm>
          <a:prstGeom prst="roundRect">
            <a:avLst>
              <a:gd name="adj" fmla="val 4159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sp>
        <p:nvSpPr>
          <p:cNvPr id="174" name="직사각형 284"/>
          <p:cNvSpPr/>
          <p:nvPr/>
        </p:nvSpPr>
        <p:spPr>
          <a:xfrm>
            <a:off x="3258286" y="2083609"/>
            <a:ext cx="2621395" cy="677176"/>
          </a:xfrm>
          <a:prstGeom prst="round2Same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수출 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8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천만불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기업 </a:t>
            </a: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</a:t>
            </a:r>
            <a: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지원기업</a:t>
            </a:r>
            <a:endParaRPr lang="ko-KR" altLang="en-US" sz="18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77" name="직사각형 176"/>
          <p:cNvSpPr/>
          <p:nvPr/>
        </p:nvSpPr>
        <p:spPr>
          <a:xfrm>
            <a:off x="3281696" y="5351532"/>
            <a:ext cx="2788315" cy="64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114300" latinLnBrk="0">
              <a:lnSpc>
                <a:spcPct val="11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수출 </a:t>
            </a:r>
            <a:r>
              <a:rPr lang="en-US" altLang="ko-KR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1</a:t>
            </a:r>
            <a:r>
              <a:rPr lang="ko-KR" altLang="en-US" sz="1600" spc="-100" dirty="0" err="1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천만불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 이상 기업 </a:t>
            </a:r>
            <a:r>
              <a:rPr lang="en-US" altLang="ko-KR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383</a:t>
            </a:r>
            <a:r>
              <a:rPr lang="ko-KR" altLang="en-US" sz="16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개</a:t>
            </a:r>
            <a:r>
              <a:rPr lang="en-US" altLang="ko-KR" sz="12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(’16</a:t>
            </a:r>
            <a:r>
              <a:rPr lang="ko-KR" altLang="en-US" sz="1200" spc="-100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년 </a:t>
            </a:r>
            <a:r>
              <a:rPr lang="ko-KR" altLang="en-US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기준</a:t>
            </a:r>
            <a:r>
              <a:rPr lang="en-US" altLang="ko-KR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) 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중 </a:t>
            </a:r>
            <a:r>
              <a:rPr lang="en-US" altLang="ko-KR" sz="1800" b="1" spc="-100" dirty="0">
                <a:solidFill>
                  <a:srgbClr val="E25101"/>
                </a:solidFill>
                <a:latin typeface="+mn-ea"/>
              </a:rPr>
              <a:t>140</a:t>
            </a:r>
            <a:r>
              <a:rPr lang="ko-KR" altLang="en-US" sz="1800" b="1" spc="-100" dirty="0" smtClean="0">
                <a:solidFill>
                  <a:srgbClr val="E25101"/>
                </a:solidFill>
                <a:latin typeface="+mn-ea"/>
              </a:rPr>
              <a:t>개사</a:t>
            </a:r>
            <a:endParaRPr lang="ko-KR" altLang="en-US" sz="1800" b="1" spc="-100" dirty="0">
              <a:solidFill>
                <a:srgbClr val="E25101"/>
              </a:solidFill>
              <a:latin typeface="+mn-ea"/>
            </a:endParaRPr>
          </a:p>
        </p:txBody>
      </p:sp>
      <p:cxnSp>
        <p:nvCxnSpPr>
          <p:cNvPr id="178" name="직선 연결선 177"/>
          <p:cNvCxnSpPr/>
          <p:nvPr/>
        </p:nvCxnSpPr>
        <p:spPr>
          <a:xfrm>
            <a:off x="3321370" y="5290858"/>
            <a:ext cx="2495172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모서리가 둥근 직사각형 179"/>
          <p:cNvSpPr/>
          <p:nvPr/>
        </p:nvSpPr>
        <p:spPr>
          <a:xfrm>
            <a:off x="6070011" y="2091970"/>
            <a:ext cx="2621450" cy="4037368"/>
          </a:xfrm>
          <a:prstGeom prst="roundRect">
            <a:avLst>
              <a:gd name="adj" fmla="val 4159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sp>
        <p:nvSpPr>
          <p:cNvPr id="182" name="직사각형 284"/>
          <p:cNvSpPr/>
          <p:nvPr/>
        </p:nvSpPr>
        <p:spPr>
          <a:xfrm>
            <a:off x="6070066" y="2083609"/>
            <a:ext cx="2621395" cy="677176"/>
          </a:xfrm>
          <a:prstGeom prst="round2Same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세계일류상품 생산기업 </a:t>
            </a: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</a:t>
            </a:r>
            <a: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지원기업</a:t>
            </a:r>
            <a:endParaRPr lang="ko-KR" altLang="en-US" sz="18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83" name="직사각형 182"/>
          <p:cNvSpPr/>
          <p:nvPr/>
        </p:nvSpPr>
        <p:spPr>
          <a:xfrm>
            <a:off x="6081489" y="5351532"/>
            <a:ext cx="2609971" cy="64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114300" latinLnBrk="0">
              <a:lnSpc>
                <a:spcPct val="11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세계일류상품 생산기업 </a:t>
            </a:r>
            <a:r>
              <a:rPr lang="en-US" altLang="ko-KR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542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개</a:t>
            </a:r>
            <a:r>
              <a:rPr lang="en-US" altLang="ko-KR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(’16</a:t>
            </a:r>
            <a:r>
              <a:rPr lang="ko-KR" altLang="en-US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년 기준</a:t>
            </a:r>
            <a:r>
              <a:rPr lang="en-US" altLang="ko-KR" sz="12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) </a:t>
            </a:r>
            <a:r>
              <a:rPr lang="ko-KR" altLang="en-US" sz="1600" spc="-10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n-ea"/>
              </a:rPr>
              <a:t>중 </a:t>
            </a:r>
            <a:r>
              <a:rPr lang="en-US" altLang="ko-KR" sz="1800" b="1" spc="-100" dirty="0">
                <a:solidFill>
                  <a:srgbClr val="E25101"/>
                </a:solidFill>
                <a:latin typeface="+mn-ea"/>
              </a:rPr>
              <a:t>316</a:t>
            </a:r>
            <a:r>
              <a:rPr lang="ko-KR" altLang="en-US" sz="1800" b="1" spc="-100" dirty="0">
                <a:solidFill>
                  <a:srgbClr val="E25101"/>
                </a:solidFill>
                <a:latin typeface="+mn-ea"/>
              </a:rPr>
              <a:t>개</a:t>
            </a:r>
          </a:p>
        </p:txBody>
      </p:sp>
      <p:cxnSp>
        <p:nvCxnSpPr>
          <p:cNvPr id="185" name="직선 연결선 184"/>
          <p:cNvCxnSpPr/>
          <p:nvPr/>
        </p:nvCxnSpPr>
        <p:spPr>
          <a:xfrm>
            <a:off x="6133150" y="5290858"/>
            <a:ext cx="2495172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3357" y="494656"/>
            <a:ext cx="314188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기업성장 촉진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" y="1049853"/>
            <a:ext cx="1961372" cy="23999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0F5FA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3309" y="1141788"/>
            <a:ext cx="359999" cy="56129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1961373" y="957241"/>
            <a:ext cx="5221255" cy="425222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2000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 매출</a:t>
            </a:r>
            <a:r>
              <a:rPr lang="en-US" altLang="ko-KR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·</a:t>
            </a:r>
            <a:r>
              <a:rPr lang="ko-KR" altLang="en-US" sz="2000" b="1" spc="-2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고용창출 및 기술경쟁력 확보 기여</a:t>
            </a:r>
          </a:p>
        </p:txBody>
      </p:sp>
      <p:sp>
        <p:nvSpPr>
          <p:cNvPr id="175" name="직사각형 174"/>
          <p:cNvSpPr/>
          <p:nvPr/>
        </p:nvSpPr>
        <p:spPr>
          <a:xfrm flipH="1">
            <a:off x="7182628" y="1049853"/>
            <a:ext cx="1961372" cy="23999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0F5FA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6" name="그림 175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030693" y="1141788"/>
            <a:ext cx="359999" cy="56129"/>
          </a:xfrm>
          <a:prstGeom prst="rect">
            <a:avLst/>
          </a:prstGeom>
        </p:spPr>
      </p:pic>
      <p:sp>
        <p:nvSpPr>
          <p:cNvPr id="193" name="타원 192"/>
          <p:cNvSpPr/>
          <p:nvPr/>
        </p:nvSpPr>
        <p:spPr>
          <a:xfrm>
            <a:off x="660393" y="2964433"/>
            <a:ext cx="2223482" cy="22234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차트 16"/>
          <p:cNvGraphicFramePr/>
          <p:nvPr>
            <p:extLst>
              <p:ext uri="{D42A27DB-BD31-4B8C-83A1-F6EECF244321}">
                <p14:modId xmlns:p14="http://schemas.microsoft.com/office/powerpoint/2010/main" val="2347597600"/>
              </p:ext>
            </p:extLst>
          </p:nvPr>
        </p:nvGraphicFramePr>
        <p:xfrm>
          <a:off x="-16615" y="2883675"/>
          <a:ext cx="3577498" cy="238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타원 17"/>
          <p:cNvSpPr/>
          <p:nvPr/>
        </p:nvSpPr>
        <p:spPr>
          <a:xfrm>
            <a:off x="1158339" y="3462379"/>
            <a:ext cx="1227590" cy="1227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3200" b="1" dirty="0" smtClean="0">
                <a:solidFill>
                  <a:srgbClr val="E25101"/>
                </a:solidFill>
              </a:rPr>
              <a:t>47.8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6" name="타원 195"/>
          <p:cNvSpPr/>
          <p:nvPr/>
        </p:nvSpPr>
        <p:spPr>
          <a:xfrm>
            <a:off x="3456349" y="2964433"/>
            <a:ext cx="2223482" cy="22234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7" name="차트 196"/>
          <p:cNvGraphicFramePr/>
          <p:nvPr>
            <p:extLst>
              <p:ext uri="{D42A27DB-BD31-4B8C-83A1-F6EECF244321}">
                <p14:modId xmlns:p14="http://schemas.microsoft.com/office/powerpoint/2010/main" val="330472539"/>
              </p:ext>
            </p:extLst>
          </p:nvPr>
        </p:nvGraphicFramePr>
        <p:xfrm>
          <a:off x="2779341" y="2883675"/>
          <a:ext cx="3577498" cy="238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9" name="타원 198"/>
          <p:cNvSpPr/>
          <p:nvPr/>
        </p:nvSpPr>
        <p:spPr>
          <a:xfrm>
            <a:off x="3954295" y="3462379"/>
            <a:ext cx="1227590" cy="1227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3200" b="1" dirty="0" smtClean="0">
                <a:solidFill>
                  <a:srgbClr val="E25101"/>
                </a:solidFill>
              </a:rPr>
              <a:t>36.6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2" name="타원 201"/>
          <p:cNvSpPr/>
          <p:nvPr/>
        </p:nvSpPr>
        <p:spPr>
          <a:xfrm>
            <a:off x="6269888" y="2964433"/>
            <a:ext cx="2223482" cy="22234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4" name="차트 203"/>
          <p:cNvGraphicFramePr/>
          <p:nvPr>
            <p:extLst>
              <p:ext uri="{D42A27DB-BD31-4B8C-83A1-F6EECF244321}">
                <p14:modId xmlns:p14="http://schemas.microsoft.com/office/powerpoint/2010/main" val="3842653078"/>
              </p:ext>
            </p:extLst>
          </p:nvPr>
        </p:nvGraphicFramePr>
        <p:xfrm>
          <a:off x="5592880" y="2883675"/>
          <a:ext cx="3577498" cy="2384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5" name="타원 204"/>
          <p:cNvSpPr/>
          <p:nvPr/>
        </p:nvSpPr>
        <p:spPr>
          <a:xfrm>
            <a:off x="6767834" y="3462379"/>
            <a:ext cx="1227590" cy="1227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3200" b="1" dirty="0" smtClean="0">
                <a:solidFill>
                  <a:srgbClr val="E25101"/>
                </a:solidFill>
              </a:rPr>
              <a:t>58.3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8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245580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지원기업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우수사례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0" y="967368"/>
            <a:ext cx="2014271" cy="359999"/>
            <a:chOff x="1268068" y="1075480"/>
            <a:chExt cx="2515958" cy="432000"/>
          </a:xfrm>
        </p:grpSpPr>
        <p:sp>
          <p:nvSpPr>
            <p:cNvPr id="7" name="직사각형 6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12" name="직사각형 11"/>
          <p:cNvSpPr/>
          <p:nvPr/>
        </p:nvSpPr>
        <p:spPr>
          <a:xfrm>
            <a:off x="2014271" y="934756"/>
            <a:ext cx="5115458" cy="425222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2000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 </a:t>
            </a:r>
            <a:r>
              <a:rPr lang="ko-KR" altLang="en-US" sz="2000" b="1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기술역량 강화</a:t>
            </a:r>
            <a:r>
              <a:rPr lang="ko-KR" altLang="en-US" sz="2000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및 </a:t>
            </a:r>
            <a:r>
              <a:rPr lang="ko-KR" altLang="en-US" sz="2000" b="1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생존율 향상 기여</a:t>
            </a:r>
          </a:p>
        </p:txBody>
      </p:sp>
      <p:grpSp>
        <p:nvGrpSpPr>
          <p:cNvPr id="170" name="그룹 169"/>
          <p:cNvGrpSpPr/>
          <p:nvPr/>
        </p:nvGrpSpPr>
        <p:grpSpPr>
          <a:xfrm flipH="1">
            <a:off x="7129728" y="967368"/>
            <a:ext cx="2014271" cy="359999"/>
            <a:chOff x="1268068" y="1075480"/>
            <a:chExt cx="2515958" cy="432000"/>
          </a:xfrm>
        </p:grpSpPr>
        <p:sp>
          <p:nvSpPr>
            <p:cNvPr id="175" name="직사각형 174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76" name="그림 175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pic>
        <p:nvPicPr>
          <p:cNvPr id="1029" name="_x417994704" descr="EMB00002d6cbec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863" y="3141663"/>
            <a:ext cx="5011824" cy="3120505"/>
          </a:xfrm>
          <a:prstGeom prst="rect">
            <a:avLst/>
          </a:prstGeom>
          <a:noFill/>
          <a:effectLst>
            <a:outerShdw blurRad="635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그룹 24"/>
          <p:cNvGrpSpPr/>
          <p:nvPr/>
        </p:nvGrpSpPr>
        <p:grpSpPr>
          <a:xfrm>
            <a:off x="3105150" y="1463011"/>
            <a:ext cx="2933701" cy="381664"/>
            <a:chOff x="3105149" y="1043452"/>
            <a:chExt cx="2933701" cy="381664"/>
          </a:xfrm>
        </p:grpSpPr>
        <p:sp>
          <p:nvSpPr>
            <p:cNvPr id="26" name="직사각형 25"/>
            <p:cNvSpPr/>
            <p:nvPr/>
          </p:nvSpPr>
          <p:spPr>
            <a:xfrm>
              <a:off x="3105150" y="1043452"/>
              <a:ext cx="2933700" cy="381664"/>
            </a:xfrm>
            <a:prstGeom prst="rect">
              <a:avLst/>
            </a:prstGeom>
            <a:solidFill>
              <a:srgbClr val="677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100" dirty="0">
                  <a:ln>
                    <a:solidFill>
                      <a:srgbClr val="0A4F8A">
                        <a:alpha val="0"/>
                      </a:srgbClr>
                    </a:solidFill>
                  </a:ln>
                  <a:solidFill>
                    <a:srgbClr val="FFFFFF"/>
                  </a:solidFill>
                  <a:latin typeface="+mn-ea"/>
                </a:rPr>
                <a:t>우수사례 </a:t>
              </a:r>
            </a:p>
          </p:txBody>
        </p:sp>
        <p:sp>
          <p:nvSpPr>
            <p:cNvPr id="27" name="직각 삼각형 26"/>
            <p:cNvSpPr/>
            <p:nvPr/>
          </p:nvSpPr>
          <p:spPr>
            <a:xfrm rot="5400000">
              <a:off x="3105149" y="1043452"/>
              <a:ext cx="381664" cy="381664"/>
            </a:xfrm>
            <a:prstGeom prst="rtTriangl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33" name="직각 삼각형 32"/>
            <p:cNvSpPr/>
            <p:nvPr/>
          </p:nvSpPr>
          <p:spPr>
            <a:xfrm rot="5400000" flipH="1" flipV="1">
              <a:off x="5657186" y="1043452"/>
              <a:ext cx="381664" cy="381664"/>
            </a:xfrm>
            <a:prstGeom prst="rtTriangl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</p:grpSp>
      <p:sp>
        <p:nvSpPr>
          <p:cNvPr id="28" name="제목 1"/>
          <p:cNvSpPr txBox="1">
            <a:spLocks/>
          </p:cNvSpPr>
          <p:nvPr/>
        </p:nvSpPr>
        <p:spPr>
          <a:xfrm>
            <a:off x="2528048" y="1961239"/>
            <a:ext cx="4087906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defTabSz="836613" eaLnBrk="0" fontAlgn="ctr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비바리</a:t>
            </a:r>
            <a:r>
              <a:rPr kumimoji="1" lang="en-US" altLang="ko-KR" sz="2000" b="1" kern="0" spc="-100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OOO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 (’14</a:t>
            </a:r>
            <a:r>
              <a: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년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~’15</a:t>
            </a:r>
            <a:r>
              <a: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년 지원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)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0" y="2362315"/>
            <a:ext cx="9144000" cy="740649"/>
          </a:xfrm>
          <a:prstGeom prst="rect">
            <a:avLst/>
          </a:prstGeom>
          <a:pattFill prst="dkUpDiag">
            <a:fgClr>
              <a:srgbClr val="FFFFFF"/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31" name="제목 1"/>
          <p:cNvSpPr txBox="1">
            <a:spLocks/>
          </p:cNvSpPr>
          <p:nvPr/>
        </p:nvSpPr>
        <p:spPr>
          <a:xfrm>
            <a:off x="1079057" y="2441892"/>
            <a:ext cx="698588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간편 송금어플리케이션 개발로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altLang="ko-KR" sz="1600" b="1" spc="-100" dirty="0" smtClean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2017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년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) 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세계 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100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대 </a:t>
            </a:r>
            <a:r>
              <a:rPr lang="ko-KR" altLang="en-US" sz="1600" b="1" spc="-100" dirty="0" err="1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핀테크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 기업 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35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순위에 선정</a:t>
            </a:r>
          </a:p>
        </p:txBody>
      </p:sp>
      <p:pic>
        <p:nvPicPr>
          <p:cNvPr id="34" name="그림 33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4542" y="2968052"/>
            <a:ext cx="9213085" cy="89941"/>
          </a:xfrm>
          <a:prstGeom prst="rect">
            <a:avLst/>
          </a:prstGeom>
        </p:spPr>
      </p:pic>
      <p:pic>
        <p:nvPicPr>
          <p:cNvPr id="35" name="그림 34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42" y="2362315"/>
            <a:ext cx="9213085" cy="74204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4572000" y="5756525"/>
            <a:ext cx="2618552" cy="448151"/>
            <a:chOff x="315284" y="5404036"/>
            <a:chExt cx="2618552" cy="827999"/>
          </a:xfrm>
        </p:grpSpPr>
        <p:sp>
          <p:nvSpPr>
            <p:cNvPr id="37" name="직사각형 36"/>
            <p:cNvSpPr/>
            <p:nvPr/>
          </p:nvSpPr>
          <p:spPr>
            <a:xfrm flipH="1">
              <a:off x="315284" y="5504111"/>
              <a:ext cx="2618552" cy="627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flipH="1">
              <a:off x="718062" y="5532815"/>
              <a:ext cx="1812997" cy="5117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자금이체 서비스</a:t>
              </a:r>
            </a:p>
          </p:txBody>
        </p:sp>
        <p:pic>
          <p:nvPicPr>
            <p:cNvPr id="40" name="그림 39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2477295" y="5775495"/>
              <a:ext cx="827999" cy="85081"/>
            </a:xfrm>
            <a:prstGeom prst="rect">
              <a:avLst/>
            </a:prstGeom>
          </p:spPr>
        </p:pic>
        <p:pic>
          <p:nvPicPr>
            <p:cNvPr id="41" name="그림 40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56175" y="5775495"/>
              <a:ext cx="827999" cy="85081"/>
            </a:xfrm>
            <a:prstGeom prst="rect">
              <a:avLst/>
            </a:prstGeom>
          </p:spPr>
        </p:pic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4894571"/>
            <a:ext cx="1430276" cy="140920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1259883" y="4076699"/>
            <a:ext cx="551652" cy="50197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695" y="4282469"/>
            <a:ext cx="689930" cy="610758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1295600" y="4657725"/>
            <a:ext cx="525213" cy="1098800"/>
            <a:chOff x="1295600" y="4657725"/>
            <a:chExt cx="525213" cy="10988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95600" y="4657725"/>
              <a:ext cx="525213" cy="1098800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17248" y="4807745"/>
              <a:ext cx="477451" cy="785142"/>
            </a:xfrm>
            <a:prstGeom prst="rect">
              <a:avLst/>
            </a:prstGeom>
          </p:spPr>
        </p:pic>
      </p:grpSp>
      <p:cxnSp>
        <p:nvCxnSpPr>
          <p:cNvPr id="32" name="직선 연결선 31"/>
          <p:cNvCxnSpPr/>
          <p:nvPr/>
        </p:nvCxnSpPr>
        <p:spPr>
          <a:xfrm>
            <a:off x="250825" y="4052383"/>
            <a:ext cx="1733551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06426" y="3161774"/>
            <a:ext cx="1747273" cy="83099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  <a:ea typeface="+mn-ea"/>
              </a:rPr>
              <a:t>누적다운로드 수</a:t>
            </a:r>
            <a:endParaRPr kumimoji="1" lang="en-US" altLang="ko-KR" sz="1800" b="1" kern="0" spc="-100" dirty="0" smtClean="0">
              <a:ln>
                <a:solidFill>
                  <a:srgbClr val="6D88AF">
                    <a:alpha val="0"/>
                  </a:srgbClr>
                </a:solidFill>
              </a:ln>
              <a:solidFill>
                <a:srgbClr val="384D72"/>
              </a:solidFill>
              <a:latin typeface="+mn-ea"/>
              <a:ea typeface="+mn-ea"/>
            </a:endParaRPr>
          </a:p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en-US" altLang="ko-KR" sz="36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E2510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1,300</a:t>
            </a:r>
            <a:r>
              <a:rPr kumimoji="1" lang="ko-KR" altLang="en-US" sz="1800" b="1" kern="0" spc="-100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  <a:ea typeface="+mn-ea"/>
              </a:rPr>
              <a:t>만건</a:t>
            </a:r>
            <a:endParaRPr kumimoji="1" lang="ko-KR" altLang="en-US" sz="1800" b="1" kern="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rgbClr val="384D72"/>
              </a:solidFill>
              <a:latin typeface="+mn-ea"/>
              <a:ea typeface="+mn-ea"/>
            </a:endParaRPr>
          </a:p>
        </p:txBody>
      </p:sp>
      <p:pic>
        <p:nvPicPr>
          <p:cNvPr id="42" name="그림 41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36128" y="4694560"/>
            <a:ext cx="3405083" cy="47626"/>
          </a:xfrm>
          <a:prstGeom prst="rect">
            <a:avLst/>
          </a:prstGeom>
        </p:spPr>
      </p:pic>
      <p:cxnSp>
        <p:nvCxnSpPr>
          <p:cNvPr id="43" name="직선 연결선 42"/>
          <p:cNvCxnSpPr/>
          <p:nvPr/>
        </p:nvCxnSpPr>
        <p:spPr>
          <a:xfrm>
            <a:off x="2059305" y="4052383"/>
            <a:ext cx="1733551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018114" y="3161774"/>
            <a:ext cx="1740861" cy="83099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  <a:ea typeface="+mn-ea"/>
              </a:rPr>
              <a:t>거래금액</a:t>
            </a:r>
            <a:endParaRPr kumimoji="1" lang="en-US" altLang="ko-KR" sz="1800" b="1" kern="0" spc="-100" dirty="0" smtClean="0">
              <a:ln>
                <a:solidFill>
                  <a:srgbClr val="6D88AF">
                    <a:alpha val="0"/>
                  </a:srgbClr>
                </a:solidFill>
              </a:ln>
              <a:solidFill>
                <a:srgbClr val="384D72"/>
              </a:solidFill>
              <a:latin typeface="+mn-ea"/>
              <a:ea typeface="+mn-ea"/>
            </a:endParaRPr>
          </a:p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en-US" altLang="ko-KR" sz="36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E2510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13</a:t>
            </a:r>
            <a:r>
              <a:rPr kumimoji="1" lang="ko-KR" altLang="en-US" sz="36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E2510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조</a:t>
            </a: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E25101"/>
                </a:solidFill>
                <a:latin typeface="+mn-ea"/>
                <a:ea typeface="+mn-ea"/>
              </a:rPr>
              <a:t>원</a:t>
            </a: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  <a:ea typeface="+mn-ea"/>
              </a:rPr>
              <a:t> 돌파</a:t>
            </a:r>
            <a:endParaRPr kumimoji="1" lang="ko-KR" altLang="en-US" sz="1800" b="1" kern="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rgbClr val="384D72"/>
              </a:solidFill>
              <a:latin typeface="+mn-ea"/>
              <a:ea typeface="+mn-ea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10"/>
          <a:srcRect l="7502" r="8874"/>
          <a:stretch/>
        </p:blipFill>
        <p:spPr>
          <a:xfrm>
            <a:off x="2088200" y="4069132"/>
            <a:ext cx="1685064" cy="221948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4088181"/>
            <a:ext cx="508000" cy="34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136" y="3954832"/>
            <a:ext cx="219256" cy="21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75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245580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지원기업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우수사례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0" y="967368"/>
            <a:ext cx="2074153" cy="359999"/>
            <a:chOff x="1268068" y="1075480"/>
            <a:chExt cx="2515958" cy="432000"/>
          </a:xfrm>
        </p:grpSpPr>
        <p:sp>
          <p:nvSpPr>
            <p:cNvPr id="7" name="직사각형 6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12" name="직사각형 11"/>
          <p:cNvSpPr/>
          <p:nvPr/>
        </p:nvSpPr>
        <p:spPr>
          <a:xfrm>
            <a:off x="2014271" y="934756"/>
            <a:ext cx="5115458" cy="425222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2000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 </a:t>
            </a:r>
            <a:r>
              <a:rPr lang="ko-KR" altLang="en-US" sz="2000" b="1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기술역량 강화</a:t>
            </a:r>
            <a:r>
              <a:rPr lang="ko-KR" altLang="en-US" sz="2000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및 </a:t>
            </a:r>
            <a:r>
              <a:rPr lang="ko-KR" altLang="en-US" sz="2000" b="1" spc="-15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생존율 향상 기여</a:t>
            </a:r>
          </a:p>
        </p:txBody>
      </p:sp>
      <p:grpSp>
        <p:nvGrpSpPr>
          <p:cNvPr id="170" name="그룹 169"/>
          <p:cNvGrpSpPr/>
          <p:nvPr/>
        </p:nvGrpSpPr>
        <p:grpSpPr>
          <a:xfrm flipH="1">
            <a:off x="7092198" y="967368"/>
            <a:ext cx="2051802" cy="359999"/>
            <a:chOff x="1268068" y="1075480"/>
            <a:chExt cx="2515958" cy="432000"/>
          </a:xfrm>
        </p:grpSpPr>
        <p:sp>
          <p:nvSpPr>
            <p:cNvPr id="175" name="직사각형 174"/>
            <p:cNvSpPr/>
            <p:nvPr/>
          </p:nvSpPr>
          <p:spPr>
            <a:xfrm>
              <a:off x="1268068" y="1147480"/>
              <a:ext cx="251595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176" name="그림 175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grpSp>
        <p:nvGrpSpPr>
          <p:cNvPr id="26" name="그룹 25"/>
          <p:cNvGrpSpPr/>
          <p:nvPr/>
        </p:nvGrpSpPr>
        <p:grpSpPr>
          <a:xfrm>
            <a:off x="3105150" y="1463011"/>
            <a:ext cx="2933701" cy="381664"/>
            <a:chOff x="3105149" y="1043452"/>
            <a:chExt cx="2933701" cy="381664"/>
          </a:xfrm>
        </p:grpSpPr>
        <p:sp>
          <p:nvSpPr>
            <p:cNvPr id="27" name="직사각형 26"/>
            <p:cNvSpPr/>
            <p:nvPr/>
          </p:nvSpPr>
          <p:spPr>
            <a:xfrm>
              <a:off x="3105150" y="1043452"/>
              <a:ext cx="2933700" cy="381664"/>
            </a:xfrm>
            <a:prstGeom prst="rect">
              <a:avLst/>
            </a:prstGeom>
            <a:solidFill>
              <a:srgbClr val="677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100" dirty="0">
                  <a:ln>
                    <a:solidFill>
                      <a:srgbClr val="0A4F8A">
                        <a:alpha val="0"/>
                      </a:srgbClr>
                    </a:solidFill>
                  </a:ln>
                  <a:solidFill>
                    <a:srgbClr val="FFFFFF"/>
                  </a:solidFill>
                  <a:latin typeface="+mn-ea"/>
                </a:rPr>
                <a:t>우수사례 </a:t>
              </a:r>
            </a:p>
          </p:txBody>
        </p:sp>
        <p:sp>
          <p:nvSpPr>
            <p:cNvPr id="28" name="직각 삼각형 27"/>
            <p:cNvSpPr/>
            <p:nvPr/>
          </p:nvSpPr>
          <p:spPr>
            <a:xfrm rot="5400000">
              <a:off x="3105149" y="1043452"/>
              <a:ext cx="381664" cy="381664"/>
            </a:xfrm>
            <a:prstGeom prst="rtTriangl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29" name="직각 삼각형 28"/>
            <p:cNvSpPr/>
            <p:nvPr/>
          </p:nvSpPr>
          <p:spPr>
            <a:xfrm rot="5400000" flipH="1" flipV="1">
              <a:off x="5657186" y="1043452"/>
              <a:ext cx="381664" cy="381664"/>
            </a:xfrm>
            <a:prstGeom prst="rtTriangle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</p:grpSp>
      <p:sp>
        <p:nvSpPr>
          <p:cNvPr id="30" name="제목 1"/>
          <p:cNvSpPr txBox="1">
            <a:spLocks/>
          </p:cNvSpPr>
          <p:nvPr/>
        </p:nvSpPr>
        <p:spPr>
          <a:xfrm>
            <a:off x="2528048" y="1961239"/>
            <a:ext cx="4087906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defTabSz="836613" eaLnBrk="0" fontAlgn="ctr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2000" b="1" kern="0" spc="-100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만나씨</a:t>
            </a:r>
            <a:r>
              <a:rPr kumimoji="1" lang="en-US" altLang="ko-KR" sz="2000" b="1" kern="0" spc="-100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OOO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 (’14</a:t>
            </a:r>
            <a:r>
              <a: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년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~’16</a:t>
            </a:r>
            <a:r>
              <a: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년 지원</a:t>
            </a:r>
            <a:r>
              <a:rPr kumimoji="1" lang="en-US" altLang="ko-KR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</a:rPr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0" y="2362315"/>
            <a:ext cx="9144000" cy="714993"/>
          </a:xfrm>
          <a:prstGeom prst="rect">
            <a:avLst/>
          </a:prstGeom>
          <a:pattFill prst="dkUpDiag">
            <a:fgClr>
              <a:srgbClr val="FFFFFF"/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32" name="제목 1"/>
          <p:cNvSpPr txBox="1">
            <a:spLocks/>
          </p:cNvSpPr>
          <p:nvPr/>
        </p:nvSpPr>
        <p:spPr>
          <a:xfrm>
            <a:off x="1079057" y="2473590"/>
            <a:ext cx="698588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o-KR" altLang="en-US" sz="1600" b="1" spc="-100" dirty="0" err="1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스마트팜을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 통해 생산된 수경재배 농산물 개발로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ko-KR" altLang="en-US" sz="1600" b="1" spc="-100" dirty="0" smtClean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카자흐스탄에 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대형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(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연간 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300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톤 이상 규모</a:t>
            </a:r>
            <a:r>
              <a:rPr lang="en-US" altLang="ko-KR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) </a:t>
            </a:r>
            <a:r>
              <a:rPr lang="ko-KR" altLang="en-US" sz="1600" b="1" spc="-100" dirty="0" err="1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스마트팜</a:t>
            </a:r>
            <a:r>
              <a:rPr lang="ko-KR" altLang="en-US" sz="1600" b="1" spc="-100" dirty="0">
                <a:ln>
                  <a:solidFill>
                    <a:srgbClr val="0A4F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 통합 솔루션 수출계약 체결</a:t>
            </a:r>
          </a:p>
        </p:txBody>
      </p:sp>
      <p:pic>
        <p:nvPicPr>
          <p:cNvPr id="33" name="그림 3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4542" y="3003104"/>
            <a:ext cx="9213085" cy="74204"/>
          </a:xfrm>
          <a:prstGeom prst="rect">
            <a:avLst/>
          </a:prstGeom>
        </p:spPr>
      </p:pic>
      <p:pic>
        <p:nvPicPr>
          <p:cNvPr id="34" name="그림 3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42" y="2362315"/>
            <a:ext cx="9213085" cy="74204"/>
          </a:xfrm>
          <a:prstGeom prst="rect">
            <a:avLst/>
          </a:prstGeom>
        </p:spPr>
      </p:pic>
      <p:pic>
        <p:nvPicPr>
          <p:cNvPr id="35" name="_x418000608" descr="EMB00002d6cbeb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22" y="3170607"/>
            <a:ext cx="5414954" cy="3103193"/>
          </a:xfrm>
          <a:prstGeom prst="rect">
            <a:avLst/>
          </a:prstGeom>
          <a:noFill/>
          <a:effectLst>
            <a:outerShdw blurRad="635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그룹 38"/>
          <p:cNvGrpSpPr/>
          <p:nvPr/>
        </p:nvGrpSpPr>
        <p:grpSpPr>
          <a:xfrm>
            <a:off x="4876423" y="5825648"/>
            <a:ext cx="2618552" cy="448151"/>
            <a:chOff x="315284" y="5404036"/>
            <a:chExt cx="2618552" cy="827999"/>
          </a:xfrm>
        </p:grpSpPr>
        <p:sp>
          <p:nvSpPr>
            <p:cNvPr id="40" name="직사각형 39"/>
            <p:cNvSpPr/>
            <p:nvPr/>
          </p:nvSpPr>
          <p:spPr>
            <a:xfrm flipH="1">
              <a:off x="315284" y="5504111"/>
              <a:ext cx="2618552" cy="627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flipH="1">
              <a:off x="718062" y="5532815"/>
              <a:ext cx="1812997" cy="5117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수경재배</a:t>
              </a:r>
            </a:p>
          </p:txBody>
        </p:sp>
        <p:pic>
          <p:nvPicPr>
            <p:cNvPr id="42" name="그림 41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2477295" y="5775495"/>
              <a:ext cx="827999" cy="85081"/>
            </a:xfrm>
            <a:prstGeom prst="rect">
              <a:avLst/>
            </a:prstGeom>
          </p:spPr>
        </p:pic>
        <p:pic>
          <p:nvPicPr>
            <p:cNvPr id="43" name="그림 42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56175" y="5775495"/>
              <a:ext cx="827999" cy="85081"/>
            </a:xfrm>
            <a:prstGeom prst="rect">
              <a:avLst/>
            </a:prstGeom>
          </p:spPr>
        </p:pic>
      </p:grpSp>
      <p:grpSp>
        <p:nvGrpSpPr>
          <p:cNvPr id="13" name="그룹 12"/>
          <p:cNvGrpSpPr/>
          <p:nvPr/>
        </p:nvGrpSpPr>
        <p:grpSpPr>
          <a:xfrm>
            <a:off x="250825" y="3170607"/>
            <a:ext cx="2882027" cy="3095530"/>
            <a:chOff x="250825" y="3170607"/>
            <a:chExt cx="2882027" cy="3095530"/>
          </a:xfrm>
        </p:grpSpPr>
        <p:sp>
          <p:nvSpPr>
            <p:cNvPr id="44" name="직사각형 43"/>
            <p:cNvSpPr/>
            <p:nvPr/>
          </p:nvSpPr>
          <p:spPr>
            <a:xfrm>
              <a:off x="250825" y="3171667"/>
              <a:ext cx="2880000" cy="360000"/>
            </a:xfrm>
            <a:prstGeom prst="rect">
              <a:avLst/>
            </a:prstGeom>
            <a:solidFill>
              <a:srgbClr val="9996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marL="0" lvl="1" algn="ctr"/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매출증가</a:t>
              </a: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250826" y="3170607"/>
              <a:ext cx="2882026" cy="3095530"/>
              <a:chOff x="250826" y="3170607"/>
              <a:chExt cx="2882026" cy="5292724"/>
            </a:xfrm>
          </p:grpSpPr>
          <p:pic>
            <p:nvPicPr>
              <p:cNvPr id="45" name="그림 44"/>
              <p:cNvPicPr preferRelativeResize="0">
                <a:picLocks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27901" y="5758380"/>
                <a:ext cx="5292724" cy="117178"/>
              </a:xfrm>
              <a:prstGeom prst="rect">
                <a:avLst/>
              </a:prstGeom>
            </p:spPr>
          </p:pic>
          <p:pic>
            <p:nvPicPr>
              <p:cNvPr id="46" name="그림 45"/>
              <p:cNvPicPr preferRelativeResize="0">
                <a:picLocks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 flipH="1">
                <a:off x="-2336947" y="5758380"/>
                <a:ext cx="5292724" cy="117178"/>
              </a:xfrm>
              <a:prstGeom prst="rect">
                <a:avLst/>
              </a:prstGeom>
            </p:spPr>
          </p:pic>
        </p:grpSp>
      </p:grpSp>
      <p:grpSp>
        <p:nvGrpSpPr>
          <p:cNvPr id="49" name="그룹 105"/>
          <p:cNvGrpSpPr/>
          <p:nvPr/>
        </p:nvGrpSpPr>
        <p:grpSpPr>
          <a:xfrm>
            <a:off x="378474" y="5707194"/>
            <a:ext cx="2624702" cy="551382"/>
            <a:chOff x="440044" y="5884218"/>
            <a:chExt cx="3740049" cy="304495"/>
          </a:xfrm>
        </p:grpSpPr>
        <p:sp>
          <p:nvSpPr>
            <p:cNvPr id="50" name="직사각형 49"/>
            <p:cNvSpPr/>
            <p:nvPr/>
          </p:nvSpPr>
          <p:spPr>
            <a:xfrm>
              <a:off x="440044" y="6038352"/>
              <a:ext cx="3740049" cy="150361"/>
            </a:xfrm>
            <a:prstGeom prst="rect">
              <a:avLst/>
            </a:prstGeom>
            <a:gradFill>
              <a:gsLst>
                <a:gs pos="100000">
                  <a:srgbClr val="7C798F"/>
                </a:gs>
                <a:gs pos="0">
                  <a:srgbClr val="9996A7"/>
                </a:gs>
              </a:gsLst>
              <a:lin ang="5400000" scaled="0"/>
            </a:gradFill>
            <a:ln w="6350">
              <a:noFill/>
              <a:prstDash val="solid"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693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384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077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7702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631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552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48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40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51" name="사다리꼴 50"/>
            <p:cNvSpPr/>
            <p:nvPr/>
          </p:nvSpPr>
          <p:spPr>
            <a:xfrm>
              <a:off x="440044" y="5884218"/>
              <a:ext cx="3740049" cy="151353"/>
            </a:xfrm>
            <a:prstGeom prst="trapezoid">
              <a:avLst>
                <a:gd name="adj" fmla="val 110330"/>
              </a:avLst>
            </a:prstGeom>
            <a:gradFill flip="none" rotWithShape="1">
              <a:gsLst>
                <a:gs pos="0">
                  <a:srgbClr val="ECECEC">
                    <a:lumMod val="99000"/>
                    <a:lumOff val="1000"/>
                  </a:srgbClr>
                </a:gs>
                <a:gs pos="47000">
                  <a:srgbClr val="ECECEC">
                    <a:alpha val="59000"/>
                  </a:srgb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12700">
              <a:gradFill flip="none" rotWithShape="1">
                <a:gsLst>
                  <a:gs pos="0">
                    <a:srgbClr val="C0C0C0">
                      <a:alpha val="0"/>
                    </a:srgbClr>
                  </a:gs>
                  <a:gs pos="53000">
                    <a:schemeClr val="bg1">
                      <a:alpha val="30000"/>
                      <a:lumMod val="3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1270" h="12700"/>
              </a:sp3d>
            </a:bodyPr>
            <a:lstStyle/>
            <a:p>
              <a:pPr algn="ctr"/>
              <a:endParaRPr lang="ko-KR" altLang="en-US" sz="1000"/>
            </a:p>
          </p:txBody>
        </p:sp>
      </p:grpSp>
      <p:pic>
        <p:nvPicPr>
          <p:cNvPr id="52" name="그림 51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52975" y="6203031"/>
            <a:ext cx="2668703" cy="7420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25870" y="598776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2015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83740" y="5879812"/>
            <a:ext cx="558750" cy="110761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684490" y="5129785"/>
            <a:ext cx="558000" cy="832739"/>
            <a:chOff x="684490" y="2489048"/>
            <a:chExt cx="558000" cy="832739"/>
          </a:xfrm>
        </p:grpSpPr>
        <p:sp>
          <p:nvSpPr>
            <p:cNvPr id="56" name="Text Box 21"/>
            <p:cNvSpPr txBox="1">
              <a:spLocks noChangeArrowheads="1"/>
            </p:cNvSpPr>
            <p:nvPr/>
          </p:nvSpPr>
          <p:spPr bwMode="auto">
            <a:xfrm>
              <a:off x="740298" y="2489048"/>
              <a:ext cx="44563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0.7</a:t>
              </a:r>
              <a:r>
                <a:rPr lang="ko-KR" altLang="en-US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억</a:t>
              </a:r>
              <a:endPara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endParaRPr>
            </a:p>
          </p:txBody>
        </p:sp>
        <p:sp>
          <p:nvSpPr>
            <p:cNvPr id="57" name="타원 56"/>
            <p:cNvSpPr/>
            <p:nvPr/>
          </p:nvSpPr>
          <p:spPr>
            <a:xfrm>
              <a:off x="68449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58" name="그림 5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749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9" name="TextBox 58"/>
          <p:cNvSpPr txBox="1"/>
          <p:nvPr/>
        </p:nvSpPr>
        <p:spPr>
          <a:xfrm>
            <a:off x="1453580" y="598776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2016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11450" y="5319713"/>
            <a:ext cx="558750" cy="670861"/>
          </a:xfrm>
          <a:prstGeom prst="rect">
            <a:avLst/>
          </a:prstGeom>
          <a:solidFill>
            <a:srgbClr val="0061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1412200" y="4570578"/>
            <a:ext cx="558000" cy="832739"/>
            <a:chOff x="1412200" y="2489048"/>
            <a:chExt cx="558000" cy="832739"/>
          </a:xfrm>
        </p:grpSpPr>
        <p:sp>
          <p:nvSpPr>
            <p:cNvPr id="62" name="Text Box 21"/>
            <p:cNvSpPr txBox="1">
              <a:spLocks noChangeArrowheads="1"/>
            </p:cNvSpPr>
            <p:nvPr/>
          </p:nvSpPr>
          <p:spPr bwMode="auto">
            <a:xfrm>
              <a:off x="1488848" y="2489048"/>
              <a:ext cx="40395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19</a:t>
              </a:r>
              <a:r>
                <a:rPr lang="ko-KR" altLang="en-US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억</a:t>
              </a:r>
              <a:endPara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endParaRPr>
            </a:p>
          </p:txBody>
        </p:sp>
        <p:sp>
          <p:nvSpPr>
            <p:cNvPr id="63" name="타원 62"/>
            <p:cNvSpPr/>
            <p:nvPr/>
          </p:nvSpPr>
          <p:spPr>
            <a:xfrm>
              <a:off x="141220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64" name="그림 6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520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5" name="TextBox 64"/>
          <p:cNvSpPr txBox="1"/>
          <p:nvPr/>
        </p:nvSpPr>
        <p:spPr>
          <a:xfrm>
            <a:off x="2181290" y="598776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2017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2139160" y="4291013"/>
            <a:ext cx="558750" cy="1699561"/>
          </a:xfrm>
          <a:prstGeom prst="rect">
            <a:avLst/>
          </a:prstGeom>
          <a:solidFill>
            <a:srgbClr val="C434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67" name="그룹 66"/>
          <p:cNvGrpSpPr/>
          <p:nvPr/>
        </p:nvGrpSpPr>
        <p:grpSpPr>
          <a:xfrm>
            <a:off x="2139910" y="3534790"/>
            <a:ext cx="558000" cy="832739"/>
            <a:chOff x="2139910" y="2489048"/>
            <a:chExt cx="558000" cy="832739"/>
          </a:xfrm>
        </p:grpSpPr>
        <p:sp>
          <p:nvSpPr>
            <p:cNvPr id="68" name="Text Box 21"/>
            <p:cNvSpPr txBox="1">
              <a:spLocks noChangeArrowheads="1"/>
            </p:cNvSpPr>
            <p:nvPr/>
          </p:nvSpPr>
          <p:spPr bwMode="auto">
            <a:xfrm>
              <a:off x="2216558" y="2489048"/>
              <a:ext cx="40395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60</a:t>
              </a:r>
              <a:r>
                <a:rPr lang="ko-KR" altLang="en-US" sz="1600" b="1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억</a:t>
              </a:r>
              <a:endParaRPr lang="en-US" altLang="ko-KR" sz="16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6187"/>
                </a:solidFill>
                <a:latin typeface="+mn-ea"/>
              </a:endParaRPr>
            </a:p>
          </p:txBody>
        </p:sp>
        <p:sp>
          <p:nvSpPr>
            <p:cNvPr id="69" name="타원 68"/>
            <p:cNvSpPr/>
            <p:nvPr/>
          </p:nvSpPr>
          <p:spPr>
            <a:xfrm>
              <a:off x="213991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70" name="그림 6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291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71" name="그림 70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52975" y="5910459"/>
            <a:ext cx="2668703" cy="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3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3693" y="2693563"/>
            <a:ext cx="402675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4800" spc="-6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</a:t>
            </a:r>
            <a:endParaRPr lang="ko-KR" altLang="en-US" sz="4800" spc="-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A4F8A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 flipH="1">
            <a:off x="641110" y="3431454"/>
            <a:ext cx="487164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 flipH="1">
            <a:off x="641110" y="3431454"/>
            <a:ext cx="607840" cy="0"/>
          </a:xfrm>
          <a:prstGeom prst="line">
            <a:avLst/>
          </a:prstGeom>
          <a:ln w="25400">
            <a:solidFill>
              <a:srgbClr val="0A4F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1110" y="390872"/>
            <a:ext cx="1847957" cy="409227"/>
          </a:xfrm>
          <a:prstGeom prst="rect">
            <a:avLst/>
          </a:prstGeom>
          <a:noFill/>
        </p:spPr>
      </p:pic>
      <p:grpSp>
        <p:nvGrpSpPr>
          <p:cNvPr id="8" name="그룹 7"/>
          <p:cNvGrpSpPr/>
          <p:nvPr/>
        </p:nvGrpSpPr>
        <p:grpSpPr>
          <a:xfrm>
            <a:off x="1489075" y="3558106"/>
            <a:ext cx="1010849" cy="246221"/>
            <a:chOff x="1489075" y="3558106"/>
            <a:chExt cx="1010849" cy="246221"/>
          </a:xfrm>
        </p:grpSpPr>
        <p:sp>
          <p:nvSpPr>
            <p:cNvPr id="11" name="TextBox 10"/>
            <p:cNvSpPr txBox="1"/>
            <p:nvPr/>
          </p:nvSpPr>
          <p:spPr>
            <a:xfrm>
              <a:off x="1653538" y="3558106"/>
              <a:ext cx="84638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단독 </a:t>
              </a:r>
              <a:r>
                <a:rPr lang="en-US" altLang="ko-KR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</a:t>
              </a:r>
            </a:p>
          </p:txBody>
        </p:sp>
        <p:sp>
          <p:nvSpPr>
            <p:cNvPr id="12" name="갈매기형 수장 11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489075" y="3895710"/>
            <a:ext cx="1010849" cy="246221"/>
            <a:chOff x="1489075" y="3867532"/>
            <a:chExt cx="1010849" cy="246221"/>
          </a:xfrm>
        </p:grpSpPr>
        <p:sp>
          <p:nvSpPr>
            <p:cNvPr id="14" name="TextBox 13"/>
            <p:cNvSpPr txBox="1"/>
            <p:nvPr/>
          </p:nvSpPr>
          <p:spPr>
            <a:xfrm>
              <a:off x="1653538" y="3867532"/>
              <a:ext cx="84638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협력 </a:t>
              </a:r>
              <a:r>
                <a:rPr lang="en-US" altLang="ko-KR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</a:t>
              </a: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1489075" y="3936642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489075" y="4233314"/>
            <a:ext cx="1395569" cy="246221"/>
            <a:chOff x="1489075" y="3558106"/>
            <a:chExt cx="1395569" cy="246221"/>
          </a:xfrm>
        </p:grpSpPr>
        <p:sp>
          <p:nvSpPr>
            <p:cNvPr id="17" name="TextBox 16"/>
            <p:cNvSpPr txBox="1"/>
            <p:nvPr/>
          </p:nvSpPr>
          <p:spPr>
            <a:xfrm>
              <a:off x="1653538" y="3558106"/>
              <a:ext cx="1231106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지역산업 </a:t>
              </a:r>
              <a:r>
                <a:rPr lang="en-US" altLang="ko-KR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</a:t>
              </a:r>
            </a:p>
          </p:txBody>
        </p:sp>
        <p:sp>
          <p:nvSpPr>
            <p:cNvPr id="18" name="갈매기형 수장 17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1489075" y="4566453"/>
            <a:ext cx="933904" cy="246221"/>
            <a:chOff x="1489075" y="3558106"/>
            <a:chExt cx="933904" cy="246221"/>
          </a:xfrm>
        </p:grpSpPr>
        <p:sp>
          <p:nvSpPr>
            <p:cNvPr id="20" name="TextBox 19"/>
            <p:cNvSpPr txBox="1"/>
            <p:nvPr/>
          </p:nvSpPr>
          <p:spPr>
            <a:xfrm>
              <a:off x="1653538" y="3558106"/>
              <a:ext cx="76944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인력지원</a:t>
              </a:r>
              <a:endParaRPr lang="en-US" altLang="ko-KR" sz="16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1" name="갈매기형 수장 20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431811" y="2937759"/>
            <a:ext cx="354744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2019</a:t>
            </a:r>
            <a:r>
              <a:rPr lang="ko-KR" altLang="en-US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년 주요 사업 안내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5511608" y="3429000"/>
            <a:ext cx="422467" cy="1666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6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291425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2019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주요사업 안내</a:t>
            </a:r>
          </a:p>
        </p:txBody>
      </p:sp>
      <p:sp>
        <p:nvSpPr>
          <p:cNvPr id="3" name="✽지원대상 분야에 따라 지원내용 상이.  ✽연차·단계 평가를 통해 예산감액 또는 지원중단 가능"/>
          <p:cNvSpPr txBox="1"/>
          <p:nvPr/>
        </p:nvSpPr>
        <p:spPr>
          <a:xfrm>
            <a:off x="290314" y="6118713"/>
            <a:ext cx="4577227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100"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pPr marL="92075" indent="-92075"/>
            <a:r>
              <a:rPr 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* 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위 사항은 개별공고 시 변동될 수 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있으며</a:t>
            </a:r>
            <a:r>
              <a:rPr lang="en-US" altLang="ko-KR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, 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사업별 신규과제가 없는 </a:t>
            </a:r>
            <a:r>
              <a:rPr lang="en-US" altLang="ko-KR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 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  <a:ea typeface="+mn-ea"/>
                <a:cs typeface="+mn-cs"/>
                <a:sym typeface="Helvetica Neue Light"/>
              </a:rPr>
              <a:t>사업은 제외</a:t>
            </a:r>
            <a:endParaRPr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84D72"/>
              </a:solidFill>
              <a:latin typeface="+mn-ea"/>
              <a:ea typeface="+mn-ea"/>
              <a:cs typeface="+mn-cs"/>
              <a:sym typeface="Helvetica Neue Light"/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251599" y="1076984"/>
            <a:ext cx="2051061" cy="4904715"/>
          </a:xfrm>
          <a:prstGeom prst="roundRect">
            <a:avLst>
              <a:gd name="adj" fmla="val 4159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250825" y="991414"/>
            <a:ext cx="2051201" cy="478917"/>
            <a:chOff x="250825" y="991414"/>
            <a:chExt cx="2051201" cy="478917"/>
          </a:xfrm>
        </p:grpSpPr>
        <p:sp>
          <p:nvSpPr>
            <p:cNvPr id="74" name="직사각형 284"/>
            <p:cNvSpPr/>
            <p:nvPr/>
          </p:nvSpPr>
          <p:spPr>
            <a:xfrm>
              <a:off x="250825" y="991414"/>
              <a:ext cx="2051201" cy="478917"/>
            </a:xfrm>
            <a:prstGeom prst="round2SameRect">
              <a:avLst/>
            </a:prstGeom>
            <a:gradFill>
              <a:gsLst>
                <a:gs pos="49000">
                  <a:srgbClr val="92D7DA"/>
                </a:gs>
                <a:gs pos="50000">
                  <a:srgbClr val="74CCD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1200" b="1" spc="-100">
                <a:latin typeface="+mn-ea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691875" y="1046206"/>
              <a:ext cx="11705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08000" algn="ctr">
                <a:spcBef>
                  <a:spcPts val="100"/>
                </a:spcBef>
                <a:buNone/>
              </a:pPr>
              <a:r>
                <a:rPr lang="ko-KR" altLang="en-US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단독 </a:t>
              </a:r>
              <a:r>
                <a:rPr lang="en-US" altLang="ko-KR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R&amp;D</a:t>
              </a:r>
              <a:endParaRPr lang="en-US" altLang="ko-KR" sz="1800" b="1" spc="-100" dirty="0">
                <a:ln>
                  <a:solidFill>
                    <a:srgbClr val="C00000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78" name="모서리가 둥근 직사각형 77"/>
          <p:cNvSpPr/>
          <p:nvPr/>
        </p:nvSpPr>
        <p:spPr>
          <a:xfrm>
            <a:off x="2448437" y="1076984"/>
            <a:ext cx="2051061" cy="4904715"/>
          </a:xfrm>
          <a:prstGeom prst="roundRect">
            <a:avLst>
              <a:gd name="adj" fmla="val 4159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2447663" y="991414"/>
            <a:ext cx="2051201" cy="478917"/>
            <a:chOff x="2447663" y="991414"/>
            <a:chExt cx="2051201" cy="478917"/>
          </a:xfrm>
        </p:grpSpPr>
        <p:sp>
          <p:nvSpPr>
            <p:cNvPr id="80" name="직사각형 284"/>
            <p:cNvSpPr/>
            <p:nvPr/>
          </p:nvSpPr>
          <p:spPr>
            <a:xfrm>
              <a:off x="2447663" y="991414"/>
              <a:ext cx="2051201" cy="478917"/>
            </a:xfrm>
            <a:prstGeom prst="round2SameRect">
              <a:avLst/>
            </a:prstGeom>
            <a:gradFill>
              <a:gsLst>
                <a:gs pos="49000">
                  <a:srgbClr val="A6BADA"/>
                </a:gs>
                <a:gs pos="50000">
                  <a:srgbClr val="8FA8D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1200" b="1" spc="-100">
                <a:latin typeface="+mn-ea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2888713" y="1046206"/>
              <a:ext cx="11705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08000" algn="ctr">
                <a:spcBef>
                  <a:spcPts val="100"/>
                </a:spcBef>
              </a:pPr>
              <a:r>
                <a:rPr lang="ko-KR" altLang="en-US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협력 </a:t>
              </a:r>
              <a:r>
                <a:rPr lang="en-US" altLang="ko-KR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R&amp;D</a:t>
              </a:r>
              <a:endParaRPr lang="en-US" altLang="ko-KR" sz="1800" b="1" spc="-100" dirty="0">
                <a:ln>
                  <a:solidFill>
                    <a:srgbClr val="C00000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82" name="모서리가 둥근 직사각형 81"/>
          <p:cNvSpPr/>
          <p:nvPr/>
        </p:nvSpPr>
        <p:spPr>
          <a:xfrm>
            <a:off x="4645275" y="1076984"/>
            <a:ext cx="2051061" cy="4904715"/>
          </a:xfrm>
          <a:prstGeom prst="roundRect">
            <a:avLst>
              <a:gd name="adj" fmla="val 4159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644503" y="991414"/>
            <a:ext cx="2051201" cy="478917"/>
            <a:chOff x="4644503" y="991414"/>
            <a:chExt cx="2051201" cy="478917"/>
          </a:xfrm>
        </p:grpSpPr>
        <p:sp>
          <p:nvSpPr>
            <p:cNvPr id="86" name="직사각형 284"/>
            <p:cNvSpPr/>
            <p:nvPr/>
          </p:nvSpPr>
          <p:spPr>
            <a:xfrm>
              <a:off x="4644503" y="991414"/>
              <a:ext cx="2051201" cy="478917"/>
            </a:xfrm>
            <a:prstGeom prst="round2SameRect">
              <a:avLst/>
            </a:prstGeom>
            <a:gradFill>
              <a:gsLst>
                <a:gs pos="49000">
                  <a:srgbClr val="239BCB"/>
                </a:gs>
                <a:gs pos="50000">
                  <a:srgbClr val="1E83AD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1200" b="1" spc="-100">
                <a:latin typeface="+mn-ea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4867542" y="1046206"/>
              <a:ext cx="16065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08000" algn="ctr">
                <a:spcBef>
                  <a:spcPts val="100"/>
                </a:spcBef>
              </a:pPr>
              <a:r>
                <a:rPr lang="ko-KR" altLang="en-US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지역산업 </a:t>
              </a:r>
              <a:r>
                <a:rPr lang="en-US" altLang="ko-KR" sz="1800" b="1" spc="-100" dirty="0" smtClean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R&amp;D</a:t>
              </a:r>
              <a:endParaRPr lang="en-US" altLang="ko-KR" sz="1800" b="1" spc="-100" dirty="0">
                <a:ln>
                  <a:solidFill>
                    <a:srgbClr val="C00000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88" name="모서리가 둥근 직사각형 87"/>
          <p:cNvSpPr/>
          <p:nvPr/>
        </p:nvSpPr>
        <p:spPr>
          <a:xfrm>
            <a:off x="6842114" y="1076984"/>
            <a:ext cx="2051061" cy="4904715"/>
          </a:xfrm>
          <a:prstGeom prst="roundRect">
            <a:avLst>
              <a:gd name="adj" fmla="val 4159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spc="-100"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6841340" y="991414"/>
            <a:ext cx="2051201" cy="478917"/>
            <a:chOff x="6841340" y="991414"/>
            <a:chExt cx="2051201" cy="478917"/>
          </a:xfrm>
        </p:grpSpPr>
        <p:sp>
          <p:nvSpPr>
            <p:cNvPr id="90" name="직사각형 284"/>
            <p:cNvSpPr/>
            <p:nvPr/>
          </p:nvSpPr>
          <p:spPr>
            <a:xfrm>
              <a:off x="6841340" y="991414"/>
              <a:ext cx="2051201" cy="478917"/>
            </a:xfrm>
            <a:prstGeom prst="round2SameRect">
              <a:avLst/>
            </a:prstGeom>
            <a:gradFill>
              <a:gsLst>
                <a:gs pos="49000">
                  <a:srgbClr val="0272BE"/>
                </a:gs>
                <a:gs pos="50000">
                  <a:srgbClr val="0264A5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1200" b="1" spc="-100">
                <a:latin typeface="+mn-ea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7339297" y="1046206"/>
              <a:ext cx="10567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indent="-108000" algn="ctr">
                <a:spcBef>
                  <a:spcPts val="100"/>
                </a:spcBef>
              </a:pPr>
              <a:r>
                <a:rPr lang="ko-KR" altLang="en-US" sz="1800" b="1" spc="-100" dirty="0">
                  <a:ln>
                    <a:solidFill>
                      <a:srgbClr val="C0000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인력지원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85400" y="1597817"/>
            <a:ext cx="1982050" cy="3564891"/>
            <a:chOff x="285400" y="1597818"/>
            <a:chExt cx="1982050" cy="3151291"/>
          </a:xfrm>
        </p:grpSpPr>
        <p:grpSp>
          <p:nvGrpSpPr>
            <p:cNvPr id="9" name="그룹 8"/>
            <p:cNvGrpSpPr/>
            <p:nvPr/>
          </p:nvGrpSpPr>
          <p:grpSpPr>
            <a:xfrm>
              <a:off x="285400" y="1597818"/>
              <a:ext cx="1982050" cy="483395"/>
              <a:chOff x="296330" y="1750218"/>
              <a:chExt cx="1982050" cy="483395"/>
            </a:xfrm>
          </p:grpSpPr>
          <p:sp>
            <p:nvSpPr>
              <p:cNvPr id="103" name="직사각형 102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3,598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04" name="모서리가 둥근 직사각형 103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6EA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 smtClean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창업성장 기술개발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07" name="그룹 106"/>
            <p:cNvGrpSpPr/>
            <p:nvPr/>
          </p:nvGrpSpPr>
          <p:grpSpPr>
            <a:xfrm>
              <a:off x="285400" y="2264792"/>
              <a:ext cx="1982050" cy="483395"/>
              <a:chOff x="296330" y="1750218"/>
              <a:chExt cx="1982050" cy="483395"/>
            </a:xfrm>
          </p:grpSpPr>
          <p:sp>
            <p:nvSpPr>
              <p:cNvPr id="108" name="직사각형 107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117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09" name="모서리가 둥근 직사각형 108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6EA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제품서비스 기술개발</a:t>
                </a:r>
              </a:p>
            </p:txBody>
          </p:sp>
        </p:grpSp>
        <p:grpSp>
          <p:nvGrpSpPr>
            <p:cNvPr id="110" name="그룹 109"/>
            <p:cNvGrpSpPr/>
            <p:nvPr/>
          </p:nvGrpSpPr>
          <p:grpSpPr>
            <a:xfrm>
              <a:off x="285400" y="2931766"/>
              <a:ext cx="1982050" cy="483395"/>
              <a:chOff x="296330" y="1750218"/>
              <a:chExt cx="1982050" cy="483395"/>
            </a:xfrm>
          </p:grpSpPr>
          <p:sp>
            <p:nvSpPr>
              <p:cNvPr id="111" name="직사각형 110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428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13" name="모서리가 둥근 직사각형 112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6EA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공정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·</a:t>
                </a: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품질 기술개발</a:t>
                </a:r>
              </a:p>
            </p:txBody>
          </p:sp>
        </p:grpSp>
        <p:grpSp>
          <p:nvGrpSpPr>
            <p:cNvPr id="114" name="그룹 113"/>
            <p:cNvGrpSpPr/>
            <p:nvPr/>
          </p:nvGrpSpPr>
          <p:grpSpPr>
            <a:xfrm>
              <a:off x="285400" y="3598740"/>
              <a:ext cx="1982050" cy="483395"/>
              <a:chOff x="296330" y="1750218"/>
              <a:chExt cx="1982050" cy="483395"/>
            </a:xfrm>
          </p:grpSpPr>
          <p:sp>
            <p:nvSpPr>
              <p:cNvPr id="115" name="직사각형 114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36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16" name="모서리가 둥근 직사각형 115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6EA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현장수요형</a:t>
                </a: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 스마트공장 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R&amp;D</a:t>
                </a:r>
              </a:p>
            </p:txBody>
          </p:sp>
        </p:grpSp>
        <p:grpSp>
          <p:nvGrpSpPr>
            <p:cNvPr id="117" name="그룹 116"/>
            <p:cNvGrpSpPr/>
            <p:nvPr/>
          </p:nvGrpSpPr>
          <p:grpSpPr>
            <a:xfrm>
              <a:off x="285400" y="4265714"/>
              <a:ext cx="1982050" cy="483395"/>
              <a:chOff x="296330" y="1750218"/>
              <a:chExt cx="1982050" cy="483395"/>
            </a:xfrm>
          </p:grpSpPr>
          <p:sp>
            <p:nvSpPr>
              <p:cNvPr id="118" name="직사각형 117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43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19" name="모서리가 둥근 직사각형 118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6EAE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재도전 기술개발</a:t>
                </a:r>
              </a:p>
            </p:txBody>
          </p:sp>
        </p:grpSp>
      </p:grpSp>
      <p:grpSp>
        <p:nvGrpSpPr>
          <p:cNvPr id="10" name="그룹 9"/>
          <p:cNvGrpSpPr/>
          <p:nvPr/>
        </p:nvGrpSpPr>
        <p:grpSpPr>
          <a:xfrm>
            <a:off x="2482238" y="1597817"/>
            <a:ext cx="1982050" cy="4319405"/>
            <a:chOff x="2482238" y="1597818"/>
            <a:chExt cx="1982050" cy="3818266"/>
          </a:xfrm>
        </p:grpSpPr>
        <p:grpSp>
          <p:nvGrpSpPr>
            <p:cNvPr id="123" name="그룹 122"/>
            <p:cNvGrpSpPr/>
            <p:nvPr/>
          </p:nvGrpSpPr>
          <p:grpSpPr>
            <a:xfrm>
              <a:off x="2482238" y="1597818"/>
              <a:ext cx="1982050" cy="483395"/>
              <a:chOff x="296330" y="1750218"/>
              <a:chExt cx="1982050" cy="483395"/>
            </a:xfrm>
          </p:grpSpPr>
          <p:sp>
            <p:nvSpPr>
              <p:cNvPr id="124" name="직사각형 123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1,868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25" name="모서리가 둥근 직사각형 124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중소기업 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상용화기술개발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26" name="그룹 125"/>
            <p:cNvGrpSpPr/>
            <p:nvPr/>
          </p:nvGrpSpPr>
          <p:grpSpPr>
            <a:xfrm>
              <a:off x="2482238" y="2264792"/>
              <a:ext cx="1982050" cy="483395"/>
              <a:chOff x="296330" y="1750218"/>
              <a:chExt cx="1982050" cy="483395"/>
            </a:xfrm>
          </p:grpSpPr>
          <p:sp>
            <p:nvSpPr>
              <p:cNvPr id="127" name="직사각형 126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125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59" name="모서리가 둥근 직사각형 158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연구기반활용</a:t>
                </a:r>
              </a:p>
            </p:txBody>
          </p:sp>
        </p:grpSp>
        <p:grpSp>
          <p:nvGrpSpPr>
            <p:cNvPr id="160" name="그룹 159"/>
            <p:cNvGrpSpPr/>
            <p:nvPr/>
          </p:nvGrpSpPr>
          <p:grpSpPr>
            <a:xfrm>
              <a:off x="2482238" y="2931766"/>
              <a:ext cx="1982050" cy="483395"/>
              <a:chOff x="296330" y="1750218"/>
              <a:chExt cx="1982050" cy="483395"/>
            </a:xfrm>
          </p:grpSpPr>
          <p:sp>
            <p:nvSpPr>
              <p:cNvPr id="161" name="직사각형 160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101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62" name="모서리가 둥근 직사각형 161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선도연구기관 협력기술개발</a:t>
                </a:r>
              </a:p>
            </p:txBody>
          </p:sp>
        </p:grpSp>
        <p:grpSp>
          <p:nvGrpSpPr>
            <p:cNvPr id="163" name="그룹 162"/>
            <p:cNvGrpSpPr/>
            <p:nvPr/>
          </p:nvGrpSpPr>
          <p:grpSpPr>
            <a:xfrm>
              <a:off x="2482238" y="3598740"/>
              <a:ext cx="1982050" cy="483395"/>
              <a:chOff x="296330" y="1750218"/>
              <a:chExt cx="1982050" cy="483395"/>
            </a:xfrm>
          </p:grpSpPr>
          <p:sp>
            <p:nvSpPr>
              <p:cNvPr id="164" name="직사각형 163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149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65" name="모서리가 둥근 직사각형 164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중소기업 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R&amp;D </a:t>
                </a: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역량제고</a:t>
                </a:r>
              </a:p>
            </p:txBody>
          </p:sp>
        </p:grpSp>
        <p:grpSp>
          <p:nvGrpSpPr>
            <p:cNvPr id="166" name="그룹 165"/>
            <p:cNvGrpSpPr/>
            <p:nvPr/>
          </p:nvGrpSpPr>
          <p:grpSpPr>
            <a:xfrm>
              <a:off x="2482238" y="4265714"/>
              <a:ext cx="1982050" cy="483395"/>
              <a:chOff x="296330" y="1750218"/>
              <a:chExt cx="1982050" cy="483395"/>
            </a:xfrm>
          </p:grpSpPr>
          <p:sp>
            <p:nvSpPr>
              <p:cNvPr id="167" name="직사각형 166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123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68" name="모서리가 둥근 직사각형 167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산학연 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Collabo R&amp;D</a:t>
                </a:r>
              </a:p>
            </p:txBody>
          </p:sp>
        </p:grpSp>
        <p:grpSp>
          <p:nvGrpSpPr>
            <p:cNvPr id="169" name="그룹 168"/>
            <p:cNvGrpSpPr/>
            <p:nvPr/>
          </p:nvGrpSpPr>
          <p:grpSpPr>
            <a:xfrm>
              <a:off x="2482238" y="4932689"/>
              <a:ext cx="1982050" cy="483395"/>
              <a:chOff x="296330" y="1750218"/>
              <a:chExt cx="1982050" cy="483395"/>
            </a:xfrm>
          </p:grpSpPr>
          <p:sp>
            <p:nvSpPr>
              <p:cNvPr id="170" name="직사각형 169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242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맑은 고딕" panose="020B0503020000020004" pitchFamily="50" charset="-127"/>
                  </a:rPr>
                  <a:t>억원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71" name="모서리가 둥근 직사각형 170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ED9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lvl="0" algn="ctr"/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산학연협력신사업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R&amp;D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바우처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2" name="그룹 11"/>
          <p:cNvGrpSpPr/>
          <p:nvPr/>
        </p:nvGrpSpPr>
        <p:grpSpPr>
          <a:xfrm>
            <a:off x="4679078" y="1597817"/>
            <a:ext cx="1982050" cy="2055865"/>
            <a:chOff x="4679078" y="1597818"/>
            <a:chExt cx="1982050" cy="1817343"/>
          </a:xfrm>
        </p:grpSpPr>
        <p:grpSp>
          <p:nvGrpSpPr>
            <p:cNvPr id="173" name="그룹 172"/>
            <p:cNvGrpSpPr/>
            <p:nvPr/>
          </p:nvGrpSpPr>
          <p:grpSpPr>
            <a:xfrm>
              <a:off x="4679078" y="1597818"/>
              <a:ext cx="1982050" cy="483395"/>
              <a:chOff x="296330" y="1750218"/>
              <a:chExt cx="1982050" cy="483395"/>
            </a:xfrm>
          </p:grpSpPr>
          <p:sp>
            <p:nvSpPr>
              <p:cNvPr id="189" name="직사각형 188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81700" fontAlgn="ctr" latinLnBrk="0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en-US" altLang="ko-KR" sz="1200" b="1" spc="-3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291</a:t>
                </a:r>
                <a:r>
                  <a:rPr lang="ko-KR" altLang="en-US" sz="1200" b="1" spc="-30" dirty="0" err="1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억원</a:t>
                </a:r>
                <a:endParaRPr lang="ko-KR" altLang="en-US" sz="12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90" name="모서리가 둥근 직사각형 189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3E7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fontAlgn="ctr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지역기업 혁신성장 지원</a:t>
                </a:r>
              </a:p>
            </p:txBody>
          </p:sp>
        </p:grpSp>
        <p:grpSp>
          <p:nvGrpSpPr>
            <p:cNvPr id="174" name="그룹 173"/>
            <p:cNvGrpSpPr/>
            <p:nvPr/>
          </p:nvGrpSpPr>
          <p:grpSpPr>
            <a:xfrm>
              <a:off x="4679078" y="2264792"/>
              <a:ext cx="1982050" cy="483395"/>
              <a:chOff x="296330" y="1750218"/>
              <a:chExt cx="1982050" cy="483395"/>
            </a:xfrm>
          </p:grpSpPr>
          <p:sp>
            <p:nvSpPr>
              <p:cNvPr id="187" name="직사각형 186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81700" fontAlgn="ctr" latinLnBrk="0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en-US" altLang="ko-KR" sz="1200" b="1" spc="-3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120</a:t>
                </a:r>
                <a:r>
                  <a:rPr lang="ko-KR" altLang="en-US" sz="1200" b="1" spc="-30" dirty="0" err="1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억원</a:t>
                </a:r>
                <a:endParaRPr lang="ko-KR" altLang="en-US" sz="12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8" name="모서리가 둥근 직사각형 187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3E7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fontAlgn="ctr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융복합단지</a:t>
                </a: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 연계 상용화 </a:t>
                </a:r>
                <a:r>
                  <a:rPr lang="en-US" altLang="ko-KR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R&amp;D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75" name="그룹 174"/>
            <p:cNvGrpSpPr/>
            <p:nvPr/>
          </p:nvGrpSpPr>
          <p:grpSpPr>
            <a:xfrm>
              <a:off x="4679078" y="2931766"/>
              <a:ext cx="1982050" cy="483395"/>
              <a:chOff x="296330" y="1750218"/>
              <a:chExt cx="1982050" cy="483395"/>
            </a:xfrm>
          </p:grpSpPr>
          <p:sp>
            <p:nvSpPr>
              <p:cNvPr id="185" name="직사각형 184"/>
              <p:cNvSpPr/>
              <p:nvPr/>
            </p:nvSpPr>
            <p:spPr>
              <a:xfrm>
                <a:off x="320795" y="2005895"/>
                <a:ext cx="1927106" cy="227718"/>
              </a:xfrm>
              <a:prstGeom prst="rect">
                <a:avLst/>
              </a:prstGeom>
              <a:pattFill prst="dkUpDiag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81700" fontAlgn="ctr" latinLnBrk="0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en-US" altLang="ko-KR" sz="1200" b="1" spc="-3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203</a:t>
                </a:r>
                <a:r>
                  <a:rPr lang="ko-KR" altLang="en-US" sz="1200" b="1" spc="-30" dirty="0" err="1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억원</a:t>
                </a:r>
                <a:endParaRPr lang="ko-KR" altLang="en-US" sz="12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86" name="모서리가 둥근 직사각형 185"/>
              <p:cNvSpPr/>
              <p:nvPr/>
            </p:nvSpPr>
            <p:spPr>
              <a:xfrm>
                <a:off x="296330" y="1750218"/>
                <a:ext cx="1982050" cy="275805"/>
              </a:xfrm>
              <a:prstGeom prst="roundRect">
                <a:avLst>
                  <a:gd name="adj" fmla="val 9702"/>
                </a:avLst>
              </a:prstGeom>
              <a:solidFill>
                <a:srgbClr val="C3E7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 fontAlgn="ctr"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200" b="1" spc="-10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지역기업 개방형혁신 </a:t>
                </a:r>
                <a:r>
                  <a:rPr lang="ko-KR" altLang="en-US" sz="1200" b="1" spc="-100" dirty="0" err="1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anose="020B0503020000020004" pitchFamily="50" charset="-127"/>
                  </a:rPr>
                  <a:t>바우처</a:t>
                </a:r>
                <a:endPara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92" name="그룹 191"/>
          <p:cNvGrpSpPr/>
          <p:nvPr/>
        </p:nvGrpSpPr>
        <p:grpSpPr>
          <a:xfrm>
            <a:off x="6875915" y="1597817"/>
            <a:ext cx="1982050" cy="546840"/>
            <a:chOff x="296330" y="1750218"/>
            <a:chExt cx="1982050" cy="483395"/>
          </a:xfrm>
        </p:grpSpPr>
        <p:sp>
          <p:nvSpPr>
            <p:cNvPr id="199" name="직사각형 198"/>
            <p:cNvSpPr/>
            <p:nvPr/>
          </p:nvSpPr>
          <p:spPr>
            <a:xfrm>
              <a:off x="320795" y="2005895"/>
              <a:ext cx="1927106" cy="227718"/>
            </a:xfrm>
            <a:prstGeom prst="rect">
              <a:avLst/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2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338</a:t>
              </a:r>
              <a:r>
                <a:rPr lang="ko-KR" altLang="en-US" sz="1200" b="1" spc="-3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2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00" name="모서리가 둥근 직사각형 199"/>
            <p:cNvSpPr/>
            <p:nvPr/>
          </p:nvSpPr>
          <p:spPr>
            <a:xfrm>
              <a:off x="296330" y="1750218"/>
              <a:ext cx="1982050" cy="275805"/>
            </a:xfrm>
            <a:prstGeom prst="roundRect">
              <a:avLst>
                <a:gd name="adj" fmla="val 9702"/>
              </a:avLst>
            </a:prstGeom>
            <a:solidFill>
              <a:srgbClr val="CEEB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200" b="1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</a:rPr>
                <a:t>중소기업 연구인력지원</a:t>
              </a:r>
            </a:p>
          </p:txBody>
        </p:sp>
      </p:grpSp>
      <p:pic>
        <p:nvPicPr>
          <p:cNvPr id="201" name="그림 2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154" y="2844800"/>
            <a:ext cx="3965027" cy="34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2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39946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단독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창업성장 기술개발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431173" y="1371350"/>
            <a:ext cx="8351996" cy="335213"/>
            <a:chOff x="423863" y="1371350"/>
            <a:chExt cx="8351996" cy="335213"/>
          </a:xfrm>
        </p:grpSpPr>
        <p:grpSp>
          <p:nvGrpSpPr>
            <p:cNvPr id="5" name="그룹 4"/>
            <p:cNvGrpSpPr/>
            <p:nvPr/>
          </p:nvGrpSpPr>
          <p:grpSpPr>
            <a:xfrm>
              <a:off x="423863" y="1371350"/>
              <a:ext cx="1859756" cy="335213"/>
              <a:chOff x="857250" y="2646112"/>
              <a:chExt cx="1859756" cy="1096706"/>
            </a:xfrm>
          </p:grpSpPr>
          <p:sp>
            <p:nvSpPr>
              <p:cNvPr id="119" name="직사각형 118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21" name="그룹 120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22" name="그룹 121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24" name="양쪽 모서리가 둥근 사각형 123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23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54395"/>
                  <a:ext cx="91403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3,598</a:t>
                  </a:r>
                  <a:r>
                    <a:rPr lang="ko-KR" altLang="en-US" sz="1400" b="1" spc="-10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26" name="그림 125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66" name="그룹 165"/>
            <p:cNvGrpSpPr/>
            <p:nvPr/>
          </p:nvGrpSpPr>
          <p:grpSpPr>
            <a:xfrm>
              <a:off x="6395558" y="1371350"/>
              <a:ext cx="2380301" cy="335213"/>
              <a:chOff x="336705" y="2646112"/>
              <a:chExt cx="2380301" cy="1096706"/>
            </a:xfrm>
          </p:grpSpPr>
          <p:sp>
            <p:nvSpPr>
              <p:cNvPr id="167" name="직사각형 166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68" name="그룹 167"/>
              <p:cNvGrpSpPr/>
              <p:nvPr/>
            </p:nvGrpSpPr>
            <p:grpSpPr>
              <a:xfrm>
                <a:off x="336705" y="2713483"/>
                <a:ext cx="2331800" cy="1007999"/>
                <a:chOff x="336705" y="2790486"/>
                <a:chExt cx="2331800" cy="1117364"/>
              </a:xfrm>
            </p:grpSpPr>
            <p:grpSp>
              <p:nvGrpSpPr>
                <p:cNvPr id="170" name="그룹 169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172" name="양쪽 모서리가 둥근 사각형 171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73" name="TextBox 172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171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54397"/>
                  <a:ext cx="91403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80%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169" name="그림 168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82" name="그룹 181"/>
            <p:cNvGrpSpPr/>
            <p:nvPr/>
          </p:nvGrpSpPr>
          <p:grpSpPr>
            <a:xfrm>
              <a:off x="2416331" y="1371350"/>
              <a:ext cx="3846514" cy="335213"/>
              <a:chOff x="857251" y="2646112"/>
              <a:chExt cx="3846514" cy="1096706"/>
            </a:xfrm>
          </p:grpSpPr>
          <p:sp>
            <p:nvSpPr>
              <p:cNvPr id="183" name="직사각형 182"/>
              <p:cNvSpPr/>
              <p:nvPr/>
            </p:nvSpPr>
            <p:spPr>
              <a:xfrm rot="16200000">
                <a:off x="2638157" y="1655883"/>
                <a:ext cx="1075378" cy="30558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84" name="그룹 183"/>
              <p:cNvGrpSpPr/>
              <p:nvPr/>
            </p:nvGrpSpPr>
            <p:grpSpPr>
              <a:xfrm>
                <a:off x="857251" y="2713490"/>
                <a:ext cx="3806504" cy="1007999"/>
                <a:chOff x="857251" y="2790493"/>
                <a:chExt cx="3806504" cy="1117364"/>
              </a:xfrm>
            </p:grpSpPr>
            <p:grpSp>
              <p:nvGrpSpPr>
                <p:cNvPr id="186" name="그룹 185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188" name="양쪽 모서리가 둥근 사각형 187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1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54396"/>
                  <a:ext cx="290928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창업기업 </a:t>
                  </a: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(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창업 후 </a:t>
                  </a: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7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년 이하 중소기업</a:t>
                  </a: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)</a:t>
                  </a:r>
                </a:p>
              </p:txBody>
            </p:sp>
          </p:grpSp>
          <p:pic>
            <p:nvPicPr>
              <p:cNvPr id="185" name="그림 184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450662"/>
            <a:ext cx="8474400" cy="7446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우수기술보유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창업기업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스핀오프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en-US" altLang="ko-KR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A&amp;D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공공기술이전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M&amp;A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포함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혁신인증 및 투자기관으로 부터 추천을 받은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창업기업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선도분야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창업기업의 고성장이 가능한 선도분야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지능형 로봇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사회문제해결 등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를 추후 지정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(‘19.2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月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하여 공고할 예정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TIPS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운영사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44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운영사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지정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: 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창업팀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지원역량을 갖추고 있는 엔젤투자회사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재단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초기전문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벤처캐피탈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선도벤처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‧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기술대기업 등 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40390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40390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40390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40390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66717" y="3091094"/>
            <a:ext cx="8347626" cy="528408"/>
            <a:chOff x="366717" y="2934113"/>
            <a:chExt cx="8347626" cy="481375"/>
          </a:xfrm>
        </p:grpSpPr>
        <p:grpSp>
          <p:nvGrpSpPr>
            <p:cNvPr id="198" name="그룹 61"/>
            <p:cNvGrpSpPr/>
            <p:nvPr/>
          </p:nvGrpSpPr>
          <p:grpSpPr>
            <a:xfrm>
              <a:off x="366717" y="2934113"/>
              <a:ext cx="1122025" cy="481375"/>
              <a:chOff x="324455" y="2946692"/>
              <a:chExt cx="1122025" cy="1444446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24455" y="2946693"/>
                <a:ext cx="1122025" cy="1444445"/>
                <a:chOff x="324455" y="2946693"/>
                <a:chExt cx="1122025" cy="1444445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163245" y="3107903"/>
                  <a:ext cx="1444445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374911" y="3350134"/>
                  <a:ext cx="1021112" cy="673065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디딤돌 창업</a:t>
                  </a: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36224"/>
              <a:ext cx="1748138" cy="47926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1,068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4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일반 창업기업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1.5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4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자유공모</a:t>
              </a:r>
            </a:p>
          </p:txBody>
        </p:sp>
      </p:grpSp>
      <p:grpSp>
        <p:nvGrpSpPr>
          <p:cNvPr id="256" name="그룹 255"/>
          <p:cNvGrpSpPr/>
          <p:nvPr/>
        </p:nvGrpSpPr>
        <p:grpSpPr>
          <a:xfrm>
            <a:off x="366717" y="3672370"/>
            <a:ext cx="8347626" cy="528409"/>
            <a:chOff x="366717" y="2934112"/>
            <a:chExt cx="8347626" cy="481376"/>
          </a:xfrm>
        </p:grpSpPr>
        <p:grpSp>
          <p:nvGrpSpPr>
            <p:cNvPr id="257" name="그룹 61"/>
            <p:cNvGrpSpPr/>
            <p:nvPr/>
          </p:nvGrpSpPr>
          <p:grpSpPr>
            <a:xfrm>
              <a:off x="366717" y="2934113"/>
              <a:ext cx="1122025" cy="481375"/>
              <a:chOff x="324455" y="2946692"/>
              <a:chExt cx="1122025" cy="1444446"/>
            </a:xfrm>
          </p:grpSpPr>
          <p:pic>
            <p:nvPicPr>
              <p:cNvPr id="26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4" name="그룹 60"/>
              <p:cNvGrpSpPr/>
              <p:nvPr/>
            </p:nvGrpSpPr>
            <p:grpSpPr>
              <a:xfrm>
                <a:off x="324455" y="2946693"/>
                <a:ext cx="1122025" cy="1444445"/>
                <a:chOff x="324455" y="2946693"/>
                <a:chExt cx="1122025" cy="1444445"/>
              </a:xfrm>
            </p:grpSpPr>
            <p:sp>
              <p:nvSpPr>
                <p:cNvPr id="265" name="양쪽 모서리가 둥근 사각형 264"/>
                <p:cNvSpPr/>
                <p:nvPr/>
              </p:nvSpPr>
              <p:spPr>
                <a:xfrm rot="16200000" flipH="1">
                  <a:off x="163245" y="3107903"/>
                  <a:ext cx="1444445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374911" y="3329304"/>
                  <a:ext cx="1021112" cy="673065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혁신형</a:t>
                  </a:r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 창업</a:t>
                  </a:r>
                </a:p>
              </p:txBody>
            </p:sp>
          </p:grpSp>
        </p:grpSp>
        <p:sp>
          <p:nvSpPr>
            <p:cNvPr id="258" name="모서리가 둥근 직사각형 257"/>
            <p:cNvSpPr/>
            <p:nvPr/>
          </p:nvSpPr>
          <p:spPr>
            <a:xfrm>
              <a:off x="1537987" y="2936225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1,006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3347393" y="2936225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우수기술보유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창업기업</a:t>
              </a:r>
            </a:p>
          </p:txBody>
        </p:sp>
        <p:sp>
          <p:nvSpPr>
            <p:cNvPr id="260" name="모서리가 둥근 직사각형 259"/>
            <p:cNvSpPr/>
            <p:nvPr/>
          </p:nvSpPr>
          <p:spPr>
            <a:xfrm>
              <a:off x="5156799" y="2936224"/>
              <a:ext cx="1748138" cy="47926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4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966205" y="2934112"/>
              <a:ext cx="1748138" cy="4813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4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차산업혁명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분야</a:t>
              </a: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/>
              </a:r>
              <a:b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內 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자유공모</a:t>
              </a:r>
            </a:p>
          </p:txBody>
        </p:sp>
      </p:grpSp>
      <p:grpSp>
        <p:nvGrpSpPr>
          <p:cNvPr id="267" name="그룹 266"/>
          <p:cNvGrpSpPr/>
          <p:nvPr/>
        </p:nvGrpSpPr>
        <p:grpSpPr>
          <a:xfrm>
            <a:off x="366717" y="4246028"/>
            <a:ext cx="8347626" cy="530728"/>
            <a:chOff x="366717" y="2934113"/>
            <a:chExt cx="8347626" cy="483489"/>
          </a:xfrm>
        </p:grpSpPr>
        <p:grpSp>
          <p:nvGrpSpPr>
            <p:cNvPr id="268" name="그룹 61"/>
            <p:cNvGrpSpPr/>
            <p:nvPr/>
          </p:nvGrpSpPr>
          <p:grpSpPr>
            <a:xfrm>
              <a:off x="366717" y="2934113"/>
              <a:ext cx="1122025" cy="483487"/>
              <a:chOff x="324455" y="2946692"/>
              <a:chExt cx="1122025" cy="1450783"/>
            </a:xfrm>
          </p:grpSpPr>
          <p:pic>
            <p:nvPicPr>
              <p:cNvPr id="273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75" name="그룹 60"/>
              <p:cNvGrpSpPr/>
              <p:nvPr/>
            </p:nvGrpSpPr>
            <p:grpSpPr>
              <a:xfrm>
                <a:off x="324455" y="2946693"/>
                <a:ext cx="1122025" cy="1450782"/>
                <a:chOff x="324455" y="2946693"/>
                <a:chExt cx="1122025" cy="1450782"/>
              </a:xfrm>
            </p:grpSpPr>
            <p:sp>
              <p:nvSpPr>
                <p:cNvPr id="276" name="양쪽 모서리가 둥근 사각형 275"/>
                <p:cNvSpPr/>
                <p:nvPr/>
              </p:nvSpPr>
              <p:spPr>
                <a:xfrm rot="16200000" flipH="1">
                  <a:off x="160077" y="3111071"/>
                  <a:ext cx="1450782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77" name="직사각형 276"/>
                <p:cNvSpPr/>
                <p:nvPr/>
              </p:nvSpPr>
              <p:spPr>
                <a:xfrm>
                  <a:off x="374911" y="3329304"/>
                  <a:ext cx="1021112" cy="673065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선도형 창업</a:t>
                  </a:r>
                </a:p>
              </p:txBody>
            </p:sp>
          </p:grpSp>
        </p:grpSp>
        <p:sp>
          <p:nvSpPr>
            <p:cNvPr id="269" name="모서리가 둥근 직사각형 268"/>
            <p:cNvSpPr/>
            <p:nvPr/>
          </p:nvSpPr>
          <p:spPr>
            <a:xfrm>
              <a:off x="1537987" y="2936224"/>
              <a:ext cx="1748138" cy="4813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289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70" name="모서리가 둥근 직사각형 269"/>
            <p:cNvSpPr/>
            <p:nvPr/>
          </p:nvSpPr>
          <p:spPr>
            <a:xfrm>
              <a:off x="3347393" y="2936224"/>
              <a:ext cx="1748138" cy="48137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선도분야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창업기업</a:t>
              </a:r>
            </a:p>
          </p:txBody>
        </p:sp>
        <p:sp>
          <p:nvSpPr>
            <p:cNvPr id="271" name="모서리가 둥근 직사각형 270"/>
            <p:cNvSpPr/>
            <p:nvPr/>
          </p:nvSpPr>
          <p:spPr>
            <a:xfrm>
              <a:off x="5156799" y="2936225"/>
              <a:ext cx="1748138" cy="48137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72" name="모서리가 둥근 직사각형 271"/>
            <p:cNvSpPr/>
            <p:nvPr/>
          </p:nvSpPr>
          <p:spPr>
            <a:xfrm>
              <a:off x="6966205" y="2936225"/>
              <a:ext cx="1748138" cy="48137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선도분야 內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기업제안형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과제</a:t>
              </a:r>
            </a:p>
          </p:txBody>
        </p:sp>
      </p:grpSp>
      <p:grpSp>
        <p:nvGrpSpPr>
          <p:cNvPr id="278" name="그룹 277"/>
          <p:cNvGrpSpPr/>
          <p:nvPr/>
        </p:nvGrpSpPr>
        <p:grpSpPr>
          <a:xfrm>
            <a:off x="366718" y="4834927"/>
            <a:ext cx="8347625" cy="538588"/>
            <a:chOff x="366718" y="2934113"/>
            <a:chExt cx="8347625" cy="490649"/>
          </a:xfrm>
        </p:grpSpPr>
        <p:grpSp>
          <p:nvGrpSpPr>
            <p:cNvPr id="279" name="그룹 61"/>
            <p:cNvGrpSpPr/>
            <p:nvPr/>
          </p:nvGrpSpPr>
          <p:grpSpPr>
            <a:xfrm>
              <a:off x="366718" y="2934113"/>
              <a:ext cx="1122025" cy="490649"/>
              <a:chOff x="324456" y="2946692"/>
              <a:chExt cx="1122025" cy="1472274"/>
            </a:xfrm>
          </p:grpSpPr>
          <p:pic>
            <p:nvPicPr>
              <p:cNvPr id="284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86" name="그룹 60"/>
              <p:cNvGrpSpPr/>
              <p:nvPr/>
            </p:nvGrpSpPr>
            <p:grpSpPr>
              <a:xfrm>
                <a:off x="324456" y="2946696"/>
                <a:ext cx="1122025" cy="1472270"/>
                <a:chOff x="324456" y="2946696"/>
                <a:chExt cx="1122025" cy="1472270"/>
              </a:xfrm>
            </p:grpSpPr>
            <p:sp>
              <p:nvSpPr>
                <p:cNvPr id="287" name="양쪽 모서리가 둥근 사각형 286"/>
                <p:cNvSpPr/>
                <p:nvPr/>
              </p:nvSpPr>
              <p:spPr>
                <a:xfrm rot="16200000" flipH="1">
                  <a:off x="149334" y="3121818"/>
                  <a:ext cx="147227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88" name="직사각형 287"/>
                <p:cNvSpPr/>
                <p:nvPr/>
              </p:nvSpPr>
              <p:spPr>
                <a:xfrm>
                  <a:off x="608949" y="3350134"/>
                  <a:ext cx="553036" cy="673065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en-US" altLang="ko-KR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T I P S</a:t>
                  </a:r>
                </a:p>
              </p:txBody>
            </p:sp>
          </p:grpSp>
        </p:grpSp>
        <p:sp>
          <p:nvSpPr>
            <p:cNvPr id="280" name="모서리가 둥근 직사각형 279"/>
            <p:cNvSpPr/>
            <p:nvPr/>
          </p:nvSpPr>
          <p:spPr>
            <a:xfrm>
              <a:off x="1537987" y="2936224"/>
              <a:ext cx="1748138" cy="48853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1,235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81" name="모서리가 둥근 직사각형 280"/>
            <p:cNvSpPr/>
            <p:nvPr/>
          </p:nvSpPr>
          <p:spPr>
            <a:xfrm>
              <a:off x="3347393" y="2936224"/>
              <a:ext cx="1748138" cy="48853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TIPS 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운영사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추천 창업기업</a:t>
              </a:r>
            </a:p>
          </p:txBody>
        </p:sp>
        <p:sp>
          <p:nvSpPr>
            <p:cNvPr id="282" name="모서리가 둥근 직사각형 281"/>
            <p:cNvSpPr/>
            <p:nvPr/>
          </p:nvSpPr>
          <p:spPr>
            <a:xfrm>
              <a:off x="5156799" y="2936224"/>
              <a:ext cx="1748138" cy="48853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83" name="모서리가 둥근 직사각형 282"/>
            <p:cNvSpPr/>
            <p:nvPr/>
          </p:nvSpPr>
          <p:spPr>
            <a:xfrm>
              <a:off x="6966205" y="2936225"/>
              <a:ext cx="1748138" cy="488536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자유공모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75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19345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단독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제품서비스기술개발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431173" y="1371350"/>
            <a:ext cx="8351996" cy="335213"/>
            <a:chOff x="423863" y="1371350"/>
            <a:chExt cx="8351996" cy="335213"/>
          </a:xfrm>
        </p:grpSpPr>
        <p:grpSp>
          <p:nvGrpSpPr>
            <p:cNvPr id="5" name="그룹 4"/>
            <p:cNvGrpSpPr/>
            <p:nvPr/>
          </p:nvGrpSpPr>
          <p:grpSpPr>
            <a:xfrm>
              <a:off x="423863" y="1371350"/>
              <a:ext cx="1859756" cy="335213"/>
              <a:chOff x="857250" y="2646112"/>
              <a:chExt cx="1859756" cy="1096706"/>
            </a:xfrm>
          </p:grpSpPr>
          <p:sp>
            <p:nvSpPr>
              <p:cNvPr id="119" name="직사각형 118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21" name="그룹 120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22" name="그룹 121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24" name="양쪽 모서리가 둥근 사각형 123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23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2990824"/>
                  <a:ext cx="91403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117</a:t>
                  </a:r>
                  <a:r>
                    <a:rPr lang="ko-KR" altLang="en-US" sz="1400" b="1" spc="-10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26" name="그림 125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66" name="그룹 165"/>
            <p:cNvGrpSpPr/>
            <p:nvPr/>
          </p:nvGrpSpPr>
          <p:grpSpPr>
            <a:xfrm>
              <a:off x="6395558" y="1371350"/>
              <a:ext cx="2380301" cy="335213"/>
              <a:chOff x="336705" y="2646112"/>
              <a:chExt cx="2380301" cy="1096706"/>
            </a:xfrm>
          </p:grpSpPr>
          <p:sp>
            <p:nvSpPr>
              <p:cNvPr id="167" name="직사각형 166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68" name="그룹 167"/>
              <p:cNvGrpSpPr/>
              <p:nvPr/>
            </p:nvGrpSpPr>
            <p:grpSpPr>
              <a:xfrm>
                <a:off x="336705" y="2713483"/>
                <a:ext cx="2331800" cy="1007999"/>
                <a:chOff x="336705" y="2790486"/>
                <a:chExt cx="2331800" cy="1117364"/>
              </a:xfrm>
            </p:grpSpPr>
            <p:grpSp>
              <p:nvGrpSpPr>
                <p:cNvPr id="170" name="그룹 169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172" name="양쪽 모서리가 둥근 사각형 171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73" name="TextBox 172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171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2990825"/>
                  <a:ext cx="91403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65%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169" name="그림 168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82" name="그룹 181"/>
            <p:cNvGrpSpPr/>
            <p:nvPr/>
          </p:nvGrpSpPr>
          <p:grpSpPr>
            <a:xfrm>
              <a:off x="2416331" y="1371350"/>
              <a:ext cx="3846514" cy="335213"/>
              <a:chOff x="857251" y="2646112"/>
              <a:chExt cx="3846514" cy="1096706"/>
            </a:xfrm>
          </p:grpSpPr>
          <p:sp>
            <p:nvSpPr>
              <p:cNvPr id="183" name="직사각형 182"/>
              <p:cNvSpPr/>
              <p:nvPr/>
            </p:nvSpPr>
            <p:spPr>
              <a:xfrm rot="16200000">
                <a:off x="2638157" y="1655883"/>
                <a:ext cx="1075378" cy="30558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84" name="그룹 183"/>
              <p:cNvGrpSpPr/>
              <p:nvPr/>
            </p:nvGrpSpPr>
            <p:grpSpPr>
              <a:xfrm>
                <a:off x="857251" y="2713490"/>
                <a:ext cx="3806504" cy="1007999"/>
                <a:chOff x="857251" y="2790493"/>
                <a:chExt cx="3806504" cy="1117364"/>
              </a:xfrm>
            </p:grpSpPr>
            <p:grpSp>
              <p:nvGrpSpPr>
                <p:cNvPr id="186" name="그룹 185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188" name="양쪽 모서리가 둥근 사각형 187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1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2963640"/>
                  <a:ext cx="290928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5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혁신형</a:t>
                  </a:r>
                  <a:r>
                    <a:rPr lang="ko-KR" altLang="en-US" sz="1400" b="1" spc="-15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 및 서비스 업종 </a:t>
                  </a:r>
                  <a:r>
                    <a:rPr lang="ko-KR" altLang="en-US" sz="1400" b="1" spc="-15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중소기업</a:t>
                  </a:r>
                  <a:r>
                    <a:rPr lang="en-US" altLang="ko-KR" sz="1400" b="1" spc="-15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, </a:t>
                  </a:r>
                  <a:r>
                    <a:rPr lang="ko-KR" altLang="en-US" sz="1400" b="1" spc="-150" dirty="0" err="1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협</a:t>
                  </a:r>
                  <a:r>
                    <a:rPr lang="ko-KR" altLang="en-US" sz="1400" b="1" spc="-15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∙</a:t>
                  </a:r>
                  <a:r>
                    <a:rPr lang="ko-KR" altLang="en-US" sz="1400" b="1" spc="-15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단체</a:t>
                  </a:r>
                  <a:endParaRPr lang="ko-KR" altLang="en-US" sz="1400" b="1" spc="-15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85" name="그림 184"/>
              <p:cNvPicPr preferRelativeResize="0">
                <a:picLocks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195727"/>
            <a:ext cx="8474400" cy="96929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서비스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R&amp;D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전략분야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미디어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레저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디지털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헬스케어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전문직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스마트 금융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제품서비스화 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제조기업이 생산제품과 서비스를 연계할 수 있도록 하여 </a:t>
            </a: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신사업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창출을 지원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신규서비스창출 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공유플랫폼 개발 등을 통한 서비스 분야의 신규 비즈니스모델 구현을 지원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업종공통서비스 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컨소시엄 또는 </a:t>
            </a: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협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단체와 </a:t>
            </a: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회원사가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공동활용 할 수 있는 비즈니스 모델 구현을 지원</a:t>
            </a:r>
            <a:endParaRPr lang="ko-KR" altLang="en-US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32770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32770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32770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32770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66716" y="3037150"/>
            <a:ext cx="8347627" cy="650120"/>
            <a:chOff x="366716" y="2934112"/>
            <a:chExt cx="8347627" cy="413440"/>
          </a:xfrm>
        </p:grpSpPr>
        <p:grpSp>
          <p:nvGrpSpPr>
            <p:cNvPr id="198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500746" y="3031107"/>
                  <a:ext cx="769441" cy="1061161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제품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서비스화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41869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57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벤처기업 또는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이노비즈기업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융합신서비스창출</a:t>
              </a:r>
              <a:endPara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 전달체계 개선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제조업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+</a:t>
              </a: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 융합지원</a:t>
              </a:r>
            </a:p>
          </p:txBody>
        </p:sp>
      </p:grpSp>
      <p:grpSp>
        <p:nvGrpSpPr>
          <p:cNvPr id="256" name="그룹 255"/>
          <p:cNvGrpSpPr/>
          <p:nvPr/>
        </p:nvGrpSpPr>
        <p:grpSpPr>
          <a:xfrm>
            <a:off x="366717" y="3757232"/>
            <a:ext cx="8347626" cy="637115"/>
            <a:chOff x="366717" y="2934116"/>
            <a:chExt cx="8347626" cy="524337"/>
          </a:xfrm>
        </p:grpSpPr>
        <p:grpSp>
          <p:nvGrpSpPr>
            <p:cNvPr id="257" name="그룹 61"/>
            <p:cNvGrpSpPr/>
            <p:nvPr/>
          </p:nvGrpSpPr>
          <p:grpSpPr>
            <a:xfrm>
              <a:off x="366717" y="2934116"/>
              <a:ext cx="1122025" cy="524337"/>
              <a:chOff x="324455" y="2946692"/>
              <a:chExt cx="1122025" cy="1573355"/>
            </a:xfrm>
          </p:grpSpPr>
          <p:pic>
            <p:nvPicPr>
              <p:cNvPr id="26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4" name="그룹 60"/>
              <p:cNvGrpSpPr/>
              <p:nvPr/>
            </p:nvGrpSpPr>
            <p:grpSpPr>
              <a:xfrm>
                <a:off x="324455" y="2946692"/>
                <a:ext cx="1122025" cy="1573355"/>
                <a:chOff x="324455" y="2946692"/>
                <a:chExt cx="1122025" cy="1573355"/>
              </a:xfrm>
            </p:grpSpPr>
            <p:sp>
              <p:nvSpPr>
                <p:cNvPr id="265" name="양쪽 모서리가 둥근 사각형 264"/>
                <p:cNvSpPr/>
                <p:nvPr/>
              </p:nvSpPr>
              <p:spPr>
                <a:xfrm rot="16200000" flipH="1">
                  <a:off x="98790" y="3172357"/>
                  <a:ext cx="1573355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374910" y="3096936"/>
                  <a:ext cx="1021112" cy="1305859"/>
                </a:xfrm>
                <a:prstGeom prst="rect">
                  <a:avLst/>
                </a:prstGeom>
              </p:spPr>
              <p:txBody>
                <a:bodyPr vert="horz" wrap="none" lIns="0" tIns="0" rIns="0" bIns="3600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신규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서비스 창출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58" name="모서리가 둥근 직사각형 257"/>
            <p:cNvSpPr/>
            <p:nvPr/>
          </p:nvSpPr>
          <p:spPr>
            <a:xfrm>
              <a:off x="1537987" y="2936225"/>
              <a:ext cx="1748138" cy="52222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3347393" y="2936225"/>
              <a:ext cx="1748138" cy="52222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 업종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영위기업</a:t>
              </a:r>
            </a:p>
          </p:txBody>
        </p:sp>
        <p:sp>
          <p:nvSpPr>
            <p:cNvPr id="260" name="모서리가 둥근 직사각형 259"/>
            <p:cNvSpPr/>
            <p:nvPr/>
          </p:nvSpPr>
          <p:spPr>
            <a:xfrm>
              <a:off x="5156799" y="2936225"/>
              <a:ext cx="1748138" cy="52222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1.5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966205" y="2936225"/>
              <a:ext cx="1748138" cy="52222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 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전략분야</a:t>
              </a:r>
              <a:endPara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비즈니스모델 개발</a:t>
              </a:r>
            </a:p>
          </p:txBody>
        </p:sp>
      </p:grpSp>
      <p:grpSp>
        <p:nvGrpSpPr>
          <p:cNvPr id="267" name="그룹 266"/>
          <p:cNvGrpSpPr/>
          <p:nvPr/>
        </p:nvGrpSpPr>
        <p:grpSpPr>
          <a:xfrm>
            <a:off x="366716" y="4467970"/>
            <a:ext cx="8347627" cy="644563"/>
            <a:chOff x="366716" y="2934112"/>
            <a:chExt cx="8347627" cy="409906"/>
          </a:xfrm>
        </p:grpSpPr>
        <p:grpSp>
          <p:nvGrpSpPr>
            <p:cNvPr id="268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73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75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76" name="양쪽 모서리가 둥근 사각형 275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77" name="직사각형 276"/>
                <p:cNvSpPr/>
                <p:nvPr/>
              </p:nvSpPr>
              <p:spPr>
                <a:xfrm>
                  <a:off x="404566" y="3031107"/>
                  <a:ext cx="961802" cy="1061161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업종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공통서비스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69" name="모서리가 둥근 직사각형 268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70" name="모서리가 둥근 직사각형 269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서비스기업 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컨소시업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업종별 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협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·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단체</a:t>
              </a:r>
            </a:p>
          </p:txBody>
        </p:sp>
        <p:sp>
          <p:nvSpPr>
            <p:cNvPr id="271" name="모서리가 둥근 직사각형 270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72" name="모서리가 둥근 직사각형 271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동일한 서비스 업종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공통활용 가능한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비즈니스모델 개발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548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14522" y="2626592"/>
            <a:ext cx="1857881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2019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년도 지원계획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5686675" y="2962164"/>
            <a:ext cx="345732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33412" y="2558793"/>
            <a:ext cx="205184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altLang="ko-KR" sz="2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13E4E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</a:t>
            </a:r>
            <a:endParaRPr lang="ko-KR" altLang="en-US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13E4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362171" y="2962164"/>
            <a:ext cx="34613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814522" y="3267538"/>
            <a:ext cx="2500685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R&amp;D 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지원 성과 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5686675" y="3603110"/>
            <a:ext cx="345732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33412" y="3199739"/>
            <a:ext cx="205184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altLang="ko-KR" sz="2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13E4E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</a:t>
            </a:r>
            <a:endParaRPr lang="ko-KR" altLang="en-US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13E4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5362171" y="3603110"/>
            <a:ext cx="34613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14522" y="3908485"/>
            <a:ext cx="2144818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en-US" altLang="ko-KR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2019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 주요사업 안내</a:t>
            </a:r>
          </a:p>
        </p:txBody>
      </p:sp>
      <p:cxnSp>
        <p:nvCxnSpPr>
          <p:cNvPr id="14" name="직선 연결선 13"/>
          <p:cNvCxnSpPr/>
          <p:nvPr/>
        </p:nvCxnSpPr>
        <p:spPr>
          <a:xfrm>
            <a:off x="5686675" y="4244057"/>
            <a:ext cx="345732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33412" y="3840685"/>
            <a:ext cx="205184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altLang="ko-KR" sz="2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13E4E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</a:t>
            </a:r>
            <a:endParaRPr lang="ko-KR" altLang="en-US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13E4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5362171" y="4244057"/>
            <a:ext cx="34613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14522" y="4549431"/>
            <a:ext cx="940963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기타 안내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5686675" y="4885003"/>
            <a:ext cx="345732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33412" y="4481632"/>
            <a:ext cx="205184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altLang="ko-KR" sz="2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13E4E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4</a:t>
            </a:r>
            <a:endParaRPr lang="ko-KR" altLang="en-US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13E4E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5362171" y="4885003"/>
            <a:ext cx="34613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94465" y="1465502"/>
            <a:ext cx="312104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40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13E4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C</a:t>
            </a:r>
            <a:r>
              <a:rPr lang="en-US" altLang="ko-KR" sz="40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595959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ONTENTS</a:t>
            </a:r>
            <a:endParaRPr lang="ko-KR" altLang="en-US" sz="40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59595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4775200" y="2216150"/>
            <a:ext cx="4368800" cy="0"/>
          </a:xfrm>
          <a:prstGeom prst="line">
            <a:avLst/>
          </a:prstGeom>
          <a:ln w="12700">
            <a:solidFill>
              <a:srgbClr val="313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58931" y="6257925"/>
            <a:ext cx="1715270" cy="379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026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39946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단독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공정품질 기술개발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431173" y="1371350"/>
            <a:ext cx="8351996" cy="335213"/>
            <a:chOff x="423863" y="1371350"/>
            <a:chExt cx="8351996" cy="335213"/>
          </a:xfrm>
        </p:grpSpPr>
        <p:grpSp>
          <p:nvGrpSpPr>
            <p:cNvPr id="5" name="그룹 4"/>
            <p:cNvGrpSpPr/>
            <p:nvPr/>
          </p:nvGrpSpPr>
          <p:grpSpPr>
            <a:xfrm>
              <a:off x="423863" y="1371350"/>
              <a:ext cx="1859756" cy="335213"/>
              <a:chOff x="857250" y="2646112"/>
              <a:chExt cx="1859756" cy="1096706"/>
            </a:xfrm>
          </p:grpSpPr>
          <p:sp>
            <p:nvSpPr>
              <p:cNvPr id="119" name="직사각형 118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21" name="그룹 120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22" name="그룹 121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24" name="양쪽 모서리가 둥근 사각형 123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23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18006"/>
                  <a:ext cx="91403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428</a:t>
                  </a:r>
                  <a:r>
                    <a:rPr lang="ko-KR" altLang="en-US" sz="1400" b="1" spc="-10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26" name="그림 125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66" name="그룹 165"/>
            <p:cNvGrpSpPr/>
            <p:nvPr/>
          </p:nvGrpSpPr>
          <p:grpSpPr>
            <a:xfrm>
              <a:off x="6395558" y="1371350"/>
              <a:ext cx="2380301" cy="335213"/>
              <a:chOff x="336705" y="2646112"/>
              <a:chExt cx="2380301" cy="1096706"/>
            </a:xfrm>
          </p:grpSpPr>
          <p:sp>
            <p:nvSpPr>
              <p:cNvPr id="167" name="직사각형 166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68" name="그룹 167"/>
              <p:cNvGrpSpPr/>
              <p:nvPr/>
            </p:nvGrpSpPr>
            <p:grpSpPr>
              <a:xfrm>
                <a:off x="336705" y="2713483"/>
                <a:ext cx="2331800" cy="1007999"/>
                <a:chOff x="336705" y="2790486"/>
                <a:chExt cx="2331800" cy="1117364"/>
              </a:xfrm>
            </p:grpSpPr>
            <p:grpSp>
              <p:nvGrpSpPr>
                <p:cNvPr id="170" name="그룹 169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172" name="양쪽 모서리가 둥근 사각형 171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73" name="TextBox 172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171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2990825"/>
                  <a:ext cx="91403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75%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169" name="그림 168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82" name="그룹 181"/>
            <p:cNvGrpSpPr/>
            <p:nvPr/>
          </p:nvGrpSpPr>
          <p:grpSpPr>
            <a:xfrm>
              <a:off x="2416331" y="1371350"/>
              <a:ext cx="3846514" cy="335213"/>
              <a:chOff x="857251" y="2646112"/>
              <a:chExt cx="3846514" cy="1096706"/>
            </a:xfrm>
          </p:grpSpPr>
          <p:sp>
            <p:nvSpPr>
              <p:cNvPr id="183" name="직사각형 182"/>
              <p:cNvSpPr/>
              <p:nvPr/>
            </p:nvSpPr>
            <p:spPr>
              <a:xfrm rot="16200000">
                <a:off x="2638157" y="1655883"/>
                <a:ext cx="1075378" cy="30558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84" name="그룹 183"/>
              <p:cNvGrpSpPr/>
              <p:nvPr/>
            </p:nvGrpSpPr>
            <p:grpSpPr>
              <a:xfrm>
                <a:off x="857251" y="2713490"/>
                <a:ext cx="3806504" cy="1007999"/>
                <a:chOff x="857251" y="2790493"/>
                <a:chExt cx="3806504" cy="1117364"/>
              </a:xfrm>
            </p:grpSpPr>
            <p:grpSp>
              <p:nvGrpSpPr>
                <p:cNvPr id="186" name="그룹 185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188" name="양쪽 모서리가 둥근 사각형 187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1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2990825"/>
                  <a:ext cx="290928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중소기업 및 뿌리기술 전문기업 등</a:t>
                  </a:r>
                </a:p>
              </p:txBody>
            </p:sp>
          </p:grpSp>
          <p:pic>
            <p:nvPicPr>
              <p:cNvPr id="185" name="그림 184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333409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공정개선과제는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공장등록증 또는 직접생산 확인증명서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보유기업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「뿌리산업 진흥과 첨단화에 관한 법률」 제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15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조에 의해 지정된 뿌리기술 전문기업 및 뿌리기업 확인서 발급기업</a:t>
            </a:r>
            <a:endParaRPr lang="ko-KR" altLang="en-US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55630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55630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55630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55630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66716" y="3296563"/>
            <a:ext cx="8347627" cy="913971"/>
            <a:chOff x="366716" y="2934112"/>
            <a:chExt cx="8347627" cy="409906"/>
          </a:xfrm>
        </p:grpSpPr>
        <p:grpSp>
          <p:nvGrpSpPr>
            <p:cNvPr id="198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500746" y="3091833"/>
                  <a:ext cx="769441" cy="939708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제품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공정개선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323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 평균 매출액</a:t>
              </a:r>
              <a:b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120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이하인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천만원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제품개선 지원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공정개선 지원</a:t>
              </a:r>
            </a:p>
          </p:txBody>
        </p:sp>
      </p:grpSp>
      <p:grpSp>
        <p:nvGrpSpPr>
          <p:cNvPr id="256" name="그룹 255"/>
          <p:cNvGrpSpPr/>
          <p:nvPr/>
        </p:nvGrpSpPr>
        <p:grpSpPr>
          <a:xfrm>
            <a:off x="366716" y="4268259"/>
            <a:ext cx="8347627" cy="970348"/>
            <a:chOff x="366716" y="2921472"/>
            <a:chExt cx="8347627" cy="435191"/>
          </a:xfrm>
        </p:grpSpPr>
        <p:grpSp>
          <p:nvGrpSpPr>
            <p:cNvPr id="257" name="그룹 61"/>
            <p:cNvGrpSpPr/>
            <p:nvPr/>
          </p:nvGrpSpPr>
          <p:grpSpPr>
            <a:xfrm>
              <a:off x="366716" y="2921472"/>
              <a:ext cx="1122025" cy="435191"/>
              <a:chOff x="324454" y="2908759"/>
              <a:chExt cx="1122025" cy="1305861"/>
            </a:xfrm>
          </p:grpSpPr>
          <p:pic>
            <p:nvPicPr>
              <p:cNvPr id="26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4" name="그룹 60"/>
              <p:cNvGrpSpPr/>
              <p:nvPr/>
            </p:nvGrpSpPr>
            <p:grpSpPr>
              <a:xfrm>
                <a:off x="324454" y="2908759"/>
                <a:ext cx="1122025" cy="1305861"/>
                <a:chOff x="324454" y="2908759"/>
                <a:chExt cx="1122025" cy="1305861"/>
              </a:xfrm>
            </p:grpSpPr>
            <p:sp>
              <p:nvSpPr>
                <p:cNvPr id="265" name="양쪽 모서리가 둥근 사각형 264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500745" y="2908759"/>
                  <a:ext cx="769441" cy="1305861"/>
                </a:xfrm>
                <a:prstGeom prst="rect">
                  <a:avLst/>
                </a:prstGeom>
              </p:spPr>
              <p:txBody>
                <a:bodyPr vert="horz" wrap="none" lIns="0" tIns="0" rIns="0" bIns="3600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뿌리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기업공정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58" name="모서리가 둥근 직사각형 257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105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뿌리기술전문기업 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또는 </a:t>
              </a:r>
              <a:endPara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뿌리기업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확인서 발급기업</a:t>
              </a:r>
            </a:p>
          </p:txBody>
        </p:sp>
        <p:sp>
          <p:nvSpPr>
            <p:cNvPr id="260" name="모서리가 둥근 직사각형 259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뿌리기술 고도화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공정 기술개발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3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693357" y="494656"/>
            <a:ext cx="533800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단독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현장수요형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스마트공장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82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83" name="자유형 82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84" name="자유형 83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85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86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431173" y="1371350"/>
            <a:ext cx="8351996" cy="335213"/>
            <a:chOff x="423863" y="1371350"/>
            <a:chExt cx="8351996" cy="335213"/>
          </a:xfrm>
        </p:grpSpPr>
        <p:grpSp>
          <p:nvGrpSpPr>
            <p:cNvPr id="88" name="그룹 87"/>
            <p:cNvGrpSpPr/>
            <p:nvPr/>
          </p:nvGrpSpPr>
          <p:grpSpPr>
            <a:xfrm>
              <a:off x="423863" y="1371350"/>
              <a:ext cx="1859756" cy="335213"/>
              <a:chOff x="857250" y="2646112"/>
              <a:chExt cx="1859756" cy="1096706"/>
            </a:xfrm>
          </p:grpSpPr>
          <p:sp>
            <p:nvSpPr>
              <p:cNvPr id="105" name="직사각형 104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06" name="그룹 105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08" name="그룹 107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10" name="양쪽 모서리가 둥근 사각형 109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09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27214"/>
                  <a:ext cx="91403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36</a:t>
                  </a:r>
                  <a:r>
                    <a:rPr lang="ko-KR" altLang="en-US" sz="1400" b="1" spc="-10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07" name="그림 106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89" name="그룹 88"/>
            <p:cNvGrpSpPr/>
            <p:nvPr/>
          </p:nvGrpSpPr>
          <p:grpSpPr>
            <a:xfrm>
              <a:off x="6395558" y="1371350"/>
              <a:ext cx="2380301" cy="335213"/>
              <a:chOff x="336705" y="2646112"/>
              <a:chExt cx="2380301" cy="1096706"/>
            </a:xfrm>
          </p:grpSpPr>
          <p:sp>
            <p:nvSpPr>
              <p:cNvPr id="98" name="직사각형 97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99" name="그룹 98"/>
              <p:cNvGrpSpPr/>
              <p:nvPr/>
            </p:nvGrpSpPr>
            <p:grpSpPr>
              <a:xfrm>
                <a:off x="336705" y="2713483"/>
                <a:ext cx="2331800" cy="1007999"/>
                <a:chOff x="336705" y="2790486"/>
                <a:chExt cx="2331800" cy="1117364"/>
              </a:xfrm>
            </p:grpSpPr>
            <p:grpSp>
              <p:nvGrpSpPr>
                <p:cNvPr id="101" name="그룹 100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103" name="양쪽 모서리가 둥근 사각형 102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102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18007"/>
                  <a:ext cx="914033" cy="85947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65%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100" name="그림 99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90" name="그룹 89"/>
            <p:cNvGrpSpPr/>
            <p:nvPr/>
          </p:nvGrpSpPr>
          <p:grpSpPr>
            <a:xfrm>
              <a:off x="2416331" y="1371350"/>
              <a:ext cx="3846514" cy="335213"/>
              <a:chOff x="857251" y="2646112"/>
              <a:chExt cx="3846514" cy="1096706"/>
            </a:xfrm>
          </p:grpSpPr>
          <p:sp>
            <p:nvSpPr>
              <p:cNvPr id="91" name="직사각형 90"/>
              <p:cNvSpPr/>
              <p:nvPr/>
            </p:nvSpPr>
            <p:spPr>
              <a:xfrm rot="16200000">
                <a:off x="2638157" y="1655883"/>
                <a:ext cx="1075378" cy="30558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92" name="그룹 91"/>
              <p:cNvGrpSpPr/>
              <p:nvPr/>
            </p:nvGrpSpPr>
            <p:grpSpPr>
              <a:xfrm>
                <a:off x="857251" y="2713490"/>
                <a:ext cx="3806504" cy="1007999"/>
                <a:chOff x="857251" y="2790493"/>
                <a:chExt cx="3806504" cy="1117364"/>
              </a:xfrm>
            </p:grpSpPr>
            <p:grpSp>
              <p:nvGrpSpPr>
                <p:cNvPr id="94" name="그룹 93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96" name="양쪽 모서리가 둥근 사각형 95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95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27215"/>
                  <a:ext cx="290928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중소기업 </a:t>
                  </a:r>
                </a:p>
              </p:txBody>
            </p:sp>
          </p:grpSp>
          <p:pic>
            <p:nvPicPr>
              <p:cNvPr id="93" name="그림 92"/>
              <p:cNvPicPr preferRelativeResize="0"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  <p:sp>
        <p:nvSpPr>
          <p:cNvPr id="112" name="직사각형 111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20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27" name="자유형 126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28" name="자유형 127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29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30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31" name="모서리가 둥근 직사각형 130"/>
          <p:cNvSpPr/>
          <p:nvPr/>
        </p:nvSpPr>
        <p:spPr>
          <a:xfrm>
            <a:off x="366715" y="5379129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스마트공장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솔루션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제조데이터의 수집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/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분석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생산설비 제어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ERP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데이터 연동이 가능한 통합 플랫폼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엔진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개발</a:t>
            </a: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앱시스트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en-US" altLang="ko-KR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Appsist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제조업 강국인 독일에서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2014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년부터 국책사업의 일환으로 추진 중인 정책으로 개별기업의 도제시스템을 디지털화 하는 과제</a:t>
            </a:r>
          </a:p>
        </p:txBody>
      </p:sp>
      <p:grpSp>
        <p:nvGrpSpPr>
          <p:cNvPr id="132" name="그룹 131"/>
          <p:cNvGrpSpPr/>
          <p:nvPr/>
        </p:nvGrpSpPr>
        <p:grpSpPr>
          <a:xfrm>
            <a:off x="1537987" y="2556302"/>
            <a:ext cx="1872996" cy="599359"/>
            <a:chOff x="1766586" y="965627"/>
            <a:chExt cx="2326901" cy="599359"/>
          </a:xfrm>
        </p:grpSpPr>
        <p:sp>
          <p:nvSpPr>
            <p:cNvPr id="133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134" name="직사각형 133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136" name="그룹 135"/>
          <p:cNvGrpSpPr/>
          <p:nvPr/>
        </p:nvGrpSpPr>
        <p:grpSpPr>
          <a:xfrm>
            <a:off x="3347393" y="2556302"/>
            <a:ext cx="1872996" cy="599359"/>
            <a:chOff x="1766586" y="965627"/>
            <a:chExt cx="2326901" cy="599359"/>
          </a:xfrm>
        </p:grpSpPr>
        <p:sp>
          <p:nvSpPr>
            <p:cNvPr id="137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5156799" y="2556302"/>
            <a:ext cx="1872996" cy="599359"/>
            <a:chOff x="1766586" y="965627"/>
            <a:chExt cx="2326901" cy="599359"/>
          </a:xfrm>
        </p:grpSpPr>
        <p:sp>
          <p:nvSpPr>
            <p:cNvPr id="141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144" name="그룹 143"/>
          <p:cNvGrpSpPr/>
          <p:nvPr/>
        </p:nvGrpSpPr>
        <p:grpSpPr>
          <a:xfrm>
            <a:off x="6966205" y="2556302"/>
            <a:ext cx="1872996" cy="599359"/>
            <a:chOff x="1766586" y="965627"/>
            <a:chExt cx="2326901" cy="599359"/>
          </a:xfrm>
        </p:grpSpPr>
        <p:sp>
          <p:nvSpPr>
            <p:cNvPr id="145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146" name="직사각형 145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387041" y="3296564"/>
            <a:ext cx="8347627" cy="913971"/>
            <a:chOff x="366716" y="2934112"/>
            <a:chExt cx="8347627" cy="409906"/>
          </a:xfrm>
        </p:grpSpPr>
        <p:grpSp>
          <p:nvGrpSpPr>
            <p:cNvPr id="161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174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6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177" name="양쪽 모서리가 둥근 사각형 176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178" name="직사각형 177"/>
                <p:cNvSpPr/>
                <p:nvPr/>
              </p:nvSpPr>
              <p:spPr>
                <a:xfrm>
                  <a:off x="339995" y="3064652"/>
                  <a:ext cx="1090944" cy="994069"/>
                </a:xfrm>
                <a:prstGeom prst="rect">
                  <a:avLst/>
                </a:prstGeom>
              </p:spPr>
              <p:txBody>
                <a:bodyPr vert="horz" wrap="squar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클라우드</a:t>
                  </a:r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 기반 데이터 플랫폼 개발</a:t>
                  </a:r>
                </a:p>
              </p:txBody>
            </p:sp>
          </p:grpSp>
        </p:grpSp>
        <p:sp>
          <p:nvSpPr>
            <p:cNvPr id="162" name="모서리가 둥근 직사각형 16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13.5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63" name="모서리가 둥근 직사각형 16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64" name="모서리가 둥근 직사각형 16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6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65" name="모서리가 둥근 직사각형 16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클라우드</a:t>
              </a: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기반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스마트공장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솔루션 고도화 개발</a:t>
              </a:r>
            </a:p>
          </p:txBody>
        </p:sp>
      </p:grpSp>
      <p:grpSp>
        <p:nvGrpSpPr>
          <p:cNvPr id="150" name="그룹 149"/>
          <p:cNvGrpSpPr/>
          <p:nvPr/>
        </p:nvGrpSpPr>
        <p:grpSpPr>
          <a:xfrm>
            <a:off x="387041" y="4334551"/>
            <a:ext cx="8347627" cy="913971"/>
            <a:chOff x="366716" y="2934112"/>
            <a:chExt cx="8347627" cy="409906"/>
          </a:xfrm>
        </p:grpSpPr>
        <p:grpSp>
          <p:nvGrpSpPr>
            <p:cNvPr id="151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156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8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159" name="양쪽 모서리가 둥근 사각형 158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160" name="직사각형 159"/>
                <p:cNvSpPr/>
                <p:nvPr/>
              </p:nvSpPr>
              <p:spPr>
                <a:xfrm>
                  <a:off x="339994" y="3205871"/>
                  <a:ext cx="1090944" cy="711633"/>
                </a:xfrm>
                <a:prstGeom prst="rect">
                  <a:avLst/>
                </a:prstGeom>
              </p:spPr>
              <p:txBody>
                <a:bodyPr vert="horz" wrap="square" lIns="0" tIns="0" rIns="0" bIns="36000" anchor="ctr">
                  <a:spAutoFit/>
                </a:bodyPr>
                <a:lstStyle/>
                <a:p>
                  <a:pPr algn="ctr" latinLnBrk="0"/>
                  <a:r>
                    <a:rPr kumimoji="1" lang="en-US" altLang="ko-KR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K-</a:t>
                  </a:r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앱시스트</a:t>
                  </a:r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 </a:t>
                  </a:r>
                </a:p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기술개발</a:t>
                  </a:r>
                </a:p>
              </p:txBody>
            </p:sp>
          </p:grpSp>
        </p:grpSp>
        <p:sp>
          <p:nvSpPr>
            <p:cNvPr id="152" name="모서리가 둥근 직사각형 15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22.5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53" name="모서리가 둥근 직사각형 1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54" name="모서리가 둥근 직사각형 1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6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55" name="모서리가 둥근 직사각형 1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생산현장 노하우 디지털화 </a:t>
              </a:r>
              <a:r>
                <a:rPr lang="ko-KR" altLang="en-US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및 스마트 공장 정보를 연계한 제품</a:t>
              </a:r>
              <a:r>
                <a:rPr lang="en-US" altLang="ko-KR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·</a:t>
              </a:r>
              <a:r>
                <a:rPr lang="ko-KR" altLang="en-US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서비스 개발</a:t>
              </a:r>
              <a:endPara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43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97572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상용화 기술개발</a:t>
            </a:r>
            <a:endParaRPr lang="ko-KR" altLang="en-US" sz="24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3081577"/>
                <a:ext cx="914033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1,868</a:t>
                </a:r>
                <a:r>
                  <a:rPr lang="ko-KR" altLang="en-US" sz="1400" b="1" spc="-100" dirty="0" err="1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  <a:endParaRPr lang="ko-KR" altLang="en-US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66" name="그룹 165"/>
          <p:cNvGrpSpPr/>
          <p:nvPr/>
        </p:nvGrpSpPr>
        <p:grpSpPr>
          <a:xfrm>
            <a:off x="6210309" y="1371350"/>
            <a:ext cx="2572860" cy="335213"/>
            <a:chOff x="336705" y="2646112"/>
            <a:chExt cx="2572860" cy="1096706"/>
          </a:xfrm>
        </p:grpSpPr>
        <p:sp>
          <p:nvSpPr>
            <p:cNvPr id="167" name="직사각형 166"/>
            <p:cNvSpPr/>
            <p:nvPr/>
          </p:nvSpPr>
          <p:spPr>
            <a:xfrm rot="16200000">
              <a:off x="1741057" y="2552985"/>
              <a:ext cx="1075378" cy="1261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68" name="그룹 167"/>
            <p:cNvGrpSpPr/>
            <p:nvPr/>
          </p:nvGrpSpPr>
          <p:grpSpPr>
            <a:xfrm>
              <a:off x="336705" y="2713483"/>
              <a:ext cx="2507143" cy="1007999"/>
              <a:chOff x="336705" y="2790486"/>
              <a:chExt cx="2507143" cy="1117364"/>
            </a:xfrm>
          </p:grpSpPr>
          <p:grpSp>
            <p:nvGrpSpPr>
              <p:cNvPr id="170" name="그룹 169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172" name="양쪽 모서리가 둥근 사각형 171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73" name="TextBox 172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171" name="Rectangle 39"/>
              <p:cNvSpPr>
                <a:spLocks noChangeArrowheads="1"/>
              </p:cNvSpPr>
              <p:nvPr/>
            </p:nvSpPr>
            <p:spPr bwMode="auto">
              <a:xfrm>
                <a:off x="1754472" y="3045181"/>
                <a:ext cx="1089376" cy="85947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5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60~75% </a:t>
                </a:r>
                <a:r>
                  <a:rPr lang="ko-KR" altLang="en-US" sz="1400" b="1" spc="-15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169" name="그림 168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82" name="그룹 181"/>
          <p:cNvGrpSpPr/>
          <p:nvPr/>
        </p:nvGrpSpPr>
        <p:grpSpPr>
          <a:xfrm>
            <a:off x="2423641" y="1161683"/>
            <a:ext cx="3806504" cy="544881"/>
            <a:chOff x="857251" y="1960147"/>
            <a:chExt cx="3806504" cy="1782668"/>
          </a:xfrm>
        </p:grpSpPr>
        <p:sp>
          <p:nvSpPr>
            <p:cNvPr id="183" name="직사각형 182"/>
            <p:cNvSpPr/>
            <p:nvPr/>
          </p:nvSpPr>
          <p:spPr>
            <a:xfrm rot="16200000">
              <a:off x="2206316" y="1402961"/>
              <a:ext cx="1760147" cy="2876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84" name="그룹 183"/>
            <p:cNvGrpSpPr/>
            <p:nvPr/>
          </p:nvGrpSpPr>
          <p:grpSpPr>
            <a:xfrm>
              <a:off x="857251" y="2248363"/>
              <a:ext cx="3806504" cy="1473127"/>
              <a:chOff x="857251" y="2274901"/>
              <a:chExt cx="3806504" cy="1632956"/>
            </a:xfrm>
          </p:grpSpPr>
          <p:grpSp>
            <p:nvGrpSpPr>
              <p:cNvPr id="186" name="그룹 185"/>
              <p:cNvGrpSpPr/>
              <p:nvPr/>
            </p:nvGrpSpPr>
            <p:grpSpPr>
              <a:xfrm>
                <a:off x="857251" y="2790493"/>
                <a:ext cx="770717" cy="1117364"/>
                <a:chOff x="3215907" y="2923606"/>
                <a:chExt cx="770717" cy="1219200"/>
              </a:xfrm>
            </p:grpSpPr>
            <p:sp>
              <p:nvSpPr>
                <p:cNvPr id="188" name="양쪽 모서리가 둥근 사각형 187"/>
                <p:cNvSpPr/>
                <p:nvPr/>
              </p:nvSpPr>
              <p:spPr>
                <a:xfrm rot="16200000">
                  <a:off x="2991666" y="3147847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89" name="TextBox 188"/>
                <p:cNvSpPr txBox="1"/>
                <p:nvPr/>
              </p:nvSpPr>
              <p:spPr bwMode="auto">
                <a:xfrm>
                  <a:off x="3234552" y="3069234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ct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지원대상</a:t>
                  </a:r>
                </a:p>
              </p:txBody>
            </p:sp>
          </p:grpSp>
          <p:sp>
            <p:nvSpPr>
              <p:cNvPr id="187" name="Rectangle 39"/>
              <p:cNvSpPr>
                <a:spLocks noChangeArrowheads="1"/>
              </p:cNvSpPr>
              <p:nvPr/>
            </p:nvSpPr>
            <p:spPr bwMode="auto">
              <a:xfrm>
                <a:off x="1754472" y="2274901"/>
                <a:ext cx="2909283" cy="1562669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latinLnBrk="0">
                  <a:buClr>
                    <a:srgbClr val="384D72"/>
                  </a:buClr>
                  <a:buSzPct val="80000"/>
                  <a:defRPr/>
                </a:pPr>
                <a:r>
                  <a:rPr lang="ko-KR" altLang="en-US" sz="1400" b="1" spc="-3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중소기업 </a:t>
                </a:r>
                <a:r>
                  <a:rPr lang="en-US" altLang="ko-KR" sz="1400" b="1" spc="-3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+ </a:t>
                </a:r>
                <a:r>
                  <a:rPr lang="ko-KR" altLang="en-US" sz="1400" b="1" spc="-3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국내외 </a:t>
                </a:r>
                <a:r>
                  <a:rPr lang="ko-KR" altLang="en-US" sz="1400" b="1" spc="-300" dirty="0" err="1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수요처</a:t>
                </a:r>
                <a:r>
                  <a:rPr lang="ko-KR" altLang="en-US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  </a:t>
                </a:r>
                <a:r>
                  <a:rPr lang="en-US" altLang="ko-KR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,  </a:t>
                </a:r>
                <a:r>
                  <a:rPr lang="ko-KR" altLang="en-US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투자협약기업</a:t>
                </a:r>
                <a:r>
                  <a:rPr lang="en-US" altLang="ko-KR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, </a:t>
                </a:r>
                <a:br>
                  <a:rPr lang="en-US" altLang="ko-KR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</a:br>
                <a:r>
                  <a:rPr lang="en-US" altLang="ko-KR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                             </a:t>
                </a:r>
                <a:r>
                  <a:rPr lang="ko-KR" altLang="en-US" sz="1400" b="1" spc="-300" dirty="0" err="1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사업화지원기업</a:t>
                </a:r>
                <a:r>
                  <a:rPr lang="ko-KR" altLang="en-US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  </a:t>
                </a:r>
                <a:r>
                  <a:rPr lang="en-US" altLang="ko-KR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,   </a:t>
                </a:r>
                <a:r>
                  <a:rPr lang="ko-KR" altLang="en-US" sz="1400" b="1" spc="-3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기술전문기업</a:t>
                </a:r>
                <a:endParaRPr lang="ko-KR" altLang="en-US" sz="1400" b="1" spc="-3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85" name="그림 184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10301" y="2815481"/>
              <a:ext cx="1782668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180265"/>
            <a:ext cx="8474400" cy="96929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국내외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수요처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공공기관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중견기업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업종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업력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매출액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신용등급 충족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해외기업 등</a:t>
            </a:r>
            <a:endParaRPr lang="en-US" altLang="ko-KR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혁신형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중소기업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이노비즈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벤처기업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기업부설연구소 보유기업 중 하나에 해당하는 중소기업 </a:t>
            </a: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사업화지원기업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사업화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디자인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IP,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비즈니스모델 개발 등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지원 역량을  갖춘 중소기업 </a:t>
            </a: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기술전문기업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(166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 지정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설계해석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시험분석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연구개발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디자인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임상실험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시제품 제작  등 분야별 전문역량을 보유한 기술서비스 기업 </a:t>
            </a:r>
          </a:p>
        </p:txBody>
      </p:sp>
      <p:grpSp>
        <p:nvGrpSpPr>
          <p:cNvPr id="249" name="그룹 248"/>
          <p:cNvGrpSpPr/>
          <p:nvPr/>
        </p:nvGrpSpPr>
        <p:grpSpPr>
          <a:xfrm>
            <a:off x="6966205" y="225150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25" name="그룹 224"/>
          <p:cNvGrpSpPr/>
          <p:nvPr/>
        </p:nvGrpSpPr>
        <p:grpSpPr>
          <a:xfrm>
            <a:off x="1537987" y="2251502"/>
            <a:ext cx="1611353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084296" y="2251502"/>
            <a:ext cx="1611353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4630605" y="2251502"/>
            <a:ext cx="2400645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198" name="그룹 61"/>
          <p:cNvGrpSpPr/>
          <p:nvPr/>
        </p:nvGrpSpPr>
        <p:grpSpPr>
          <a:xfrm>
            <a:off x="366716" y="2960949"/>
            <a:ext cx="1122025" cy="644563"/>
            <a:chOff x="324454" y="2946692"/>
            <a:chExt cx="1122025" cy="1229992"/>
          </a:xfrm>
        </p:grpSpPr>
        <p:pic>
          <p:nvPicPr>
            <p:cNvPr id="220" name="Picture 66" descr="eee-0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2" name="그룹 60"/>
            <p:cNvGrpSpPr/>
            <p:nvPr/>
          </p:nvGrpSpPr>
          <p:grpSpPr>
            <a:xfrm>
              <a:off x="324454" y="2946693"/>
              <a:ext cx="1122025" cy="1229990"/>
              <a:chOff x="324454" y="2946693"/>
              <a:chExt cx="1122025" cy="1229990"/>
            </a:xfrm>
          </p:grpSpPr>
          <p:sp>
            <p:nvSpPr>
              <p:cNvPr id="223" name="양쪽 모서리가 둥근 사각형 222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>
                <a:off x="404566" y="3091833"/>
                <a:ext cx="961802" cy="939708"/>
              </a:xfrm>
              <a:prstGeom prst="rect">
                <a:avLst/>
              </a:prstGeom>
            </p:spPr>
            <p:txBody>
              <a:bodyPr vert="horz" wrap="none" lIns="0" tIns="0" rIns="0" bIns="0" anchor="ctr">
                <a:spAutoFit/>
              </a:bodyPr>
              <a:lstStyle/>
              <a:p>
                <a:pPr algn="ctr" latinLnBrk="0"/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구매조건부</a:t>
                </a:r>
              </a:p>
              <a:p>
                <a:pPr algn="ctr" latinLnBrk="0"/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신제품개발</a:t>
                </a:r>
              </a:p>
            </p:txBody>
          </p:sp>
        </p:grpSp>
      </p:grpSp>
      <p:sp>
        <p:nvSpPr>
          <p:cNvPr id="255" name="모서리가 둥근 직사각형 254"/>
          <p:cNvSpPr/>
          <p:nvPr/>
        </p:nvSpPr>
        <p:spPr>
          <a:xfrm>
            <a:off x="6966205" y="2964271"/>
            <a:ext cx="1748138" cy="63792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구매수요연계 </a:t>
            </a:r>
            <a:endParaRPr lang="en-US" altLang="ko-KR" sz="14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212" name="모서리가 둥근 직사각형 211"/>
          <p:cNvSpPr/>
          <p:nvPr/>
        </p:nvSpPr>
        <p:spPr>
          <a:xfrm>
            <a:off x="1537987" y="2964271"/>
            <a:ext cx="1503937" cy="63792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1,589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3" name="모서리가 둥근 직사각형 252"/>
          <p:cNvSpPr/>
          <p:nvPr/>
        </p:nvSpPr>
        <p:spPr>
          <a:xfrm>
            <a:off x="3084296" y="2974904"/>
            <a:ext cx="1503937" cy="63792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lnSpc>
                <a:spcPts val="1400"/>
              </a:lnSpc>
              <a:buClr>
                <a:srgbClr val="175097"/>
              </a:buClr>
              <a:buSzPct val="80000"/>
              <a:tabLst>
                <a:tab pos="355600" algn="l"/>
              </a:tabLst>
            </a:pP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4" name="모서리가 둥근 직사각형 253"/>
          <p:cNvSpPr/>
          <p:nvPr/>
        </p:nvSpPr>
        <p:spPr>
          <a:xfrm>
            <a:off x="4630605" y="2964271"/>
            <a:ext cx="2240613" cy="63792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</a:t>
            </a:r>
            <a:r>
              <a:rPr lang="ko-KR" altLang="en-US" sz="14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2</a:t>
            </a:r>
            <a:r>
              <a:rPr lang="ko-KR" altLang="en-US" sz="14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en-US" altLang="ko-KR" sz="1400" b="1" spc="-3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1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(</a:t>
            </a:r>
            <a:r>
              <a:rPr lang="ko-KR" altLang="en-US" sz="11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민관투자과제는 </a:t>
            </a:r>
            <a:r>
              <a:rPr lang="en-US" altLang="ko-KR" sz="11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10</a:t>
            </a:r>
            <a:r>
              <a:rPr lang="ko-KR" altLang="en-US" sz="11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억원</a:t>
            </a:r>
            <a:r>
              <a:rPr lang="en-US" altLang="ko-KR" sz="11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)</a:t>
            </a:r>
            <a:endParaRPr lang="ko-KR" altLang="en-US" sz="11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grpSp>
        <p:nvGrpSpPr>
          <p:cNvPr id="268" name="그룹 61"/>
          <p:cNvGrpSpPr/>
          <p:nvPr/>
        </p:nvGrpSpPr>
        <p:grpSpPr>
          <a:xfrm>
            <a:off x="366717" y="4417946"/>
            <a:ext cx="1122025" cy="653779"/>
            <a:chOff x="324455" y="2946691"/>
            <a:chExt cx="1122025" cy="1614515"/>
          </a:xfrm>
        </p:grpSpPr>
        <p:pic>
          <p:nvPicPr>
            <p:cNvPr id="273" name="Picture 66" descr="eee-0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5" name="그룹 60"/>
            <p:cNvGrpSpPr/>
            <p:nvPr/>
          </p:nvGrpSpPr>
          <p:grpSpPr>
            <a:xfrm>
              <a:off x="324455" y="2946691"/>
              <a:ext cx="1122025" cy="1614515"/>
              <a:chOff x="324455" y="2946691"/>
              <a:chExt cx="1122025" cy="1614515"/>
            </a:xfrm>
          </p:grpSpPr>
          <p:sp>
            <p:nvSpPr>
              <p:cNvPr id="276" name="양쪽 모서리가 둥근 사각형 275"/>
              <p:cNvSpPr/>
              <p:nvPr/>
            </p:nvSpPr>
            <p:spPr>
              <a:xfrm rot="16200000" flipH="1">
                <a:off x="78210" y="3192936"/>
                <a:ext cx="1614515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77" name="직사각형 276"/>
              <p:cNvSpPr/>
              <p:nvPr/>
            </p:nvSpPr>
            <p:spPr>
              <a:xfrm>
                <a:off x="500746" y="3273914"/>
                <a:ext cx="769441" cy="939709"/>
              </a:xfrm>
              <a:prstGeom prst="rect">
                <a:avLst/>
              </a:prstGeom>
            </p:spPr>
            <p:txBody>
              <a:bodyPr vert="horz" wrap="none" lIns="0" tIns="0" rIns="0" bIns="0" anchor="ctr">
                <a:spAutoFit/>
              </a:bodyPr>
              <a:lstStyle/>
              <a:p>
                <a:pPr algn="ctr" latinLnBrk="0"/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기술전문</a:t>
                </a:r>
              </a:p>
              <a:p>
                <a:pPr algn="ctr" latinLnBrk="0"/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기업협력</a:t>
                </a:r>
              </a:p>
            </p:txBody>
          </p:sp>
        </p:grpSp>
      </p:grpSp>
      <p:sp>
        <p:nvSpPr>
          <p:cNvPr id="272" name="모서리가 둥근 직사각형 271"/>
          <p:cNvSpPr/>
          <p:nvPr/>
        </p:nvSpPr>
        <p:spPr>
          <a:xfrm>
            <a:off x="6966205" y="4417946"/>
            <a:ext cx="1748138" cy="65377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기술전문기업과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협력 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269" name="모서리가 둥근 직사각형 268"/>
          <p:cNvSpPr/>
          <p:nvPr/>
        </p:nvSpPr>
        <p:spPr>
          <a:xfrm>
            <a:off x="1537987" y="4420514"/>
            <a:ext cx="1503937" cy="65121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85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0" name="모서리가 둥근 직사각형 269"/>
          <p:cNvSpPr/>
          <p:nvPr/>
        </p:nvSpPr>
        <p:spPr>
          <a:xfrm>
            <a:off x="3084296" y="4420514"/>
            <a:ext cx="1503937" cy="65121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 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기술전문기업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1" name="모서리가 둥근 직사각형 270"/>
          <p:cNvSpPr/>
          <p:nvPr/>
        </p:nvSpPr>
        <p:spPr>
          <a:xfrm>
            <a:off x="4630605" y="4420514"/>
            <a:ext cx="2240613" cy="65121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66716" y="3679658"/>
            <a:ext cx="8347627" cy="650423"/>
            <a:chOff x="366716" y="3777276"/>
            <a:chExt cx="8347627" cy="703160"/>
          </a:xfrm>
        </p:grpSpPr>
        <p:grpSp>
          <p:nvGrpSpPr>
            <p:cNvPr id="137" name="그룹 61"/>
            <p:cNvGrpSpPr/>
            <p:nvPr/>
          </p:nvGrpSpPr>
          <p:grpSpPr>
            <a:xfrm>
              <a:off x="366716" y="3777276"/>
              <a:ext cx="1122025" cy="703160"/>
              <a:chOff x="324454" y="2946692"/>
              <a:chExt cx="1122025" cy="1229992"/>
            </a:xfrm>
          </p:grpSpPr>
          <p:pic>
            <p:nvPicPr>
              <p:cNvPr id="14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44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145" name="양쪽 모서리가 둥근 사각형 144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146" name="직사각형 145"/>
                <p:cNvSpPr/>
                <p:nvPr/>
              </p:nvSpPr>
              <p:spPr>
                <a:xfrm>
                  <a:off x="404566" y="3091833"/>
                  <a:ext cx="961802" cy="939708"/>
                </a:xfrm>
                <a:prstGeom prst="rect">
                  <a:avLst/>
                </a:prstGeom>
              </p:spPr>
              <p:txBody>
                <a:bodyPr vert="horz" wrap="non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중소기업</a:t>
                  </a:r>
                </a:p>
                <a:p>
                  <a:pPr algn="ctr" latinLnBrk="0"/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네트워크형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138" name="모서리가 둥근 직사각형 137"/>
            <p:cNvSpPr/>
            <p:nvPr/>
          </p:nvSpPr>
          <p:spPr>
            <a:xfrm>
              <a:off x="1537986" y="3780899"/>
              <a:ext cx="1503937" cy="69591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194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39" name="모서리가 둥근 직사각형 138"/>
            <p:cNvSpPr/>
            <p:nvPr/>
          </p:nvSpPr>
          <p:spPr>
            <a:xfrm>
              <a:off x="3084296" y="3780899"/>
              <a:ext cx="1503937" cy="69591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혁신형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/>
              </a:r>
              <a:b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+ </a:t>
              </a:r>
              <a:r>
                <a:rPr lang="ko-KR" altLang="en-US" sz="1400" b="1" spc="-3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사업화지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원</a:t>
              </a:r>
              <a:r>
                <a:rPr lang="ko-KR" altLang="en-US" sz="1400" b="1" spc="-3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40" name="모서리가 둥근 직사각형 139"/>
            <p:cNvSpPr/>
            <p:nvPr/>
          </p:nvSpPr>
          <p:spPr>
            <a:xfrm>
              <a:off x="4630605" y="3780899"/>
              <a:ext cx="2240613" cy="69591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lnSpc>
                  <a:spcPct val="90000"/>
                </a:lnSpc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(1</a:t>
              </a: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단계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기획지원</a:t>
              </a:r>
              <a:r>
                <a:rPr lang="en-US" altLang="ko-KR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,) </a:t>
              </a:r>
            </a:p>
            <a:p>
              <a:pPr algn="ctr" defTabSz="981700" fontAlgn="ctr" latinLnBrk="0">
                <a:lnSpc>
                  <a:spcPct val="90000"/>
                </a:lnSpc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</a:t>
              </a:r>
              <a:r>
                <a:rPr lang="ko-KR" altLang="en-US" sz="1300" b="1" spc="-10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천만원</a:t>
              </a:r>
              <a:r>
                <a:rPr lang="ko-KR" altLang="en-US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6</a:t>
              </a:r>
              <a:r>
                <a:rPr lang="ko-KR" altLang="en-US" sz="1300" b="1" spc="-10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개월이내</a:t>
              </a:r>
              <a:endParaRPr lang="ko-KR" altLang="en-US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lnSpc>
                  <a:spcPct val="90000"/>
                </a:lnSpc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</a:t>
              </a: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단계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en-US" altLang="ko-KR" sz="13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R&amp;BD</a:t>
              </a:r>
              <a:r>
                <a:rPr lang="en-US" altLang="ko-KR" sz="13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 6</a:t>
              </a:r>
              <a:r>
                <a:rPr lang="ko-KR" altLang="en-US" sz="13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3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2</a:t>
              </a:r>
              <a:r>
                <a:rPr lang="ko-KR" altLang="en-US" sz="13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41" name="모서리가 둥근 직사각형 140"/>
            <p:cNvSpPr/>
            <p:nvPr/>
          </p:nvSpPr>
          <p:spPr>
            <a:xfrm>
              <a:off x="6966205" y="3780899"/>
              <a:ext cx="1748138" cy="69591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 간 공동 </a:t>
              </a:r>
              <a:r>
                <a:rPr lang="en-US" altLang="ko-KR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R&amp;BD</a:t>
              </a: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</a:t>
              </a: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3084296" y="2989937"/>
            <a:ext cx="152287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81700" fontAlgn="ctr" latinLnBrk="0">
              <a:lnSpc>
                <a:spcPts val="1400"/>
              </a:lnSpc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국내외수요처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</a:t>
            </a:r>
            <a:b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투자협약기업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7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340477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연구기반 활용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3081577"/>
                <a:ext cx="914033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125</a:t>
                </a:r>
                <a:r>
                  <a:rPr lang="ko-KR" altLang="en-US" sz="1400" b="1" spc="-100" dirty="0" err="1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  <a:endParaRPr lang="ko-KR" altLang="en-US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82" name="그룹 181"/>
          <p:cNvGrpSpPr/>
          <p:nvPr/>
        </p:nvGrpSpPr>
        <p:grpSpPr>
          <a:xfrm>
            <a:off x="2423641" y="1371350"/>
            <a:ext cx="3634263" cy="335213"/>
            <a:chOff x="857251" y="2646112"/>
            <a:chExt cx="3634263" cy="1096706"/>
          </a:xfrm>
        </p:grpSpPr>
        <p:sp>
          <p:nvSpPr>
            <p:cNvPr id="183" name="직사각형 182"/>
            <p:cNvSpPr/>
            <p:nvPr/>
          </p:nvSpPr>
          <p:spPr>
            <a:xfrm rot="16200000">
              <a:off x="2532032" y="1762011"/>
              <a:ext cx="1075378" cy="2843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84" name="그룹 183"/>
            <p:cNvGrpSpPr/>
            <p:nvPr/>
          </p:nvGrpSpPr>
          <p:grpSpPr>
            <a:xfrm>
              <a:off x="857251" y="2713490"/>
              <a:ext cx="3591398" cy="1007999"/>
              <a:chOff x="857251" y="2790493"/>
              <a:chExt cx="3591398" cy="1117364"/>
            </a:xfrm>
          </p:grpSpPr>
          <p:grpSp>
            <p:nvGrpSpPr>
              <p:cNvPr id="186" name="그룹 185"/>
              <p:cNvGrpSpPr/>
              <p:nvPr/>
            </p:nvGrpSpPr>
            <p:grpSpPr>
              <a:xfrm>
                <a:off x="857251" y="2790493"/>
                <a:ext cx="770717" cy="1117364"/>
                <a:chOff x="3215907" y="2923606"/>
                <a:chExt cx="770717" cy="1219200"/>
              </a:xfrm>
            </p:grpSpPr>
            <p:sp>
              <p:nvSpPr>
                <p:cNvPr id="188" name="양쪽 모서리가 둥근 사각형 187"/>
                <p:cNvSpPr/>
                <p:nvPr/>
              </p:nvSpPr>
              <p:spPr>
                <a:xfrm rot="16200000">
                  <a:off x="2991666" y="3147847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89" name="TextBox 188"/>
                <p:cNvSpPr txBox="1"/>
                <p:nvPr/>
              </p:nvSpPr>
              <p:spPr bwMode="auto">
                <a:xfrm>
                  <a:off x="3234552" y="3069234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ct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지원대상</a:t>
                  </a:r>
                </a:p>
              </p:txBody>
            </p:sp>
          </p:grpSp>
          <p:sp>
            <p:nvSpPr>
              <p:cNvPr id="187" name="Rectangle 39"/>
              <p:cNvSpPr>
                <a:spLocks noChangeArrowheads="1"/>
              </p:cNvSpPr>
              <p:nvPr/>
            </p:nvSpPr>
            <p:spPr bwMode="auto">
              <a:xfrm>
                <a:off x="1754473" y="2990825"/>
                <a:ext cx="2694176" cy="85947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ko-KR" altLang="en-US" sz="1400" b="1" spc="-1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중소기업</a:t>
                </a:r>
                <a:endParaRPr lang="ko-KR" altLang="en-US" sz="1400" b="1" strike="sngStrike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FF0000"/>
                  </a:solidFill>
                  <a:latin typeface="+mn-ea"/>
                </a:endParaRPr>
              </a:p>
            </p:txBody>
          </p:sp>
        </p:grpSp>
        <p:pic>
          <p:nvPicPr>
            <p:cNvPr id="185" name="그림 18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295309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운영기관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중소기업과 공동활용이 가능한 연구시설 ∙ 장비를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ZEUS(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연구장비활용종합관리시스템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에 등록한 대학 ∙ 연구기관 및 비영리기관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공유확산형의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경우 원칙적으로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백만원까지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가능하고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1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회 장비이용료가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백만원을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초과하는 경우에 한해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5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백만원까지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지원</a:t>
            </a:r>
            <a:endParaRPr lang="ko-KR" altLang="en-US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52582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52582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52582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52582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66716" y="3266084"/>
            <a:ext cx="8347627" cy="913971"/>
            <a:chOff x="366716" y="2934112"/>
            <a:chExt cx="8347627" cy="409906"/>
          </a:xfrm>
        </p:grpSpPr>
        <p:grpSp>
          <p:nvGrpSpPr>
            <p:cNvPr id="198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339995" y="3230329"/>
                  <a:ext cx="1090944" cy="662713"/>
                </a:xfrm>
                <a:prstGeom prst="rect">
                  <a:avLst/>
                </a:prstGeom>
              </p:spPr>
              <p:txBody>
                <a:bodyPr vert="horz" wrap="squar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공유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err="1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확산형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24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5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백만원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대학 ∙ 연구기관의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연구시설 ∙ 장비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이용료 지원</a:t>
              </a:r>
            </a:p>
          </p:txBody>
        </p:sp>
      </p:grpSp>
      <p:grpSp>
        <p:nvGrpSpPr>
          <p:cNvPr id="256" name="그룹 255"/>
          <p:cNvGrpSpPr/>
          <p:nvPr/>
        </p:nvGrpSpPr>
        <p:grpSpPr>
          <a:xfrm>
            <a:off x="366716" y="4250731"/>
            <a:ext cx="8347627" cy="913971"/>
            <a:chOff x="366716" y="2934112"/>
            <a:chExt cx="8347627" cy="409906"/>
          </a:xfrm>
        </p:grpSpPr>
        <p:grpSp>
          <p:nvGrpSpPr>
            <p:cNvPr id="257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6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4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65" name="양쪽 모서리가 둥근 사각형 264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339994" y="3205871"/>
                  <a:ext cx="1090944" cy="711633"/>
                </a:xfrm>
                <a:prstGeom prst="rect">
                  <a:avLst/>
                </a:prstGeom>
              </p:spPr>
              <p:txBody>
                <a:bodyPr vert="horz" wrap="square" lIns="0" tIns="0" rIns="0" bIns="3600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연구</a:t>
                  </a:r>
                  <a: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/>
                  </a:r>
                  <a:br>
                    <a:rPr kumimoji="1" lang="en-US" altLang="ko-KR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</a:br>
                  <a:r>
                    <a:rPr kumimoji="1" lang="ko-KR" altLang="en-US" sz="1600" b="1" spc="-100" dirty="0" err="1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집중형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58" name="모서리가 둥근 직사각형 257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101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0" name="모서리가 둥근 직사각형 259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7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천만원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대학 ∙ 연구기관의 </a:t>
              </a:r>
              <a:r>
                <a:rPr lang="ko-KR" altLang="en-US" sz="14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연구장비 </a:t>
              </a: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및 </a:t>
              </a:r>
              <a:r>
                <a:rPr lang="ko-KR" altLang="en-US" sz="14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장비전문인력 </a:t>
              </a:r>
              <a:endParaRPr lang="ko-KR" altLang="en-US" sz="1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활용비용 지원</a:t>
              </a:r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6210309" y="1371350"/>
            <a:ext cx="2572860" cy="335213"/>
            <a:chOff x="336705" y="2646112"/>
            <a:chExt cx="2572860" cy="1096706"/>
          </a:xfrm>
        </p:grpSpPr>
        <p:sp>
          <p:nvSpPr>
            <p:cNvPr id="89" name="직사각형 88"/>
            <p:cNvSpPr/>
            <p:nvPr/>
          </p:nvSpPr>
          <p:spPr>
            <a:xfrm rot="16200000">
              <a:off x="1741057" y="2552985"/>
              <a:ext cx="1075378" cy="1261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336705" y="2713483"/>
              <a:ext cx="2507143" cy="1007999"/>
              <a:chOff x="336705" y="2790486"/>
              <a:chExt cx="2507143" cy="1117364"/>
            </a:xfrm>
          </p:grpSpPr>
          <p:grpSp>
            <p:nvGrpSpPr>
              <p:cNvPr id="92" name="그룹 91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94" name="양쪽 모서리가 둥근 사각형 93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93" name="Rectangle 39"/>
              <p:cNvSpPr>
                <a:spLocks noChangeArrowheads="1"/>
              </p:cNvSpPr>
              <p:nvPr/>
            </p:nvSpPr>
            <p:spPr bwMode="auto">
              <a:xfrm>
                <a:off x="1754472" y="3027208"/>
                <a:ext cx="1089376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5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60~70% </a:t>
                </a:r>
                <a:r>
                  <a:rPr lang="ko-KR" altLang="en-US" sz="1400" b="1" spc="-15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91" name="그림 90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33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39946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선도연구기관 협력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2963642"/>
                <a:ext cx="914033" cy="85947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101</a:t>
                </a: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82" name="그룹 181"/>
          <p:cNvGrpSpPr/>
          <p:nvPr/>
        </p:nvGrpSpPr>
        <p:grpSpPr>
          <a:xfrm>
            <a:off x="2423641" y="1371350"/>
            <a:ext cx="3634263" cy="335213"/>
            <a:chOff x="857251" y="2646112"/>
            <a:chExt cx="3634263" cy="1096706"/>
          </a:xfrm>
        </p:grpSpPr>
        <p:sp>
          <p:nvSpPr>
            <p:cNvPr id="183" name="직사각형 182"/>
            <p:cNvSpPr/>
            <p:nvPr/>
          </p:nvSpPr>
          <p:spPr>
            <a:xfrm rot="16200000">
              <a:off x="2532032" y="1762011"/>
              <a:ext cx="1075378" cy="2843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84" name="그룹 183"/>
            <p:cNvGrpSpPr/>
            <p:nvPr/>
          </p:nvGrpSpPr>
          <p:grpSpPr>
            <a:xfrm>
              <a:off x="857251" y="2713490"/>
              <a:ext cx="3591398" cy="1007999"/>
              <a:chOff x="857251" y="2790493"/>
              <a:chExt cx="3591398" cy="1117364"/>
            </a:xfrm>
          </p:grpSpPr>
          <p:grpSp>
            <p:nvGrpSpPr>
              <p:cNvPr id="186" name="그룹 185"/>
              <p:cNvGrpSpPr/>
              <p:nvPr/>
            </p:nvGrpSpPr>
            <p:grpSpPr>
              <a:xfrm>
                <a:off x="857251" y="2790493"/>
                <a:ext cx="770717" cy="1117364"/>
                <a:chOff x="3215907" y="2923606"/>
                <a:chExt cx="770717" cy="1219200"/>
              </a:xfrm>
            </p:grpSpPr>
            <p:sp>
              <p:nvSpPr>
                <p:cNvPr id="188" name="양쪽 모서리가 둥근 사각형 187"/>
                <p:cNvSpPr/>
                <p:nvPr/>
              </p:nvSpPr>
              <p:spPr>
                <a:xfrm rot="16200000">
                  <a:off x="2991666" y="3147847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89" name="TextBox 188"/>
                <p:cNvSpPr txBox="1"/>
                <p:nvPr/>
              </p:nvSpPr>
              <p:spPr bwMode="auto">
                <a:xfrm>
                  <a:off x="3234552" y="3069234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ct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지원대상</a:t>
                  </a:r>
                </a:p>
              </p:txBody>
            </p:sp>
          </p:grpSp>
          <p:sp>
            <p:nvSpPr>
              <p:cNvPr id="187" name="Rectangle 39"/>
              <p:cNvSpPr>
                <a:spLocks noChangeArrowheads="1"/>
              </p:cNvSpPr>
              <p:nvPr/>
            </p:nvSpPr>
            <p:spPr bwMode="auto">
              <a:xfrm>
                <a:off x="1754473" y="3000033"/>
                <a:ext cx="2694176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중소기업 </a:t>
                </a: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+ </a:t>
                </a: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선도연구기관</a:t>
                </a:r>
              </a:p>
            </p:txBody>
          </p:sp>
        </p:grpSp>
        <p:pic>
          <p:nvPicPr>
            <p:cNvPr id="185" name="그림 18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203869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기업부설연구소 또는 연구개발전담부서 보유 중소기업이거나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기술로드맵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28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개분야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관련한 핵심기술 보유 중소기업 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선도연구기관 </a:t>
            </a:r>
            <a:r>
              <a:rPr lang="en-US" altLang="ko-KR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지원 전담조직을 보유한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출연연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전문연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(41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중에서 지정하여 운영 예정 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43438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43438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43438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43438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55270" y="3174644"/>
            <a:ext cx="8359073" cy="913971"/>
            <a:chOff x="355270" y="2934112"/>
            <a:chExt cx="8359073" cy="409906"/>
          </a:xfrm>
        </p:grpSpPr>
        <p:grpSp>
          <p:nvGrpSpPr>
            <p:cNvPr id="198" name="그룹 61"/>
            <p:cNvGrpSpPr/>
            <p:nvPr/>
          </p:nvGrpSpPr>
          <p:grpSpPr>
            <a:xfrm>
              <a:off x="355270" y="2934112"/>
              <a:ext cx="1144918" cy="409906"/>
              <a:chOff x="313008" y="2946692"/>
              <a:chExt cx="1144918" cy="1229992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13008" y="2946693"/>
                <a:ext cx="1144918" cy="1229990"/>
                <a:chOff x="313008" y="2946693"/>
                <a:chExt cx="1144918" cy="1229990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313008" y="3085359"/>
                  <a:ext cx="1144918" cy="952649"/>
                </a:xfrm>
                <a:prstGeom prst="rect">
                  <a:avLst/>
                </a:prstGeom>
              </p:spPr>
              <p:txBody>
                <a:bodyPr vert="horz" wrap="squar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en-US" altLang="ko-KR" sz="14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(1</a:t>
                  </a:r>
                  <a:r>
                    <a:rPr kumimoji="1" lang="ko-KR" altLang="en-US" sz="14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단계</a:t>
                  </a:r>
                  <a:r>
                    <a:rPr kumimoji="1" lang="en-US" altLang="ko-KR" sz="14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) </a:t>
                  </a:r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산연협력</a:t>
                  </a:r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 </a:t>
                  </a:r>
                  <a:r>
                    <a:rPr kumimoji="1" lang="ko-KR" altLang="en-US" sz="1600" b="1" spc="-15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희망기업진단</a:t>
                  </a: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4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</a:t>
              </a:r>
              <a:r>
                <a:rPr lang="ko-KR" altLang="en-US" sz="1400" b="1" spc="-3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백만원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개월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기술애로요인분석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기술혁신역량진단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</a:t>
              </a:r>
              <a:r>
                <a:rPr lang="ko-KR" altLang="en-US" sz="14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 필요성</a:t>
              </a:r>
            </a:p>
          </p:txBody>
        </p:sp>
      </p:grpSp>
      <p:grpSp>
        <p:nvGrpSpPr>
          <p:cNvPr id="257" name="그룹 61"/>
          <p:cNvGrpSpPr/>
          <p:nvPr/>
        </p:nvGrpSpPr>
        <p:grpSpPr>
          <a:xfrm>
            <a:off x="366716" y="4174531"/>
            <a:ext cx="1122025" cy="913971"/>
            <a:chOff x="324454" y="2946692"/>
            <a:chExt cx="1122025" cy="1229992"/>
          </a:xfrm>
        </p:grpSpPr>
        <p:pic>
          <p:nvPicPr>
            <p:cNvPr id="262" name="Picture 66" descr="eee-0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4" name="그룹 60"/>
            <p:cNvGrpSpPr/>
            <p:nvPr/>
          </p:nvGrpSpPr>
          <p:grpSpPr>
            <a:xfrm>
              <a:off x="324454" y="2946693"/>
              <a:ext cx="1122025" cy="1229990"/>
              <a:chOff x="324454" y="2946693"/>
              <a:chExt cx="1122025" cy="1229990"/>
            </a:xfrm>
          </p:grpSpPr>
          <p:sp>
            <p:nvSpPr>
              <p:cNvPr id="265" name="양쪽 모서리가 둥근 사각형 264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66" name="직사각형 265"/>
              <p:cNvSpPr/>
              <p:nvPr/>
            </p:nvSpPr>
            <p:spPr>
              <a:xfrm>
                <a:off x="339994" y="3060903"/>
                <a:ext cx="1090944" cy="1001570"/>
              </a:xfrm>
              <a:prstGeom prst="rect">
                <a:avLst/>
              </a:prstGeom>
            </p:spPr>
            <p:txBody>
              <a:bodyPr vert="horz" wrap="square" lIns="0" tIns="0" rIns="0" bIns="36000" anchor="ctr">
                <a:spAutoFit/>
              </a:bodyPr>
              <a:lstStyle/>
              <a:p>
                <a:pPr algn="ctr" latinLnBrk="0"/>
                <a:r>
                  <a:rPr kumimoji="1" lang="en-US" altLang="ko-KR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(2</a:t>
                </a:r>
                <a:r>
                  <a:rPr kumimoji="1" lang="ko-KR" altLang="en-US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단계</a:t>
                </a:r>
                <a:r>
                  <a:rPr kumimoji="1" lang="en-US" altLang="ko-KR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) </a:t>
                </a:r>
                <a:r>
                  <a:rPr kumimoji="1" lang="ko-KR" altLang="en-US" sz="1600" b="1" spc="-100" dirty="0" err="1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산연협력</a:t>
                </a:r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 기술개발</a:t>
                </a:r>
              </a:p>
            </p:txBody>
          </p:sp>
        </p:grpSp>
      </p:grpSp>
      <p:sp>
        <p:nvSpPr>
          <p:cNvPr id="258" name="모서리가 둥근 직사각형 257"/>
          <p:cNvSpPr/>
          <p:nvPr/>
        </p:nvSpPr>
        <p:spPr>
          <a:xfrm>
            <a:off x="1540955" y="4183947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97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</a:p>
        </p:txBody>
      </p:sp>
      <p:sp>
        <p:nvSpPr>
          <p:cNvPr id="259" name="모서리가 둥근 직사각형 258"/>
          <p:cNvSpPr/>
          <p:nvPr/>
        </p:nvSpPr>
        <p:spPr>
          <a:xfrm>
            <a:off x="3347393" y="4179242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선도연구기관</a:t>
            </a:r>
          </a:p>
        </p:txBody>
      </p:sp>
      <p:sp>
        <p:nvSpPr>
          <p:cNvPr id="260" name="모서리가 둥근 직사각형 259"/>
          <p:cNvSpPr/>
          <p:nvPr/>
        </p:nvSpPr>
        <p:spPr>
          <a:xfrm>
            <a:off x="5156799" y="4179242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1" name="모서리가 둥근 직사각형 260"/>
          <p:cNvSpPr/>
          <p:nvPr/>
        </p:nvSpPr>
        <p:spPr>
          <a:xfrm>
            <a:off x="6966205" y="4179242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전담연구인력 지원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전문가 및 장비 </a:t>
            </a:r>
            <a:r>
              <a:rPr lang="ko-KR" altLang="en-US" sz="14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매칭</a:t>
            </a:r>
            <a:endParaRPr lang="ko-KR" altLang="en-US" sz="1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공동연구개발 지원</a:t>
            </a:r>
          </a:p>
        </p:txBody>
      </p:sp>
      <p:grpSp>
        <p:nvGrpSpPr>
          <p:cNvPr id="88" name="그룹 87"/>
          <p:cNvGrpSpPr/>
          <p:nvPr/>
        </p:nvGrpSpPr>
        <p:grpSpPr>
          <a:xfrm>
            <a:off x="6210309" y="1371350"/>
            <a:ext cx="2638439" cy="335213"/>
            <a:chOff x="336705" y="2646112"/>
            <a:chExt cx="2638439" cy="1096706"/>
          </a:xfrm>
        </p:grpSpPr>
        <p:sp>
          <p:nvSpPr>
            <p:cNvPr id="89" name="직사각형 88"/>
            <p:cNvSpPr/>
            <p:nvPr/>
          </p:nvSpPr>
          <p:spPr>
            <a:xfrm rot="16200000">
              <a:off x="1741057" y="2552985"/>
              <a:ext cx="1075378" cy="1261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336705" y="2713483"/>
              <a:ext cx="2638439" cy="1007999"/>
              <a:chOff x="336705" y="2790486"/>
              <a:chExt cx="2638439" cy="1117364"/>
            </a:xfrm>
          </p:grpSpPr>
          <p:grpSp>
            <p:nvGrpSpPr>
              <p:cNvPr id="92" name="그룹 91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94" name="양쪽 모서리가 둥근 사각형 93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93" name="Rectangle 39"/>
              <p:cNvSpPr>
                <a:spLocks noChangeArrowheads="1"/>
              </p:cNvSpPr>
              <p:nvPr/>
            </p:nvSpPr>
            <p:spPr bwMode="auto">
              <a:xfrm>
                <a:off x="1754472" y="3054386"/>
                <a:ext cx="1220672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8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75~100% </a:t>
                </a:r>
                <a:r>
                  <a:rPr lang="ko-KR" altLang="en-US" sz="1400" b="1" spc="-18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91" name="그림 90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3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74809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역량제고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3054395"/>
                <a:ext cx="914033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149</a:t>
                </a:r>
                <a:r>
                  <a:rPr lang="ko-KR" altLang="en-US" sz="1400" b="1" spc="-100" dirty="0" err="1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  <a:endParaRPr lang="ko-KR" altLang="en-US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861915"/>
            <a:ext cx="8474400" cy="29526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위기지역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∙ 위기업종 영위 기업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산업위기 대응 특별지역 또는 해당 시도 내 위기업종 중소기업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39628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39628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39628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39628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198" name="그룹 61"/>
          <p:cNvGrpSpPr/>
          <p:nvPr/>
        </p:nvGrpSpPr>
        <p:grpSpPr>
          <a:xfrm>
            <a:off x="366716" y="3124487"/>
            <a:ext cx="1122025" cy="808563"/>
            <a:chOff x="324454" y="2946692"/>
            <a:chExt cx="1122025" cy="1229992"/>
          </a:xfrm>
        </p:grpSpPr>
        <p:pic>
          <p:nvPicPr>
            <p:cNvPr id="220" name="Picture 66" descr="eee-0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2" name="그룹 60"/>
            <p:cNvGrpSpPr/>
            <p:nvPr/>
          </p:nvGrpSpPr>
          <p:grpSpPr>
            <a:xfrm>
              <a:off x="324454" y="2946693"/>
              <a:ext cx="1122025" cy="1229990"/>
              <a:chOff x="324454" y="2946693"/>
              <a:chExt cx="1122025" cy="1229990"/>
            </a:xfrm>
          </p:grpSpPr>
          <p:sp>
            <p:nvSpPr>
              <p:cNvPr id="223" name="양쪽 모서리가 둥근 사각형 222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>
                <a:off x="552042" y="3150565"/>
                <a:ext cx="666849" cy="822243"/>
              </a:xfrm>
              <a:prstGeom prst="rect">
                <a:avLst/>
              </a:prstGeom>
            </p:spPr>
            <p:txBody>
              <a:bodyPr vert="horz" wrap="none" lIns="0" tIns="0" rIns="0" bIns="0" anchor="ctr">
                <a:spAutoFit/>
              </a:bodyPr>
              <a:lstStyle/>
              <a:p>
                <a:pPr algn="ctr" latinLnBrk="0"/>
                <a:r>
                  <a:rPr kumimoji="1" lang="en-US" altLang="ko-KR" sz="1400" b="1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R&amp;D</a:t>
                </a:r>
                <a:br>
                  <a:rPr kumimoji="1" lang="en-US" altLang="ko-KR" sz="1400" b="1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</a:br>
                <a:r>
                  <a:rPr kumimoji="1" lang="ko-KR" altLang="en-US" sz="1400" b="1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기획지원</a:t>
                </a:r>
                <a:endParaRPr kumimoji="1" lang="ko-KR" altLang="en-US" sz="14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sp>
        <p:nvSpPr>
          <p:cNvPr id="212" name="모서리가 둥근 직사각형 211"/>
          <p:cNvSpPr/>
          <p:nvPr/>
        </p:nvSpPr>
        <p:spPr>
          <a:xfrm>
            <a:off x="1537987" y="3128655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3" name="모서리가 둥근 직사각형 252"/>
          <p:cNvSpPr/>
          <p:nvPr/>
        </p:nvSpPr>
        <p:spPr>
          <a:xfrm>
            <a:off x="3347393" y="3128655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</a:t>
            </a:r>
          </a:p>
        </p:txBody>
      </p:sp>
      <p:sp>
        <p:nvSpPr>
          <p:cNvPr id="254" name="모서리가 둥근 직사각형 253"/>
          <p:cNvSpPr/>
          <p:nvPr/>
        </p:nvSpPr>
        <p:spPr>
          <a:xfrm>
            <a:off x="5156799" y="3128655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endParaRPr lang="ko-KR" altLang="en-US" sz="1400" b="1" spc="-3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5" name="모서리가 둥근 직사각형 254"/>
          <p:cNvSpPr/>
          <p:nvPr/>
        </p:nvSpPr>
        <p:spPr>
          <a:xfrm>
            <a:off x="6966205" y="3132817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 ∙ 시장분석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기술개발과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사업화 전략 수립</a:t>
            </a:r>
          </a:p>
        </p:txBody>
      </p:sp>
      <p:grpSp>
        <p:nvGrpSpPr>
          <p:cNvPr id="257" name="그룹 61"/>
          <p:cNvGrpSpPr/>
          <p:nvPr/>
        </p:nvGrpSpPr>
        <p:grpSpPr>
          <a:xfrm>
            <a:off x="366677" y="4022631"/>
            <a:ext cx="1122102" cy="800233"/>
            <a:chOff x="324415" y="2946692"/>
            <a:chExt cx="1122102" cy="1229992"/>
          </a:xfrm>
        </p:grpSpPr>
        <p:pic>
          <p:nvPicPr>
            <p:cNvPr id="262" name="Picture 66" descr="eee-0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4" name="그룹 60"/>
            <p:cNvGrpSpPr/>
            <p:nvPr/>
          </p:nvGrpSpPr>
          <p:grpSpPr>
            <a:xfrm>
              <a:off x="324415" y="2946693"/>
              <a:ext cx="1122102" cy="1229990"/>
              <a:chOff x="324415" y="2946693"/>
              <a:chExt cx="1122102" cy="1229990"/>
            </a:xfrm>
          </p:grpSpPr>
          <p:sp>
            <p:nvSpPr>
              <p:cNvPr id="265" name="양쪽 모서리가 둥근 사각형 264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66" name="직사각형 265"/>
              <p:cNvSpPr/>
              <p:nvPr/>
            </p:nvSpPr>
            <p:spPr>
              <a:xfrm>
                <a:off x="324415" y="2984763"/>
                <a:ext cx="1122102" cy="1153850"/>
              </a:xfrm>
              <a:prstGeom prst="rect">
                <a:avLst/>
              </a:prstGeom>
            </p:spPr>
            <p:txBody>
              <a:bodyPr vert="horz" wrap="none" lIns="0" tIns="0" rIns="0" bIns="36000" anchor="ctr">
                <a:spAutoFit/>
              </a:bodyPr>
              <a:lstStyle/>
              <a:p>
                <a:pPr algn="ctr" latinLnBrk="0"/>
                <a:r>
                  <a:rPr kumimoji="1" lang="ko-KR" altLang="en-US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맞춤형</a:t>
                </a:r>
              </a:p>
              <a:p>
                <a:pPr algn="ctr" latinLnBrk="0"/>
                <a:r>
                  <a:rPr kumimoji="1" lang="ko-KR" altLang="en-US" sz="1400" b="1" spc="-15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기술파트너지원</a:t>
                </a:r>
              </a:p>
            </p:txBody>
          </p:sp>
        </p:grpSp>
      </p:grpSp>
      <p:sp>
        <p:nvSpPr>
          <p:cNvPr id="258" name="모서리가 둥근 직사각형 257"/>
          <p:cNvSpPr/>
          <p:nvPr/>
        </p:nvSpPr>
        <p:spPr>
          <a:xfrm>
            <a:off x="1537987" y="4025853"/>
            <a:ext cx="1748138" cy="79701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50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9" name="모서리가 둥근 직사각형 258"/>
          <p:cNvSpPr/>
          <p:nvPr/>
        </p:nvSpPr>
        <p:spPr>
          <a:xfrm>
            <a:off x="3347393" y="4025853"/>
            <a:ext cx="1748138" cy="79701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공과대학 및 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출연연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0" name="모서리가 둥근 직사각형 259"/>
          <p:cNvSpPr/>
          <p:nvPr/>
        </p:nvSpPr>
        <p:spPr>
          <a:xfrm>
            <a:off x="5156799" y="4025853"/>
            <a:ext cx="1748138" cy="79701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천만원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9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1" name="모서리가 둥근 직사각형 260"/>
          <p:cNvSpPr/>
          <p:nvPr/>
        </p:nvSpPr>
        <p:spPr>
          <a:xfrm>
            <a:off x="6966205" y="4025853"/>
            <a:ext cx="1748138" cy="797012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현장애로기술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지원을 위한  전문가 </a:t>
            </a:r>
            <a:r>
              <a:rPr lang="ko-KR" altLang="en-US" sz="1400" b="1" spc="-1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매칭</a:t>
            </a:r>
            <a:endParaRPr lang="ko-KR" altLang="en-US" sz="14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268" name="그룹 61"/>
          <p:cNvGrpSpPr/>
          <p:nvPr/>
        </p:nvGrpSpPr>
        <p:grpSpPr>
          <a:xfrm>
            <a:off x="366716" y="4934032"/>
            <a:ext cx="1122025" cy="810782"/>
            <a:chOff x="324454" y="2945005"/>
            <a:chExt cx="1122025" cy="1233366"/>
          </a:xfrm>
        </p:grpSpPr>
        <p:pic>
          <p:nvPicPr>
            <p:cNvPr id="273" name="Picture 66" descr="eee-01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5" name="그룹 60"/>
            <p:cNvGrpSpPr/>
            <p:nvPr/>
          </p:nvGrpSpPr>
          <p:grpSpPr>
            <a:xfrm>
              <a:off x="324454" y="2945005"/>
              <a:ext cx="1122025" cy="1233366"/>
              <a:chOff x="324454" y="2945005"/>
              <a:chExt cx="1122025" cy="1233366"/>
            </a:xfrm>
          </p:grpSpPr>
          <p:sp>
            <p:nvSpPr>
              <p:cNvPr id="276" name="양쪽 모서리가 둥근 사각형 275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77" name="직사각형 276"/>
              <p:cNvSpPr/>
              <p:nvPr/>
            </p:nvSpPr>
            <p:spPr>
              <a:xfrm>
                <a:off x="371705" y="2945005"/>
                <a:ext cx="1027524" cy="1233366"/>
              </a:xfrm>
              <a:prstGeom prst="rect">
                <a:avLst/>
              </a:prstGeom>
            </p:spPr>
            <p:txBody>
              <a:bodyPr vert="horz" wrap="none" lIns="0" tIns="0" rIns="0" bIns="0" anchor="ctr">
                <a:spAutoFit/>
              </a:bodyPr>
              <a:lstStyle/>
              <a:p>
                <a:pPr algn="ctr" latinLnBrk="0"/>
                <a:r>
                  <a:rPr kumimoji="1" lang="ko-KR" altLang="en-US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위기지역</a:t>
                </a:r>
              </a:p>
              <a:p>
                <a:pPr algn="ctr" latinLnBrk="0"/>
                <a:r>
                  <a:rPr kumimoji="1" lang="ko-KR" altLang="en-US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중소기업 </a:t>
                </a:r>
              </a:p>
              <a:p>
                <a:pPr algn="ctr" latinLnBrk="0"/>
                <a:r>
                  <a:rPr kumimoji="1" lang="en-US" altLang="ko-KR" sz="14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scale-up R&amp;D</a:t>
                </a:r>
              </a:p>
            </p:txBody>
          </p:sp>
        </p:grpSp>
      </p:grpSp>
      <p:sp>
        <p:nvSpPr>
          <p:cNvPr id="269" name="모서리가 둥근 직사각형 268"/>
          <p:cNvSpPr/>
          <p:nvPr/>
        </p:nvSpPr>
        <p:spPr>
          <a:xfrm>
            <a:off x="1537987" y="4939307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46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0" name="모서리가 둥근 직사각형 269"/>
          <p:cNvSpPr/>
          <p:nvPr/>
        </p:nvSpPr>
        <p:spPr>
          <a:xfrm>
            <a:off x="3347393" y="4939307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위기지역∙위기업종 영위 기업</a:t>
            </a:r>
          </a:p>
        </p:txBody>
      </p:sp>
      <p:sp>
        <p:nvSpPr>
          <p:cNvPr id="271" name="모서리가 둥근 직사각형 270"/>
          <p:cNvSpPr/>
          <p:nvPr/>
        </p:nvSpPr>
        <p:spPr>
          <a:xfrm>
            <a:off x="5156799" y="4939307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2" name="모서리가 둥근 직사각형 271"/>
          <p:cNvSpPr/>
          <p:nvPr/>
        </p:nvSpPr>
        <p:spPr>
          <a:xfrm>
            <a:off x="6966205" y="4940487"/>
            <a:ext cx="1748138" cy="8002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신제품개발</a:t>
            </a:r>
            <a:r>
              <a:rPr lang="en-US" altLang="ko-KR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</a:t>
            </a:r>
            <a:r>
              <a:rPr lang="ko-KR" altLang="en-US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제품고도화를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위한 현장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맞춤형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진단과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grpSp>
        <p:nvGrpSpPr>
          <p:cNvPr id="90" name="그룹 89"/>
          <p:cNvGrpSpPr/>
          <p:nvPr/>
        </p:nvGrpSpPr>
        <p:grpSpPr>
          <a:xfrm>
            <a:off x="2423641" y="1371350"/>
            <a:ext cx="3634263" cy="335213"/>
            <a:chOff x="857251" y="2646112"/>
            <a:chExt cx="3634263" cy="1096706"/>
          </a:xfrm>
        </p:grpSpPr>
        <p:sp>
          <p:nvSpPr>
            <p:cNvPr id="91" name="직사각형 90"/>
            <p:cNvSpPr/>
            <p:nvPr/>
          </p:nvSpPr>
          <p:spPr>
            <a:xfrm rot="16200000">
              <a:off x="2532032" y="1762011"/>
              <a:ext cx="1075378" cy="2843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92" name="그룹 91"/>
            <p:cNvGrpSpPr/>
            <p:nvPr/>
          </p:nvGrpSpPr>
          <p:grpSpPr>
            <a:xfrm>
              <a:off x="857251" y="2713490"/>
              <a:ext cx="3591398" cy="1007999"/>
              <a:chOff x="857251" y="2790493"/>
              <a:chExt cx="3591398" cy="1117364"/>
            </a:xfrm>
          </p:grpSpPr>
          <p:grpSp>
            <p:nvGrpSpPr>
              <p:cNvPr id="94" name="그룹 93"/>
              <p:cNvGrpSpPr/>
              <p:nvPr/>
            </p:nvGrpSpPr>
            <p:grpSpPr>
              <a:xfrm>
                <a:off x="857251" y="2790493"/>
                <a:ext cx="770717" cy="1117364"/>
                <a:chOff x="3215907" y="2923606"/>
                <a:chExt cx="770717" cy="1219200"/>
              </a:xfrm>
            </p:grpSpPr>
            <p:sp>
              <p:nvSpPr>
                <p:cNvPr id="96" name="양쪽 모서리가 둥근 사각형 95"/>
                <p:cNvSpPr/>
                <p:nvPr/>
              </p:nvSpPr>
              <p:spPr>
                <a:xfrm rot="16200000">
                  <a:off x="2991666" y="3147847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 bwMode="auto">
                <a:xfrm>
                  <a:off x="3234552" y="3069234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ct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지원대상</a:t>
                  </a:r>
                </a:p>
              </p:txBody>
            </p:sp>
          </p:grpSp>
          <p:sp>
            <p:nvSpPr>
              <p:cNvPr id="95" name="Rectangle 39"/>
              <p:cNvSpPr>
                <a:spLocks noChangeArrowheads="1"/>
              </p:cNvSpPr>
              <p:nvPr/>
            </p:nvSpPr>
            <p:spPr bwMode="auto">
              <a:xfrm>
                <a:off x="1754473" y="3027215"/>
                <a:ext cx="2694176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ko-KR" altLang="en-US" sz="1400" b="1" spc="-1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중소기업</a:t>
                </a:r>
                <a:endParaRPr lang="ko-KR" altLang="en-US" sz="1400" b="1" strike="sngStrike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FF0000"/>
                  </a:solidFill>
                  <a:latin typeface="+mn-ea"/>
                </a:endParaRPr>
              </a:p>
            </p:txBody>
          </p:sp>
        </p:grpSp>
        <p:pic>
          <p:nvPicPr>
            <p:cNvPr id="93" name="그림 92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98" name="그룹 97"/>
          <p:cNvGrpSpPr/>
          <p:nvPr/>
        </p:nvGrpSpPr>
        <p:grpSpPr>
          <a:xfrm>
            <a:off x="6210309" y="1371350"/>
            <a:ext cx="2638439" cy="335213"/>
            <a:chOff x="336705" y="2646112"/>
            <a:chExt cx="2638439" cy="1096706"/>
          </a:xfrm>
        </p:grpSpPr>
        <p:sp>
          <p:nvSpPr>
            <p:cNvPr id="99" name="직사각형 98"/>
            <p:cNvSpPr/>
            <p:nvPr/>
          </p:nvSpPr>
          <p:spPr>
            <a:xfrm rot="16200000">
              <a:off x="1741057" y="2552985"/>
              <a:ext cx="1075378" cy="1261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00" name="그룹 99"/>
            <p:cNvGrpSpPr/>
            <p:nvPr/>
          </p:nvGrpSpPr>
          <p:grpSpPr>
            <a:xfrm>
              <a:off x="336705" y="2713483"/>
              <a:ext cx="2638439" cy="1007999"/>
              <a:chOff x="336705" y="2790486"/>
              <a:chExt cx="2638439" cy="1117364"/>
            </a:xfrm>
          </p:grpSpPr>
          <p:grpSp>
            <p:nvGrpSpPr>
              <p:cNvPr id="102" name="그룹 101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104" name="양쪽 모서리가 둥근 사각형 103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05" name="TextBox 104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103" name="Rectangle 39"/>
              <p:cNvSpPr>
                <a:spLocks noChangeArrowheads="1"/>
              </p:cNvSpPr>
              <p:nvPr/>
            </p:nvSpPr>
            <p:spPr bwMode="auto">
              <a:xfrm>
                <a:off x="1754472" y="3054386"/>
                <a:ext cx="1220672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8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50~80% </a:t>
                </a:r>
                <a:r>
                  <a:rPr lang="ko-KR" altLang="en-US" sz="1400" b="1" spc="-18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101" name="그림 100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4" name="직사각형 3"/>
          <p:cNvSpPr/>
          <p:nvPr/>
        </p:nvSpPr>
        <p:spPr>
          <a:xfrm>
            <a:off x="4901048" y="3273884"/>
            <a:ext cx="22160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b="1" spc="-3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멘토링</a:t>
            </a:r>
            <a:r>
              <a:rPr lang="en-US" altLang="ko-KR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5</a:t>
            </a:r>
            <a:r>
              <a:rPr lang="ko-KR" altLang="en-US" sz="1400" b="1" spc="-3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백만원</a:t>
            </a:r>
            <a:r>
              <a:rPr lang="en-US" altLang="ko-KR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/2</a:t>
            </a:r>
            <a:r>
              <a:rPr lang="ko-KR" altLang="en-US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 이내</a:t>
            </a:r>
            <a:endParaRPr lang="en-US" altLang="ko-KR" sz="1400" b="1" spc="-3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전략</a:t>
            </a:r>
            <a:r>
              <a:rPr lang="en-US" altLang="ko-KR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25</a:t>
            </a:r>
            <a:r>
              <a:rPr lang="ko-KR" altLang="en-US" sz="1400" b="1" spc="-3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백만원</a:t>
            </a:r>
            <a:r>
              <a:rPr lang="en-US" altLang="ko-KR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4</a:t>
            </a:r>
            <a:r>
              <a:rPr lang="ko-KR" altLang="en-US" sz="1400" b="1" spc="-3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 이내</a:t>
            </a:r>
          </a:p>
        </p:txBody>
      </p:sp>
    </p:spTree>
    <p:extLst>
      <p:ext uri="{BB962C8B-B14F-4D97-AF65-F5344CB8AC3E}">
        <p14:creationId xmlns:p14="http://schemas.microsoft.com/office/powerpoint/2010/main" val="4232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29123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산학연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Collabo R&amp;D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3018006"/>
                <a:ext cx="914033" cy="85947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123</a:t>
                </a:r>
                <a:r>
                  <a:rPr lang="ko-KR" altLang="en-US" sz="1400" b="1" spc="-100" dirty="0" err="1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  <a:endParaRPr lang="ko-KR" altLang="en-US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1382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2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310549"/>
            <a:ext cx="8474400" cy="74461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기업부설연구소 또는 연구개발전담부서 보유 중소기업 이거나 설립계획이 있는 중소기업 </a:t>
            </a:r>
            <a:endParaRPr lang="en-US" altLang="ko-KR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대학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연구기관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전담조직을 보유한 대학 및 연구기관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(2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단계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endParaRPr lang="ko-KR" altLang="en-US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예비연구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(Proof of Concept 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개념증명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특정 방식이나 아이디어를 실현하여 타당성을 증명하는 것 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36580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36580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36580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36580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6210309" y="1371350"/>
            <a:ext cx="2638439" cy="335213"/>
            <a:chOff x="336705" y="2646112"/>
            <a:chExt cx="2638439" cy="1096706"/>
          </a:xfrm>
        </p:grpSpPr>
        <p:sp>
          <p:nvSpPr>
            <p:cNvPr id="89" name="직사각형 88"/>
            <p:cNvSpPr/>
            <p:nvPr/>
          </p:nvSpPr>
          <p:spPr>
            <a:xfrm rot="16200000">
              <a:off x="1741057" y="2552985"/>
              <a:ext cx="1075378" cy="1261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336705" y="2713483"/>
              <a:ext cx="2638439" cy="1007999"/>
              <a:chOff x="336705" y="2790486"/>
              <a:chExt cx="2638439" cy="1117364"/>
            </a:xfrm>
          </p:grpSpPr>
          <p:grpSp>
            <p:nvGrpSpPr>
              <p:cNvPr id="92" name="그룹 91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94" name="양쪽 모서리가 둥근 사각형 93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93" name="Rectangle 39"/>
              <p:cNvSpPr>
                <a:spLocks noChangeArrowheads="1"/>
              </p:cNvSpPr>
              <p:nvPr/>
            </p:nvSpPr>
            <p:spPr bwMode="auto">
              <a:xfrm>
                <a:off x="1754472" y="3054386"/>
                <a:ext cx="1220672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75% </a:t>
                </a: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91" name="그림 90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98" name="그룹 61"/>
          <p:cNvGrpSpPr/>
          <p:nvPr/>
        </p:nvGrpSpPr>
        <p:grpSpPr>
          <a:xfrm>
            <a:off x="355270" y="3106064"/>
            <a:ext cx="1144918" cy="913972"/>
            <a:chOff x="313008" y="2946692"/>
            <a:chExt cx="1144918" cy="1229992"/>
          </a:xfrm>
        </p:grpSpPr>
        <p:pic>
          <p:nvPicPr>
            <p:cNvPr id="220" name="Picture 66" descr="eee-0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2" name="그룹 60"/>
            <p:cNvGrpSpPr/>
            <p:nvPr/>
          </p:nvGrpSpPr>
          <p:grpSpPr>
            <a:xfrm>
              <a:off x="313008" y="2946693"/>
              <a:ext cx="1144918" cy="1229990"/>
              <a:chOff x="313008" y="2946693"/>
              <a:chExt cx="1144918" cy="1229990"/>
            </a:xfrm>
          </p:grpSpPr>
          <p:sp>
            <p:nvSpPr>
              <p:cNvPr id="223" name="양쪽 모서리가 둥근 사각형 222"/>
              <p:cNvSpPr/>
              <p:nvPr/>
            </p:nvSpPr>
            <p:spPr>
              <a:xfrm rot="16200000" flipH="1">
                <a:off x="270472" y="3000675"/>
                <a:ext cx="1229990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>
                <a:off x="313008" y="3396005"/>
                <a:ext cx="1144918" cy="331356"/>
              </a:xfrm>
              <a:prstGeom prst="rect">
                <a:avLst/>
              </a:prstGeom>
            </p:spPr>
            <p:txBody>
              <a:bodyPr vert="horz" wrap="square" lIns="0" tIns="0" rIns="0" bIns="0" anchor="ctr">
                <a:spAutoFit/>
              </a:bodyPr>
              <a:lstStyle/>
              <a:p>
                <a:pPr algn="ctr" latinLnBrk="0"/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산</a:t>
                </a:r>
                <a:r>
                  <a:rPr kumimoji="1" lang="en-US" altLang="ko-KR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-</a:t>
                </a:r>
                <a:r>
                  <a: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학 협력</a:t>
                </a:r>
              </a:p>
            </p:txBody>
          </p:sp>
        </p:grpSp>
      </p:grpSp>
      <p:sp>
        <p:nvSpPr>
          <p:cNvPr id="212" name="모서리가 둥근 직사각형 211"/>
          <p:cNvSpPr/>
          <p:nvPr/>
        </p:nvSpPr>
        <p:spPr>
          <a:xfrm>
            <a:off x="1537987" y="3110773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86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3" name="모서리가 둥근 직사각형 252"/>
          <p:cNvSpPr/>
          <p:nvPr/>
        </p:nvSpPr>
        <p:spPr>
          <a:xfrm>
            <a:off x="3347393" y="3110773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 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5" name="모서리가 둥근 직사각형 254"/>
          <p:cNvSpPr/>
          <p:nvPr/>
        </p:nvSpPr>
        <p:spPr>
          <a:xfrm>
            <a:off x="6966205" y="3110773"/>
            <a:ext cx="1748138" cy="9045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</a:t>
            </a:r>
            <a:endParaRPr lang="en-US" altLang="ko-KR" sz="1400" b="1" spc="-1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협력 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</a:p>
        </p:txBody>
      </p:sp>
      <p:grpSp>
        <p:nvGrpSpPr>
          <p:cNvPr id="256" name="그룹 255"/>
          <p:cNvGrpSpPr/>
          <p:nvPr/>
        </p:nvGrpSpPr>
        <p:grpSpPr>
          <a:xfrm>
            <a:off x="366716" y="4121186"/>
            <a:ext cx="8347627" cy="913970"/>
            <a:chOff x="366716" y="2934112"/>
            <a:chExt cx="8347627" cy="409906"/>
          </a:xfrm>
        </p:grpSpPr>
        <p:grpSp>
          <p:nvGrpSpPr>
            <p:cNvPr id="257" name="그룹 61"/>
            <p:cNvGrpSpPr/>
            <p:nvPr/>
          </p:nvGrpSpPr>
          <p:grpSpPr>
            <a:xfrm>
              <a:off x="366716" y="2934112"/>
              <a:ext cx="1122025" cy="409906"/>
              <a:chOff x="324454" y="2946692"/>
              <a:chExt cx="1122025" cy="1229992"/>
            </a:xfrm>
          </p:grpSpPr>
          <p:pic>
            <p:nvPicPr>
              <p:cNvPr id="262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64" name="그룹 60"/>
              <p:cNvGrpSpPr/>
              <p:nvPr/>
            </p:nvGrpSpPr>
            <p:grpSpPr>
              <a:xfrm>
                <a:off x="324454" y="2946693"/>
                <a:ext cx="1122025" cy="1229990"/>
                <a:chOff x="324454" y="2946693"/>
                <a:chExt cx="1122025" cy="1229990"/>
              </a:xfrm>
            </p:grpSpPr>
            <p:sp>
              <p:nvSpPr>
                <p:cNvPr id="265" name="양쪽 모서리가 둥근 사각형 264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66" name="직사각형 265"/>
                <p:cNvSpPr/>
                <p:nvPr/>
              </p:nvSpPr>
              <p:spPr>
                <a:xfrm>
                  <a:off x="339994" y="3371550"/>
                  <a:ext cx="1090944" cy="380277"/>
                </a:xfrm>
                <a:prstGeom prst="rect">
                  <a:avLst/>
                </a:prstGeom>
              </p:spPr>
              <p:txBody>
                <a:bodyPr vert="horz" wrap="square" lIns="0" tIns="0" rIns="0" bIns="3600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산</a:t>
                  </a:r>
                  <a:r>
                    <a:rPr kumimoji="1" lang="en-US" altLang="ko-KR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-</a:t>
                  </a:r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연 </a:t>
                  </a:r>
                  <a:r>
                    <a:rPr kumimoji="1" lang="ko-KR" altLang="en-US" sz="1600" b="1" spc="-100" dirty="0" smtClean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협력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58" name="모서리가 둥근 직사각형 257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37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9" name="모서리가 둥근 직사각형 258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 </a:t>
              </a:r>
              <a:r>
                <a:rPr lang="en-US" altLang="ko-KR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+ </a:t>
              </a:r>
              <a:r>
                <a:rPr lang="ko-KR" altLang="en-US" sz="1400" b="1" spc="-3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연구기관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61" name="모서리가 둥근 직사각형 260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연구기관</a:t>
              </a:r>
              <a:endParaRPr lang="en-US" altLang="ko-KR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+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 협력 </a:t>
              </a:r>
              <a:r>
                <a:rPr lang="en-US" altLang="ko-KR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</a:t>
              </a:r>
            </a:p>
          </p:txBody>
        </p:sp>
      </p:grpSp>
      <p:sp>
        <p:nvSpPr>
          <p:cNvPr id="254" name="모서리가 둥근 직사각형 253"/>
          <p:cNvSpPr/>
          <p:nvPr/>
        </p:nvSpPr>
        <p:spPr>
          <a:xfrm>
            <a:off x="5156799" y="3110773"/>
            <a:ext cx="1748138" cy="1924383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(1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단계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예비연구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0.5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8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개월이내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(2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단계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R&amp;D)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2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6" name="직사각형 75"/>
          <p:cNvSpPr/>
          <p:nvPr/>
        </p:nvSpPr>
        <p:spPr>
          <a:xfrm rot="16200000">
            <a:off x="4471764" y="113905"/>
            <a:ext cx="328694" cy="284358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dist="25400" dir="2700000" algn="tl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77" name="양쪽 모서리가 둥근 사각형 76"/>
          <p:cNvSpPr/>
          <p:nvPr/>
        </p:nvSpPr>
        <p:spPr>
          <a:xfrm rot="16200000">
            <a:off x="2654951" y="1160635"/>
            <a:ext cx="308099" cy="770717"/>
          </a:xfrm>
          <a:prstGeom prst="round2SameRect">
            <a:avLst>
              <a:gd name="adj1" fmla="val 17805"/>
              <a:gd name="adj2" fmla="val 0"/>
            </a:avLst>
          </a:prstGeom>
          <a:gradFill>
            <a:gsLst>
              <a:gs pos="0">
                <a:srgbClr val="646576"/>
              </a:gs>
              <a:gs pos="50000">
                <a:srgbClr val="646576"/>
              </a:gs>
              <a:gs pos="100000">
                <a:srgbClr val="47485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2442286" y="1428745"/>
            <a:ext cx="733426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spAutoFit/>
          </a:bodyPr>
          <a:lstStyle/>
          <a:p>
            <a:pPr marL="0" lvl="1" algn="ctr" fontAlgn="ctr"/>
            <a:r>
              <a: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지원대상</a:t>
            </a:r>
          </a:p>
        </p:txBody>
      </p:sp>
      <p:sp>
        <p:nvSpPr>
          <p:cNvPr id="79" name="Rectangle 39"/>
          <p:cNvSpPr>
            <a:spLocks noChangeArrowheads="1"/>
          </p:cNvSpPr>
          <p:nvPr/>
        </p:nvSpPr>
        <p:spPr bwMode="auto">
          <a:xfrm>
            <a:off x="3320863" y="1472207"/>
            <a:ext cx="2694176" cy="21691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latinLnBrk="0">
              <a:lnSpc>
                <a:spcPct val="110000"/>
              </a:lnSpc>
              <a:spcAft>
                <a:spcPts val="300"/>
              </a:spcAft>
              <a:buClr>
                <a:srgbClr val="384D72"/>
              </a:buClr>
              <a:buSzPct val="80000"/>
              <a:defRPr/>
            </a:pPr>
            <a:r>
              <a:rPr lang="ko-KR" altLang="en-US" sz="1400" b="1" spc="-100" dirty="0">
                <a:ln>
                  <a:solidFill>
                    <a:srgbClr val="7593B5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</a:rPr>
              <a:t>중소기업 </a:t>
            </a:r>
            <a:r>
              <a:rPr lang="en-US" altLang="ko-KR" sz="1400" b="1" spc="-100" dirty="0">
                <a:ln>
                  <a:solidFill>
                    <a:srgbClr val="7593B5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</a:rPr>
              <a:t>+ </a:t>
            </a:r>
            <a:r>
              <a:rPr lang="ko-KR" altLang="en-US" sz="1400" b="1" spc="-100" dirty="0">
                <a:ln>
                  <a:solidFill>
                    <a:srgbClr val="7593B5">
                      <a:alpha val="0"/>
                    </a:srgbClr>
                  </a:solidFill>
                </a:ln>
                <a:solidFill>
                  <a:srgbClr val="384D72"/>
                </a:solidFill>
                <a:latin typeface="+mn-ea"/>
              </a:rPr>
              <a:t>대학 또는 연구기관</a:t>
            </a:r>
          </a:p>
        </p:txBody>
      </p:sp>
    </p:spTree>
    <p:extLst>
      <p:ext uri="{BB962C8B-B14F-4D97-AF65-F5344CB8AC3E}">
        <p14:creationId xmlns:p14="http://schemas.microsoft.com/office/powerpoint/2010/main" val="34110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06200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협력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신사업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바우처</a:t>
            </a:r>
            <a:endParaRPr lang="ko-KR" altLang="en-US" sz="24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0" name="직사각형 189"/>
          <p:cNvSpPr/>
          <p:nvPr/>
        </p:nvSpPr>
        <p:spPr>
          <a:xfrm>
            <a:off x="321168" y="2241714"/>
            <a:ext cx="8572007" cy="2848446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2095667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4422590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업력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10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 이상이거나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매출액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50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억원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이상 또는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상시종사자수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30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 이상 중소기업 </a:t>
            </a:r>
            <a:endParaRPr lang="en-US" altLang="ko-KR" sz="1100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4"/>
              </a:buBlip>
              <a:tabLst>
                <a:tab pos="355600" algn="l"/>
              </a:tabLst>
            </a:pPr>
            <a:r>
              <a:rPr lang="ko-KR" altLang="en-US" sz="11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바우처</a:t>
            </a: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서비스 기관 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전담조직을 보유한 대학 또는 연구기관 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537987" y="2558374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558374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558374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558374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355270" y="3298630"/>
            <a:ext cx="8359073" cy="913970"/>
            <a:chOff x="355270" y="2934112"/>
            <a:chExt cx="8359073" cy="409906"/>
          </a:xfrm>
        </p:grpSpPr>
        <p:grpSp>
          <p:nvGrpSpPr>
            <p:cNvPr id="198" name="그룹 61"/>
            <p:cNvGrpSpPr/>
            <p:nvPr/>
          </p:nvGrpSpPr>
          <p:grpSpPr>
            <a:xfrm>
              <a:off x="355270" y="2934112"/>
              <a:ext cx="1144918" cy="409906"/>
              <a:chOff x="313008" y="2946692"/>
              <a:chExt cx="1144918" cy="1229992"/>
            </a:xfrm>
          </p:grpSpPr>
          <p:pic>
            <p:nvPicPr>
              <p:cNvPr id="220" name="Picture 66" descr="eee-01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371"/>
              <a:stretch/>
            </p:blipFill>
            <p:spPr bwMode="auto">
              <a:xfrm>
                <a:off x="1281676" y="2946692"/>
                <a:ext cx="164798" cy="1229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22" name="그룹 60"/>
              <p:cNvGrpSpPr/>
              <p:nvPr/>
            </p:nvGrpSpPr>
            <p:grpSpPr>
              <a:xfrm>
                <a:off x="313008" y="2946693"/>
                <a:ext cx="1144918" cy="1229990"/>
                <a:chOff x="313008" y="2946693"/>
                <a:chExt cx="1144918" cy="1229990"/>
              </a:xfrm>
            </p:grpSpPr>
            <p:sp>
              <p:nvSpPr>
                <p:cNvPr id="223" name="양쪽 모서리가 둥근 사각형 222"/>
                <p:cNvSpPr/>
                <p:nvPr/>
              </p:nvSpPr>
              <p:spPr>
                <a:xfrm rot="16200000" flipH="1">
                  <a:off x="270472" y="3000675"/>
                  <a:ext cx="1229990" cy="1122025"/>
                </a:xfrm>
                <a:prstGeom prst="round2SameRect">
                  <a:avLst>
                    <a:gd name="adj1" fmla="val 21628"/>
                    <a:gd name="adj2" fmla="val 0"/>
                  </a:avLst>
                </a:prstGeom>
                <a:solidFill>
                  <a:srgbClr val="6092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36000" rtlCol="0" anchor="ctr"/>
                <a:lstStyle/>
                <a:p>
                  <a:pPr algn="ctr" eaLnBrk="0" fontAlgn="ctr" hangingPunct="0">
                    <a:lnSpc>
                      <a:spcPct val="110000"/>
                    </a:lnSpc>
                    <a:buClr>
                      <a:srgbClr val="4D4D4D"/>
                    </a:buClr>
                    <a:buSzPct val="80000"/>
                  </a:pPr>
                  <a:endParaRPr lang="ko-KR" altLang="en-US" sz="1600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224" name="직사각형 223"/>
                <p:cNvSpPr/>
                <p:nvPr/>
              </p:nvSpPr>
              <p:spPr>
                <a:xfrm>
                  <a:off x="313008" y="3064650"/>
                  <a:ext cx="1144918" cy="994069"/>
                </a:xfrm>
                <a:prstGeom prst="rect">
                  <a:avLst/>
                </a:prstGeom>
              </p:spPr>
              <p:txBody>
                <a:bodyPr vert="horz" wrap="square" lIns="0" tIns="0" rIns="0" bIns="0" anchor="ctr">
                  <a:spAutoFit/>
                </a:bodyPr>
                <a:lstStyle/>
                <a:p>
                  <a:pPr algn="ctr" latinLnBrk="0"/>
                  <a:r>
                    <a:rPr kumimoji="1" lang="ko-KR" altLang="en-US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산학연협력</a:t>
                  </a:r>
                </a:p>
                <a:p>
                  <a:pPr algn="ctr" latinLnBrk="0"/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신사업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  <a:p>
                  <a:pPr algn="ctr" latinLnBrk="0"/>
                  <a:r>
                    <a:rPr kumimoji="1" lang="en-US" altLang="ko-KR" sz="1600" b="1" spc="-100" dirty="0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R&amp;D </a:t>
                  </a:r>
                  <a:r>
                    <a:rPr kumimoji="1" lang="ko-KR" altLang="en-US" sz="1600" b="1" spc="-100" dirty="0" err="1">
                      <a:ln>
                        <a:solidFill>
                          <a:schemeClr val="bg1">
                            <a:lumMod val="75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바우처</a:t>
                  </a:r>
                  <a:endParaRPr kumimoji="1" lang="ko-KR" altLang="en-US" sz="16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</p:grpSp>
        <p:sp>
          <p:nvSpPr>
            <p:cNvPr id="212" name="모서리가 둥근 직사각형 211"/>
            <p:cNvSpPr/>
            <p:nvPr/>
          </p:nvSpPr>
          <p:spPr>
            <a:xfrm>
              <a:off x="1537987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242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3" name="모서리가 둥근 직사각형 252"/>
            <p:cNvSpPr/>
            <p:nvPr/>
          </p:nvSpPr>
          <p:spPr>
            <a:xfrm>
              <a:off x="3347393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신사업분야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진출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중소기업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+ 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바우처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서비스기관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5156799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2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억원</a:t>
              </a:r>
              <a:r>
                <a:rPr lang="ko-KR" altLang="en-US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400" b="1" spc="-3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 1</a:t>
              </a:r>
              <a:r>
                <a:rPr lang="ko-KR" altLang="en-US" sz="1400" b="1" spc="-3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년이내</a:t>
              </a:r>
              <a:endPara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55" name="모서리가 둥근 직사각형 254"/>
            <p:cNvSpPr/>
            <p:nvPr/>
          </p:nvSpPr>
          <p:spPr>
            <a:xfrm>
              <a:off x="6966205" y="2936225"/>
              <a:ext cx="1748138" cy="4056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50000">
                  <a:schemeClr val="bg1"/>
                </a:gs>
                <a:gs pos="50000">
                  <a:srgbClr val="FAFAFA"/>
                </a:gs>
              </a:gsLst>
              <a:lin ang="13500000" scaled="1"/>
              <a:tileRect/>
            </a:gradFill>
            <a:ln w="6350">
              <a:solidFill>
                <a:srgbClr val="A0A0A0"/>
              </a:solidFill>
            </a:ln>
            <a:effectLst>
              <a:outerShdw dist="25400" dir="2700000" algn="t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대학</a:t>
              </a:r>
              <a:r>
                <a:rPr lang="en-US" altLang="ko-KR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연구기관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4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연구인프라 활용</a:t>
              </a:r>
            </a:p>
            <a:p>
              <a:pPr algn="ctr" defTabSz="981700" fontAlgn="ctr" latinLnBrk="0"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12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 sz="12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바우처로</a:t>
              </a:r>
              <a:r>
                <a:rPr lang="ko-KR" altLang="en-US" sz="12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지원</a:t>
              </a:r>
              <a:r>
                <a:rPr lang="en-US" altLang="ko-KR" sz="12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250825" y="981075"/>
            <a:ext cx="8642350" cy="794971"/>
            <a:chOff x="250825" y="1019923"/>
            <a:chExt cx="8642350" cy="794971"/>
          </a:xfrm>
        </p:grpSpPr>
        <p:sp>
          <p:nvSpPr>
            <p:cNvPr id="113" name="직사각형 112"/>
            <p:cNvSpPr/>
            <p:nvPr/>
          </p:nvSpPr>
          <p:spPr>
            <a:xfrm>
              <a:off x="321168" y="1165969"/>
              <a:ext cx="8572007" cy="648925"/>
            </a:xfrm>
            <a:prstGeom prst="rect">
              <a:avLst/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 spc="-100" dirty="0">
                <a:latin typeface="+mn-ea"/>
              </a:endParaRPr>
            </a:p>
          </p:txBody>
        </p:sp>
        <p:grpSp>
          <p:nvGrpSpPr>
            <p:cNvPr id="114" name="그룹 103"/>
            <p:cNvGrpSpPr/>
            <p:nvPr/>
          </p:nvGrpSpPr>
          <p:grpSpPr>
            <a:xfrm>
              <a:off x="250825" y="1019923"/>
              <a:ext cx="2504111" cy="454950"/>
              <a:chOff x="5414010" y="1930238"/>
              <a:chExt cx="2504111" cy="454950"/>
            </a:xfrm>
          </p:grpSpPr>
          <p:sp>
            <p:nvSpPr>
              <p:cNvPr id="115" name="자유형 114"/>
              <p:cNvSpPr/>
              <p:nvPr/>
            </p:nvSpPr>
            <p:spPr bwMode="auto">
              <a:xfrm flipV="1">
                <a:off x="5414010" y="2231150"/>
                <a:ext cx="70343" cy="154038"/>
              </a:xfrm>
              <a:custGeom>
                <a:avLst/>
                <a:gdLst>
                  <a:gd name="connsiteX0" fmla="*/ 76200 w 76200"/>
                  <a:gd name="connsiteY0" fmla="*/ 0 h 204788"/>
                  <a:gd name="connsiteX1" fmla="*/ 76200 w 76200"/>
                  <a:gd name="connsiteY1" fmla="*/ 204788 h 204788"/>
                  <a:gd name="connsiteX2" fmla="*/ 0 w 76200"/>
                  <a:gd name="connsiteY2" fmla="*/ 85725 h 204788"/>
                  <a:gd name="connsiteX3" fmla="*/ 76200 w 76200"/>
                  <a:gd name="connsiteY3" fmla="*/ 0 h 20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204788">
                    <a:moveTo>
                      <a:pt x="76200" y="0"/>
                    </a:moveTo>
                    <a:lnTo>
                      <a:pt x="76200" y="204788"/>
                    </a:lnTo>
                    <a:lnTo>
                      <a:pt x="0" y="85725"/>
                    </a:lnTo>
                    <a:lnTo>
                      <a:pt x="762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75110">
                  <a:defRPr/>
                </a:pPr>
                <a:endParaRPr lang="ko-KR" altLang="en-US" sz="1200" b="1" spc="-1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16" name="자유형 115"/>
              <p:cNvSpPr/>
              <p:nvPr/>
            </p:nvSpPr>
            <p:spPr bwMode="auto">
              <a:xfrm>
                <a:off x="5418774" y="1930238"/>
                <a:ext cx="2499347" cy="377931"/>
              </a:xfrm>
              <a:custGeom>
                <a:avLst/>
                <a:gdLst>
                  <a:gd name="connsiteX0" fmla="*/ 66864 w 2499347"/>
                  <a:gd name="connsiteY0" fmla="*/ 0 h 377931"/>
                  <a:gd name="connsiteX1" fmla="*/ 1231454 w 2499347"/>
                  <a:gd name="connsiteY1" fmla="*/ 0 h 377931"/>
                  <a:gd name="connsiteX2" fmla="*/ 1422997 w 2499347"/>
                  <a:gd name="connsiteY2" fmla="*/ 0 h 377931"/>
                  <a:gd name="connsiteX3" fmla="*/ 1710799 w 2499347"/>
                  <a:gd name="connsiteY3" fmla="*/ 0 h 377931"/>
                  <a:gd name="connsiteX4" fmla="*/ 1716043 w 2499347"/>
                  <a:gd name="connsiteY4" fmla="*/ 0 h 377931"/>
                  <a:gd name="connsiteX5" fmla="*/ 1745986 w 2499347"/>
                  <a:gd name="connsiteY5" fmla="*/ 0 h 377931"/>
                  <a:gd name="connsiteX6" fmla="*/ 2343224 w 2499347"/>
                  <a:gd name="connsiteY6" fmla="*/ 0 h 377931"/>
                  <a:gd name="connsiteX7" fmla="*/ 2499347 w 2499347"/>
                  <a:gd name="connsiteY7" fmla="*/ 156124 h 377931"/>
                  <a:gd name="connsiteX8" fmla="*/ 2343224 w 2499347"/>
                  <a:gd name="connsiteY8" fmla="*/ 312247 h 377931"/>
                  <a:gd name="connsiteX9" fmla="*/ 1745986 w 2499347"/>
                  <a:gd name="connsiteY9" fmla="*/ 312247 h 377931"/>
                  <a:gd name="connsiteX10" fmla="*/ 1710799 w 2499347"/>
                  <a:gd name="connsiteY10" fmla="*/ 312247 h 377931"/>
                  <a:gd name="connsiteX11" fmla="*/ 1422997 w 2499347"/>
                  <a:gd name="connsiteY11" fmla="*/ 312247 h 377931"/>
                  <a:gd name="connsiteX12" fmla="*/ 1422997 w 2499347"/>
                  <a:gd name="connsiteY12" fmla="*/ 311538 h 377931"/>
                  <a:gd name="connsiteX13" fmla="*/ 1231454 w 2499347"/>
                  <a:gd name="connsiteY13" fmla="*/ 311538 h 377931"/>
                  <a:gd name="connsiteX14" fmla="*/ 66864 w 2499347"/>
                  <a:gd name="connsiteY14" fmla="*/ 311538 h 377931"/>
                  <a:gd name="connsiteX15" fmla="*/ 0 w 2499347"/>
                  <a:gd name="connsiteY15" fmla="*/ 377931 h 377931"/>
                  <a:gd name="connsiteX16" fmla="*/ 0 w 2499347"/>
                  <a:gd name="connsiteY16" fmla="*/ 76608 h 377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99347" h="377931">
                    <a:moveTo>
                      <a:pt x="66864" y="0"/>
                    </a:moveTo>
                    <a:lnTo>
                      <a:pt x="1231454" y="0"/>
                    </a:lnTo>
                    <a:lnTo>
                      <a:pt x="1422997" y="0"/>
                    </a:lnTo>
                    <a:lnTo>
                      <a:pt x="1710799" y="0"/>
                    </a:lnTo>
                    <a:lnTo>
                      <a:pt x="1716043" y="0"/>
                    </a:lnTo>
                    <a:lnTo>
                      <a:pt x="1745986" y="0"/>
                    </a:lnTo>
                    <a:lnTo>
                      <a:pt x="2343224" y="0"/>
                    </a:lnTo>
                    <a:lnTo>
                      <a:pt x="2499347" y="156124"/>
                    </a:lnTo>
                    <a:lnTo>
                      <a:pt x="2343224" y="312247"/>
                    </a:lnTo>
                    <a:lnTo>
                      <a:pt x="1745986" y="312247"/>
                    </a:lnTo>
                    <a:lnTo>
                      <a:pt x="1710799" y="312247"/>
                    </a:lnTo>
                    <a:lnTo>
                      <a:pt x="1422997" y="312247"/>
                    </a:lnTo>
                    <a:lnTo>
                      <a:pt x="1422997" y="311538"/>
                    </a:lnTo>
                    <a:lnTo>
                      <a:pt x="1231454" y="311538"/>
                    </a:lnTo>
                    <a:lnTo>
                      <a:pt x="66864" y="311538"/>
                    </a:lnTo>
                    <a:lnTo>
                      <a:pt x="0" y="377931"/>
                    </a:lnTo>
                    <a:lnTo>
                      <a:pt x="0" y="76608"/>
                    </a:lnTo>
                    <a:close/>
                  </a:path>
                </a:pathLst>
              </a:custGeom>
              <a:solidFill>
                <a:srgbClr val="004F8A"/>
              </a:solidFill>
              <a:ln w="12700" algn="ctr">
                <a:solidFill>
                  <a:srgbClr val="004F8A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b="1" spc="-100" dirty="0"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117" name="Picture 14" descr="16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/>
              </a:blip>
              <a:srcRect b="32590"/>
              <a:stretch/>
            </p:blipFill>
            <p:spPr bwMode="auto">
              <a:xfrm>
                <a:off x="5446889" y="2054456"/>
                <a:ext cx="317231" cy="194815"/>
              </a:xfrm>
              <a:prstGeom prst="rect">
                <a:avLst/>
              </a:prstGeom>
              <a:noFill/>
            </p:spPr>
          </p:pic>
          <p:sp>
            <p:nvSpPr>
              <p:cNvPr id="118" name="TextBox 96"/>
              <p:cNvSpPr txBox="1">
                <a:spLocks noChangeArrowheads="1"/>
              </p:cNvSpPr>
              <p:nvPr/>
            </p:nvSpPr>
            <p:spPr bwMode="auto">
              <a:xfrm>
                <a:off x="5837012" y="1964869"/>
                <a:ext cx="8287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42900" indent="-3429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352425" indent="-352425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lvl="1" eaLnBrk="0" latinLnBrk="0" hangingPunct="0">
                  <a:buClr>
                    <a:srgbClr val="0000FF"/>
                  </a:buClr>
                  <a:buSzPct val="90000"/>
                </a:pPr>
                <a:r>
                  <a:rPr lang="ko-KR" altLang="en-US" sz="1600" b="1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  <a:ea typeface="+mn-ea"/>
                  </a:rPr>
                  <a:t>사업 내용</a:t>
                </a:r>
              </a:p>
            </p:txBody>
          </p:sp>
        </p:grpSp>
        <p:grpSp>
          <p:nvGrpSpPr>
            <p:cNvPr id="5" name="그룹 4"/>
            <p:cNvGrpSpPr/>
            <p:nvPr/>
          </p:nvGrpSpPr>
          <p:grpSpPr>
            <a:xfrm>
              <a:off x="431173" y="1410198"/>
              <a:ext cx="1859756" cy="335213"/>
              <a:chOff x="857250" y="2646112"/>
              <a:chExt cx="1859756" cy="1096706"/>
            </a:xfrm>
          </p:grpSpPr>
          <p:sp>
            <p:nvSpPr>
              <p:cNvPr id="119" name="직사각형 118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21" name="그룹 120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22" name="그룹 121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24" name="양쪽 모서리가 둥근 사각형 123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25" name="TextBox 124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23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81577"/>
                  <a:ext cx="91403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242</a:t>
                  </a:r>
                  <a:r>
                    <a:rPr lang="ko-KR" altLang="en-US" sz="1400" b="1" spc="-100" dirty="0" err="1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26" name="그림 125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182" name="그룹 181"/>
            <p:cNvGrpSpPr/>
            <p:nvPr/>
          </p:nvGrpSpPr>
          <p:grpSpPr>
            <a:xfrm>
              <a:off x="2423641" y="1410198"/>
              <a:ext cx="3634263" cy="335213"/>
              <a:chOff x="857251" y="2646112"/>
              <a:chExt cx="3634263" cy="1096706"/>
            </a:xfrm>
          </p:grpSpPr>
          <p:sp>
            <p:nvSpPr>
              <p:cNvPr id="183" name="직사각형 182"/>
              <p:cNvSpPr/>
              <p:nvPr/>
            </p:nvSpPr>
            <p:spPr>
              <a:xfrm rot="16200000">
                <a:off x="2532032" y="1762011"/>
                <a:ext cx="1075378" cy="2843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84" name="그룹 183"/>
              <p:cNvGrpSpPr/>
              <p:nvPr/>
            </p:nvGrpSpPr>
            <p:grpSpPr>
              <a:xfrm>
                <a:off x="857251" y="2713490"/>
                <a:ext cx="3591398" cy="1007999"/>
                <a:chOff x="857251" y="2790493"/>
                <a:chExt cx="3591398" cy="1117364"/>
              </a:xfrm>
            </p:grpSpPr>
            <p:grpSp>
              <p:nvGrpSpPr>
                <p:cNvPr id="186" name="그룹 185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188" name="양쪽 모서리가 둥근 사각형 187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1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3" y="3027215"/>
                  <a:ext cx="2694176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중소기업 </a:t>
                  </a: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+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대학 또는 연구기관</a:t>
                  </a:r>
                </a:p>
              </p:txBody>
            </p:sp>
          </p:grpSp>
          <p:pic>
            <p:nvPicPr>
              <p:cNvPr id="185" name="그림 184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88" name="그룹 87"/>
            <p:cNvGrpSpPr/>
            <p:nvPr/>
          </p:nvGrpSpPr>
          <p:grpSpPr>
            <a:xfrm>
              <a:off x="6210309" y="1410198"/>
              <a:ext cx="2638439" cy="335213"/>
              <a:chOff x="336705" y="2646112"/>
              <a:chExt cx="2638439" cy="1096706"/>
            </a:xfrm>
          </p:grpSpPr>
          <p:sp>
            <p:nvSpPr>
              <p:cNvPr id="89" name="직사각형 88"/>
              <p:cNvSpPr/>
              <p:nvPr/>
            </p:nvSpPr>
            <p:spPr>
              <a:xfrm rot="16200000">
                <a:off x="1741057" y="2552985"/>
                <a:ext cx="1075378" cy="12616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90" name="그룹 89"/>
              <p:cNvGrpSpPr/>
              <p:nvPr/>
            </p:nvGrpSpPr>
            <p:grpSpPr>
              <a:xfrm>
                <a:off x="336705" y="2713483"/>
                <a:ext cx="2638439" cy="1007999"/>
                <a:chOff x="336705" y="2790486"/>
                <a:chExt cx="2638439" cy="1117364"/>
              </a:xfrm>
            </p:grpSpPr>
            <p:grpSp>
              <p:nvGrpSpPr>
                <p:cNvPr id="92" name="그룹 91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94" name="양쪽 모서리가 둥근 사각형 93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93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27204"/>
                  <a:ext cx="1220672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75%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91" name="그림 90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  <p:pic>
        <p:nvPicPr>
          <p:cNvPr id="67" name="Picture 4" descr="I:\Users\Administrator\Desktop\Untitled-2.png"/>
          <p:cNvPicPr>
            <a:picLocks noChangeAspect="1" noChangeArrowheads="1"/>
          </p:cNvPicPr>
          <p:nvPr/>
        </p:nvPicPr>
        <p:blipFill>
          <a:blip r:embed="rId7" cstate="print">
            <a:lum bright="44000" contrast="-4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9525"/>
            <a:ext cx="9144000" cy="107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3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553036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지역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산업</a:t>
            </a:r>
            <a:r>
              <a:rPr lang="ko-KR" altLang="en-US" sz="2400" b="1" spc="-1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2400" b="1" spc="-1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R&amp;D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지역 중소기업 대상 </a:t>
            </a:r>
            <a:r>
              <a:rPr lang="en-US" altLang="ko-KR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endParaRPr lang="ko-KR" altLang="en-US" sz="24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0" name="직사각형 189"/>
          <p:cNvSpPr/>
          <p:nvPr/>
        </p:nvSpPr>
        <p:spPr>
          <a:xfrm>
            <a:off x="321168" y="1972942"/>
            <a:ext cx="8572007" cy="4298318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82689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grpSp>
        <p:nvGrpSpPr>
          <p:cNvPr id="225" name="그룹 224"/>
          <p:cNvGrpSpPr/>
          <p:nvPr/>
        </p:nvGrpSpPr>
        <p:grpSpPr>
          <a:xfrm>
            <a:off x="1537987" y="2152442"/>
            <a:ext cx="1872996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3347393" y="2152442"/>
            <a:ext cx="1872996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245" name="그룹 244"/>
          <p:cNvGrpSpPr/>
          <p:nvPr/>
        </p:nvGrpSpPr>
        <p:grpSpPr>
          <a:xfrm>
            <a:off x="5156799" y="2152442"/>
            <a:ext cx="1872996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966205" y="215244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grpSp>
        <p:nvGrpSpPr>
          <p:cNvPr id="198" name="그룹 61"/>
          <p:cNvGrpSpPr/>
          <p:nvPr/>
        </p:nvGrpSpPr>
        <p:grpSpPr>
          <a:xfrm>
            <a:off x="280658" y="2770730"/>
            <a:ext cx="1294142" cy="2431585"/>
            <a:chOff x="238396" y="2946692"/>
            <a:chExt cx="1294142" cy="3272370"/>
          </a:xfrm>
        </p:grpSpPr>
        <p:pic>
          <p:nvPicPr>
            <p:cNvPr id="220" name="Picture 66" descr="eee-0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371"/>
            <a:stretch/>
          </p:blipFill>
          <p:spPr bwMode="auto">
            <a:xfrm>
              <a:off x="1281676" y="2946692"/>
              <a:ext cx="164798" cy="12299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2" name="그룹 60"/>
            <p:cNvGrpSpPr/>
            <p:nvPr/>
          </p:nvGrpSpPr>
          <p:grpSpPr>
            <a:xfrm>
              <a:off x="238396" y="5215117"/>
              <a:ext cx="1294142" cy="1003945"/>
              <a:chOff x="238396" y="5215117"/>
              <a:chExt cx="1294142" cy="1003945"/>
            </a:xfrm>
          </p:grpSpPr>
          <p:sp>
            <p:nvSpPr>
              <p:cNvPr id="223" name="양쪽 모서리가 둥근 사각형 222"/>
              <p:cNvSpPr/>
              <p:nvPr/>
            </p:nvSpPr>
            <p:spPr>
              <a:xfrm rot="16200000" flipH="1">
                <a:off x="385890" y="5158472"/>
                <a:ext cx="999155" cy="1122025"/>
              </a:xfrm>
              <a:prstGeom prst="round2SameRect">
                <a:avLst>
                  <a:gd name="adj1" fmla="val 21628"/>
                  <a:gd name="adj2" fmla="val 0"/>
                </a:avLst>
              </a:prstGeom>
              <a:solidFill>
                <a:srgbClr val="6092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36000" rtlCol="0" anchor="ctr"/>
              <a:lstStyle/>
              <a:p>
                <a:pPr algn="ctr" eaLnBrk="0" fontAlgn="ctr" hangingPunct="0">
                  <a:lnSpc>
                    <a:spcPct val="110000"/>
                  </a:lnSpc>
                  <a:buClr>
                    <a:srgbClr val="4D4D4D"/>
                  </a:buClr>
                  <a:buSzPct val="80000"/>
                </a:pPr>
                <a:endParaRPr lang="ko-KR" altLang="en-US" sz="160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24" name="직사각형 223"/>
              <p:cNvSpPr/>
              <p:nvPr/>
            </p:nvSpPr>
            <p:spPr>
              <a:xfrm>
                <a:off x="238396" y="5215117"/>
                <a:ext cx="1294142" cy="931947"/>
              </a:xfrm>
              <a:prstGeom prst="rect">
                <a:avLst/>
              </a:prstGeom>
            </p:spPr>
            <p:txBody>
              <a:bodyPr vert="horz" wrap="square" lIns="0" tIns="0" rIns="0" bIns="0" anchor="ctr">
                <a:spAutoFit/>
              </a:bodyPr>
              <a:lstStyle/>
              <a:p>
                <a:pPr algn="ctr" latinLnBrk="0"/>
                <a:r>
                  <a:rPr kumimoji="1" lang="ko-KR" altLang="en-US" sz="15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지역기업 </a:t>
                </a:r>
              </a:p>
              <a:p>
                <a:pPr algn="ctr" latinLnBrk="0"/>
                <a:r>
                  <a:rPr kumimoji="1" lang="ko-KR" altLang="en-US" sz="1500" b="1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개방형 혁신 </a:t>
                </a:r>
              </a:p>
              <a:p>
                <a:pPr algn="ctr" latinLnBrk="0"/>
                <a:r>
                  <a:rPr kumimoji="1" lang="ko-KR" altLang="en-US" sz="1500" b="1" spc="-100" dirty="0" err="1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바우처</a:t>
                </a:r>
                <a:endParaRPr kumimoji="1" lang="ko-KR" altLang="en-US" sz="15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sp>
        <p:nvSpPr>
          <p:cNvPr id="212" name="모서리가 둥근 직사각형 211"/>
          <p:cNvSpPr/>
          <p:nvPr/>
        </p:nvSpPr>
        <p:spPr>
          <a:xfrm>
            <a:off x="1537987" y="4459877"/>
            <a:ext cx="1748138" cy="73478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3" name="모서리가 둥근 직사각형 252"/>
          <p:cNvSpPr/>
          <p:nvPr/>
        </p:nvSpPr>
        <p:spPr>
          <a:xfrm>
            <a:off x="3347393" y="4451894"/>
            <a:ext cx="1748138" cy="73478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지역 중소기업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+ </a:t>
            </a:r>
            <a:b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연구기관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b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연구개발전문기업</a:t>
            </a:r>
          </a:p>
        </p:txBody>
      </p:sp>
      <p:sp>
        <p:nvSpPr>
          <p:cNvPr id="254" name="모서리가 둥근 직사각형 253"/>
          <p:cNvSpPr/>
          <p:nvPr/>
        </p:nvSpPr>
        <p:spPr>
          <a:xfrm>
            <a:off x="5156799" y="4451894"/>
            <a:ext cx="1748138" cy="73478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1~2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5" name="모서리가 둥근 직사각형 254"/>
          <p:cNvSpPr/>
          <p:nvPr/>
        </p:nvSpPr>
        <p:spPr>
          <a:xfrm>
            <a:off x="6966205" y="4451894"/>
            <a:ext cx="1748138" cy="73478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 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–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 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–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연구기관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협력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</a:p>
        </p:txBody>
      </p:sp>
      <p:sp>
        <p:nvSpPr>
          <p:cNvPr id="67" name="양쪽 모서리가 둥근 사각형 66"/>
          <p:cNvSpPr/>
          <p:nvPr/>
        </p:nvSpPr>
        <p:spPr>
          <a:xfrm rot="16200000" flipH="1">
            <a:off x="551451" y="3458660"/>
            <a:ext cx="752557" cy="1122025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68" name="모서리가 둥근 직사각형 67"/>
          <p:cNvSpPr/>
          <p:nvPr/>
        </p:nvSpPr>
        <p:spPr>
          <a:xfrm>
            <a:off x="1549573" y="3639323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120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69" name="모서리가 둥근 직사각형 68"/>
          <p:cNvSpPr/>
          <p:nvPr/>
        </p:nvSpPr>
        <p:spPr>
          <a:xfrm>
            <a:off x="3347393" y="3643393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국가혁신융복합단지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입주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 </a:t>
            </a:r>
            <a:b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입주확약 중소기업</a:t>
            </a:r>
          </a:p>
        </p:txBody>
      </p:sp>
      <p:sp>
        <p:nvSpPr>
          <p:cNvPr id="70" name="모서리가 둥근 직사각형 69"/>
          <p:cNvSpPr/>
          <p:nvPr/>
        </p:nvSpPr>
        <p:spPr>
          <a:xfrm>
            <a:off x="5156799" y="3643393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2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1" name="모서리가 둥근 직사각형 70"/>
          <p:cNvSpPr/>
          <p:nvPr/>
        </p:nvSpPr>
        <p:spPr>
          <a:xfrm>
            <a:off x="6966205" y="3643393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기업제안형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상용화 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72" name="직사각형 71"/>
          <p:cNvSpPr/>
          <p:nvPr/>
        </p:nvSpPr>
        <p:spPr>
          <a:xfrm>
            <a:off x="273038" y="3684155"/>
            <a:ext cx="1294142" cy="692497"/>
          </a:xfrm>
          <a:prstGeom prst="rect">
            <a:avLst/>
          </a:prstGeom>
        </p:spPr>
        <p:txBody>
          <a:bodyPr vert="horz" wrap="square" lIns="0" tIns="0" rIns="0" bIns="0" anchor="ctr">
            <a:spAutoFit/>
          </a:bodyPr>
          <a:lstStyle/>
          <a:p>
            <a:pPr algn="ctr" latinLnBrk="0"/>
            <a:r>
              <a:rPr kumimoji="1" lang="ko-KR" altLang="en-US" sz="1500" b="1" spc="-30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융복합단지연계</a:t>
            </a:r>
            <a:r>
              <a:rPr kumimoji="1" lang="ko-KR" altLang="en-US" sz="1500" b="1" spc="-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</a:t>
            </a:r>
            <a:r>
              <a:rPr kumimoji="1" lang="ko-KR" altLang="en-US" sz="15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지역기업</a:t>
            </a:r>
            <a:br>
              <a:rPr kumimoji="1" lang="ko-KR" altLang="en-US" sz="15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</a:br>
            <a:r>
              <a:rPr kumimoji="1" lang="ko-KR" altLang="en-US" sz="15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상용화 </a:t>
            </a:r>
            <a:r>
              <a:rPr kumimoji="1" lang="en-US" altLang="ko-KR" sz="15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R&amp;D</a:t>
            </a:r>
          </a:p>
        </p:txBody>
      </p:sp>
      <p:sp>
        <p:nvSpPr>
          <p:cNvPr id="73" name="양쪽 모서리가 둥근 사각형 72"/>
          <p:cNvSpPr/>
          <p:nvPr/>
        </p:nvSpPr>
        <p:spPr>
          <a:xfrm rot="16200000" flipH="1">
            <a:off x="538750" y="2631769"/>
            <a:ext cx="752560" cy="1122025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342570" y="2935822"/>
            <a:ext cx="1144918" cy="492443"/>
          </a:xfrm>
          <a:prstGeom prst="rect">
            <a:avLst/>
          </a:prstGeom>
        </p:spPr>
        <p:txBody>
          <a:bodyPr vert="horz" wrap="square" lIns="0" tIns="0" rIns="0" bIns="0" anchor="ctr">
            <a:spAutoFit/>
          </a:bodyPr>
          <a:lstStyle/>
          <a:p>
            <a:pPr algn="ctr" latinLnBrk="0"/>
            <a:r>
              <a:rPr kumimoji="1" lang="ko-KR" altLang="en-US" sz="16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지역기업 </a:t>
            </a:r>
          </a:p>
          <a:p>
            <a:pPr algn="ctr" latinLnBrk="0"/>
            <a:r>
              <a:rPr kumimoji="1" lang="ko-KR" altLang="en-US" sz="1600" b="1" spc="-15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혁신성장지원</a:t>
            </a:r>
            <a:endParaRPr kumimoji="1" lang="ko-KR" altLang="en-US" sz="1600" b="1" spc="-15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1525287" y="2821211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291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6" name="모서리가 둥근 직사각형 75"/>
          <p:cNvSpPr/>
          <p:nvPr/>
        </p:nvSpPr>
        <p:spPr>
          <a:xfrm>
            <a:off x="3334693" y="2821211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지역 우수중소기업</a:t>
            </a:r>
          </a:p>
        </p:txBody>
      </p:sp>
      <p:sp>
        <p:nvSpPr>
          <p:cNvPr id="77" name="모서리가 둥근 직사각형 76"/>
          <p:cNvSpPr/>
          <p:nvPr/>
        </p:nvSpPr>
        <p:spPr>
          <a:xfrm>
            <a:off x="5144099" y="2821211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1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8" name="모서리가 둥근 직사각형 77"/>
          <p:cNvSpPr/>
          <p:nvPr/>
        </p:nvSpPr>
        <p:spPr>
          <a:xfrm>
            <a:off x="6953505" y="2821211"/>
            <a:ext cx="1748138" cy="74785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기업성장에 필요한 신제품 상용화 </a:t>
            </a:r>
            <a:r>
              <a:rPr lang="en-US" altLang="ko-KR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79" name="모서리가 둥근 직사각형 78"/>
          <p:cNvSpPr/>
          <p:nvPr/>
        </p:nvSpPr>
        <p:spPr>
          <a:xfrm>
            <a:off x="366715" y="5327298"/>
            <a:ext cx="8474400" cy="481464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지역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우수 중소기업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매출액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50~400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억원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규모 중소기업 중 특성화 조건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고용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수출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매출액 증가율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R&amp;D)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을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개이상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만족한 기업을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지자체에서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지정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(‘18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194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개사 지정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</a:t>
            </a:r>
          </a:p>
        </p:txBody>
      </p:sp>
      <p:sp>
        <p:nvSpPr>
          <p:cNvPr id="80" name="모서리가 둥근 직사각형 79"/>
          <p:cNvSpPr/>
          <p:nvPr/>
        </p:nvSpPr>
        <p:spPr>
          <a:xfrm>
            <a:off x="366715" y="5886098"/>
            <a:ext cx="8474400" cy="29526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*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국가혁신융복합단지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지정현황 참고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(‘18.11.5,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산업부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고시 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2018-193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호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 :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혁신도시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산업단지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경제자유구역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산업기술단지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기업도시</a:t>
            </a:r>
            <a:r>
              <a:rPr lang="en-US" altLang="ko-KR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R&amp;D </a:t>
            </a:r>
            <a:r>
              <a:rPr lang="ko-KR" altLang="en-US" sz="1100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특구</a:t>
            </a:r>
            <a:r>
              <a:rPr lang="ko-KR" altLang="en-US" sz="1100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등 </a:t>
            </a:r>
            <a:endParaRPr lang="en-US" altLang="ko-KR" sz="11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250825" y="981075"/>
            <a:ext cx="8642350" cy="794971"/>
            <a:chOff x="250825" y="1019923"/>
            <a:chExt cx="8642350" cy="794971"/>
          </a:xfrm>
        </p:grpSpPr>
        <p:sp>
          <p:nvSpPr>
            <p:cNvPr id="84" name="직사각형 83"/>
            <p:cNvSpPr/>
            <p:nvPr/>
          </p:nvSpPr>
          <p:spPr>
            <a:xfrm>
              <a:off x="321168" y="1165969"/>
              <a:ext cx="8572007" cy="648925"/>
            </a:xfrm>
            <a:prstGeom prst="rect">
              <a:avLst/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 spc="-100" dirty="0">
                <a:latin typeface="+mn-ea"/>
              </a:endParaRPr>
            </a:p>
          </p:txBody>
        </p:sp>
        <p:grpSp>
          <p:nvGrpSpPr>
            <p:cNvPr id="85" name="그룹 103"/>
            <p:cNvGrpSpPr/>
            <p:nvPr/>
          </p:nvGrpSpPr>
          <p:grpSpPr>
            <a:xfrm>
              <a:off x="250825" y="1019923"/>
              <a:ext cx="2504111" cy="454950"/>
              <a:chOff x="5414010" y="1930238"/>
              <a:chExt cx="2504111" cy="454950"/>
            </a:xfrm>
          </p:grpSpPr>
          <p:sp>
            <p:nvSpPr>
              <p:cNvPr id="124" name="자유형 123"/>
              <p:cNvSpPr/>
              <p:nvPr/>
            </p:nvSpPr>
            <p:spPr bwMode="auto">
              <a:xfrm flipV="1">
                <a:off x="5414010" y="2231150"/>
                <a:ext cx="70343" cy="154038"/>
              </a:xfrm>
              <a:custGeom>
                <a:avLst/>
                <a:gdLst>
                  <a:gd name="connsiteX0" fmla="*/ 76200 w 76200"/>
                  <a:gd name="connsiteY0" fmla="*/ 0 h 204788"/>
                  <a:gd name="connsiteX1" fmla="*/ 76200 w 76200"/>
                  <a:gd name="connsiteY1" fmla="*/ 204788 h 204788"/>
                  <a:gd name="connsiteX2" fmla="*/ 0 w 76200"/>
                  <a:gd name="connsiteY2" fmla="*/ 85725 h 204788"/>
                  <a:gd name="connsiteX3" fmla="*/ 76200 w 76200"/>
                  <a:gd name="connsiteY3" fmla="*/ 0 h 20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204788">
                    <a:moveTo>
                      <a:pt x="76200" y="0"/>
                    </a:moveTo>
                    <a:lnTo>
                      <a:pt x="76200" y="204788"/>
                    </a:lnTo>
                    <a:lnTo>
                      <a:pt x="0" y="85725"/>
                    </a:lnTo>
                    <a:lnTo>
                      <a:pt x="762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475110">
                  <a:defRPr/>
                </a:pPr>
                <a:endParaRPr lang="ko-KR" altLang="en-US" sz="1200" b="1" spc="-1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25" name="자유형 124"/>
              <p:cNvSpPr/>
              <p:nvPr/>
            </p:nvSpPr>
            <p:spPr bwMode="auto">
              <a:xfrm>
                <a:off x="5418774" y="1930238"/>
                <a:ext cx="2499347" cy="377931"/>
              </a:xfrm>
              <a:custGeom>
                <a:avLst/>
                <a:gdLst>
                  <a:gd name="connsiteX0" fmla="*/ 66864 w 2499347"/>
                  <a:gd name="connsiteY0" fmla="*/ 0 h 377931"/>
                  <a:gd name="connsiteX1" fmla="*/ 1231454 w 2499347"/>
                  <a:gd name="connsiteY1" fmla="*/ 0 h 377931"/>
                  <a:gd name="connsiteX2" fmla="*/ 1422997 w 2499347"/>
                  <a:gd name="connsiteY2" fmla="*/ 0 h 377931"/>
                  <a:gd name="connsiteX3" fmla="*/ 1710799 w 2499347"/>
                  <a:gd name="connsiteY3" fmla="*/ 0 h 377931"/>
                  <a:gd name="connsiteX4" fmla="*/ 1716043 w 2499347"/>
                  <a:gd name="connsiteY4" fmla="*/ 0 h 377931"/>
                  <a:gd name="connsiteX5" fmla="*/ 1745986 w 2499347"/>
                  <a:gd name="connsiteY5" fmla="*/ 0 h 377931"/>
                  <a:gd name="connsiteX6" fmla="*/ 2343224 w 2499347"/>
                  <a:gd name="connsiteY6" fmla="*/ 0 h 377931"/>
                  <a:gd name="connsiteX7" fmla="*/ 2499347 w 2499347"/>
                  <a:gd name="connsiteY7" fmla="*/ 156124 h 377931"/>
                  <a:gd name="connsiteX8" fmla="*/ 2343224 w 2499347"/>
                  <a:gd name="connsiteY8" fmla="*/ 312247 h 377931"/>
                  <a:gd name="connsiteX9" fmla="*/ 1745986 w 2499347"/>
                  <a:gd name="connsiteY9" fmla="*/ 312247 h 377931"/>
                  <a:gd name="connsiteX10" fmla="*/ 1710799 w 2499347"/>
                  <a:gd name="connsiteY10" fmla="*/ 312247 h 377931"/>
                  <a:gd name="connsiteX11" fmla="*/ 1422997 w 2499347"/>
                  <a:gd name="connsiteY11" fmla="*/ 312247 h 377931"/>
                  <a:gd name="connsiteX12" fmla="*/ 1422997 w 2499347"/>
                  <a:gd name="connsiteY12" fmla="*/ 311538 h 377931"/>
                  <a:gd name="connsiteX13" fmla="*/ 1231454 w 2499347"/>
                  <a:gd name="connsiteY13" fmla="*/ 311538 h 377931"/>
                  <a:gd name="connsiteX14" fmla="*/ 66864 w 2499347"/>
                  <a:gd name="connsiteY14" fmla="*/ 311538 h 377931"/>
                  <a:gd name="connsiteX15" fmla="*/ 0 w 2499347"/>
                  <a:gd name="connsiteY15" fmla="*/ 377931 h 377931"/>
                  <a:gd name="connsiteX16" fmla="*/ 0 w 2499347"/>
                  <a:gd name="connsiteY16" fmla="*/ 76608 h 377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99347" h="377931">
                    <a:moveTo>
                      <a:pt x="66864" y="0"/>
                    </a:moveTo>
                    <a:lnTo>
                      <a:pt x="1231454" y="0"/>
                    </a:lnTo>
                    <a:lnTo>
                      <a:pt x="1422997" y="0"/>
                    </a:lnTo>
                    <a:lnTo>
                      <a:pt x="1710799" y="0"/>
                    </a:lnTo>
                    <a:lnTo>
                      <a:pt x="1716043" y="0"/>
                    </a:lnTo>
                    <a:lnTo>
                      <a:pt x="1745986" y="0"/>
                    </a:lnTo>
                    <a:lnTo>
                      <a:pt x="2343224" y="0"/>
                    </a:lnTo>
                    <a:lnTo>
                      <a:pt x="2499347" y="156124"/>
                    </a:lnTo>
                    <a:lnTo>
                      <a:pt x="2343224" y="312247"/>
                    </a:lnTo>
                    <a:lnTo>
                      <a:pt x="1745986" y="312247"/>
                    </a:lnTo>
                    <a:lnTo>
                      <a:pt x="1710799" y="312247"/>
                    </a:lnTo>
                    <a:lnTo>
                      <a:pt x="1422997" y="312247"/>
                    </a:lnTo>
                    <a:lnTo>
                      <a:pt x="1422997" y="311538"/>
                    </a:lnTo>
                    <a:lnTo>
                      <a:pt x="1231454" y="311538"/>
                    </a:lnTo>
                    <a:lnTo>
                      <a:pt x="66864" y="311538"/>
                    </a:lnTo>
                    <a:lnTo>
                      <a:pt x="0" y="377931"/>
                    </a:lnTo>
                    <a:lnTo>
                      <a:pt x="0" y="76608"/>
                    </a:lnTo>
                    <a:close/>
                  </a:path>
                </a:pathLst>
              </a:custGeom>
              <a:solidFill>
                <a:srgbClr val="004F8A"/>
              </a:solidFill>
              <a:ln w="12700" algn="ctr">
                <a:solidFill>
                  <a:srgbClr val="004F8A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b="1" spc="-100" dirty="0">
                  <a:solidFill>
                    <a:schemeClr val="bg1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126" name="Picture 14" descr="16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biLevel thresh="25000"/>
                <a:extLst/>
              </a:blip>
              <a:srcRect b="32590"/>
              <a:stretch/>
            </p:blipFill>
            <p:spPr bwMode="auto">
              <a:xfrm>
                <a:off x="5446889" y="2054456"/>
                <a:ext cx="317231" cy="194815"/>
              </a:xfrm>
              <a:prstGeom prst="rect">
                <a:avLst/>
              </a:prstGeom>
              <a:noFill/>
            </p:spPr>
          </p:pic>
          <p:sp>
            <p:nvSpPr>
              <p:cNvPr id="127" name="TextBox 96"/>
              <p:cNvSpPr txBox="1">
                <a:spLocks noChangeArrowheads="1"/>
              </p:cNvSpPr>
              <p:nvPr/>
            </p:nvSpPr>
            <p:spPr bwMode="auto">
              <a:xfrm>
                <a:off x="5837012" y="1964869"/>
                <a:ext cx="82875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342900" indent="-3429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352425" indent="-352425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defTabSz="1082675"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defTabSz="1082675" fontAlgn="base">
                  <a:spcBef>
                    <a:spcPct val="0"/>
                  </a:spcBef>
                  <a:spcAft>
                    <a:spcPct val="0"/>
                  </a:spcAft>
                  <a:tabLst>
                    <a:tab pos="5870575" algn="l"/>
                  </a:tabLst>
                  <a:defRPr sz="29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lvl="1" eaLnBrk="0" latinLnBrk="0" hangingPunct="0">
                  <a:buClr>
                    <a:srgbClr val="0000FF"/>
                  </a:buClr>
                  <a:buSzPct val="90000"/>
                </a:pPr>
                <a:r>
                  <a:rPr lang="ko-KR" altLang="en-US" sz="1600" b="1" spc="-100" dirty="0">
                    <a:ln>
                      <a:solidFill>
                        <a:srgbClr val="6D88AF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n-ea"/>
                    <a:ea typeface="+mn-ea"/>
                  </a:rPr>
                  <a:t>사업 내용</a:t>
                </a:r>
              </a:p>
            </p:txBody>
          </p:sp>
        </p:grpSp>
        <p:grpSp>
          <p:nvGrpSpPr>
            <p:cNvPr id="86" name="그룹 85"/>
            <p:cNvGrpSpPr/>
            <p:nvPr/>
          </p:nvGrpSpPr>
          <p:grpSpPr>
            <a:xfrm>
              <a:off x="431173" y="1410198"/>
              <a:ext cx="1859756" cy="335213"/>
              <a:chOff x="857250" y="2646112"/>
              <a:chExt cx="1859756" cy="1096706"/>
            </a:xfrm>
          </p:grpSpPr>
          <p:sp>
            <p:nvSpPr>
              <p:cNvPr id="111" name="직사각형 110"/>
              <p:cNvSpPr/>
              <p:nvPr/>
            </p:nvSpPr>
            <p:spPr>
              <a:xfrm rot="16200000">
                <a:off x="1644777" y="2649262"/>
                <a:ext cx="1075378" cy="106908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12" name="그룹 111"/>
              <p:cNvGrpSpPr/>
              <p:nvPr/>
            </p:nvGrpSpPr>
            <p:grpSpPr>
              <a:xfrm>
                <a:off x="857250" y="2713489"/>
                <a:ext cx="1811255" cy="1007999"/>
                <a:chOff x="857250" y="2790492"/>
                <a:chExt cx="1811255" cy="1117364"/>
              </a:xfrm>
            </p:grpSpPr>
            <p:grpSp>
              <p:nvGrpSpPr>
                <p:cNvPr id="120" name="그룹 119"/>
                <p:cNvGrpSpPr/>
                <p:nvPr/>
              </p:nvGrpSpPr>
              <p:grpSpPr>
                <a:xfrm>
                  <a:off x="857250" y="2790492"/>
                  <a:ext cx="770717" cy="1117364"/>
                  <a:chOff x="3215906" y="2923605"/>
                  <a:chExt cx="770717" cy="1219200"/>
                </a:xfrm>
              </p:grpSpPr>
              <p:sp>
                <p:nvSpPr>
                  <p:cNvPr id="122" name="양쪽 모서리가 둥근 사각형 121"/>
                  <p:cNvSpPr/>
                  <p:nvPr/>
                </p:nvSpPr>
                <p:spPr>
                  <a:xfrm rot="16200000">
                    <a:off x="2991665" y="3147846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23" name="TextBox 122"/>
                  <p:cNvSpPr txBox="1"/>
                  <p:nvPr/>
                </p:nvSpPr>
                <p:spPr bwMode="auto">
                  <a:xfrm>
                    <a:off x="3222647" y="3069233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총 사업비</a:t>
                    </a:r>
                    <a:endPara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121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54395"/>
                  <a:ext cx="914033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614</a:t>
                  </a:r>
                  <a:r>
                    <a:rPr lang="ko-KR" altLang="en-US" sz="1400" b="1" spc="-100" dirty="0" err="1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억원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19" name="그림 118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87" name="그룹 86"/>
            <p:cNvGrpSpPr/>
            <p:nvPr/>
          </p:nvGrpSpPr>
          <p:grpSpPr>
            <a:xfrm>
              <a:off x="2423641" y="1410198"/>
              <a:ext cx="3634263" cy="335213"/>
              <a:chOff x="857251" y="2646112"/>
              <a:chExt cx="3634263" cy="1096706"/>
            </a:xfrm>
          </p:grpSpPr>
          <p:sp>
            <p:nvSpPr>
              <p:cNvPr id="104" name="직사각형 103"/>
              <p:cNvSpPr/>
              <p:nvPr/>
            </p:nvSpPr>
            <p:spPr>
              <a:xfrm rot="16200000">
                <a:off x="2532032" y="1762011"/>
                <a:ext cx="1075378" cy="2843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105" name="그룹 104"/>
              <p:cNvGrpSpPr/>
              <p:nvPr/>
            </p:nvGrpSpPr>
            <p:grpSpPr>
              <a:xfrm>
                <a:off x="857251" y="2713490"/>
                <a:ext cx="3591398" cy="1007999"/>
                <a:chOff x="857251" y="2790493"/>
                <a:chExt cx="3591398" cy="1117364"/>
              </a:xfrm>
            </p:grpSpPr>
            <p:grpSp>
              <p:nvGrpSpPr>
                <p:cNvPr id="107" name="그룹 106"/>
                <p:cNvGrpSpPr/>
                <p:nvPr/>
              </p:nvGrpSpPr>
              <p:grpSpPr>
                <a:xfrm>
                  <a:off x="857251" y="2790493"/>
                  <a:ext cx="770717" cy="1117364"/>
                  <a:chOff x="3215907" y="2923606"/>
                  <a:chExt cx="770717" cy="1219200"/>
                </a:xfrm>
              </p:grpSpPr>
              <p:sp>
                <p:nvSpPr>
                  <p:cNvPr id="109" name="양쪽 모서리가 둥근 사각형 108"/>
                  <p:cNvSpPr/>
                  <p:nvPr/>
                </p:nvSpPr>
                <p:spPr>
                  <a:xfrm rot="16200000">
                    <a:off x="2991666" y="3147847"/>
                    <a:ext cx="1219200" cy="770717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 bwMode="auto">
                  <a:xfrm>
                    <a:off x="3234552" y="3069234"/>
                    <a:ext cx="733426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ct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지원대상</a:t>
                    </a:r>
                  </a:p>
                </p:txBody>
              </p:sp>
            </p:grpSp>
            <p:sp>
              <p:nvSpPr>
                <p:cNvPr id="108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3" y="3054396"/>
                  <a:ext cx="2694176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ko-KR" altLang="en-US" sz="1400" b="1" spc="-10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지역 중소기업</a:t>
                  </a:r>
                  <a:endPara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endParaRPr>
                </a:p>
              </p:txBody>
            </p:sp>
          </p:grpSp>
          <p:pic>
            <p:nvPicPr>
              <p:cNvPr id="106" name="그림 105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  <p:grpSp>
          <p:nvGrpSpPr>
            <p:cNvPr id="96" name="그룹 95"/>
            <p:cNvGrpSpPr/>
            <p:nvPr/>
          </p:nvGrpSpPr>
          <p:grpSpPr>
            <a:xfrm>
              <a:off x="6210309" y="1410198"/>
              <a:ext cx="2638439" cy="335213"/>
              <a:chOff x="336705" y="2646112"/>
              <a:chExt cx="2638439" cy="1096706"/>
            </a:xfrm>
          </p:grpSpPr>
          <p:sp>
            <p:nvSpPr>
              <p:cNvPr id="97" name="직사각형 96"/>
              <p:cNvSpPr/>
              <p:nvPr/>
            </p:nvSpPr>
            <p:spPr>
              <a:xfrm rot="16200000">
                <a:off x="1741057" y="2552985"/>
                <a:ext cx="1075378" cy="12616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latin typeface="+mn-ea"/>
                </a:endParaRPr>
              </a:p>
            </p:txBody>
          </p:sp>
          <p:grpSp>
            <p:nvGrpSpPr>
              <p:cNvPr id="98" name="그룹 97"/>
              <p:cNvGrpSpPr/>
              <p:nvPr/>
            </p:nvGrpSpPr>
            <p:grpSpPr>
              <a:xfrm>
                <a:off x="336705" y="2713483"/>
                <a:ext cx="2638439" cy="1007999"/>
                <a:chOff x="336705" y="2790486"/>
                <a:chExt cx="2638439" cy="1117364"/>
              </a:xfrm>
            </p:grpSpPr>
            <p:grpSp>
              <p:nvGrpSpPr>
                <p:cNvPr id="100" name="그룹 99"/>
                <p:cNvGrpSpPr/>
                <p:nvPr/>
              </p:nvGrpSpPr>
              <p:grpSpPr>
                <a:xfrm>
                  <a:off x="336705" y="2790486"/>
                  <a:ext cx="1291265" cy="1117364"/>
                  <a:chOff x="2695361" y="2923598"/>
                  <a:chExt cx="1291265" cy="1219200"/>
                </a:xfrm>
              </p:grpSpPr>
              <p:sp>
                <p:nvSpPr>
                  <p:cNvPr id="102" name="양쪽 모서리가 둥근 사각형 101"/>
                  <p:cNvSpPr/>
                  <p:nvPr/>
                </p:nvSpPr>
                <p:spPr>
                  <a:xfrm rot="16200000">
                    <a:off x="2731394" y="2887566"/>
                    <a:ext cx="1219200" cy="1291264"/>
                  </a:xfrm>
                  <a:prstGeom prst="round2SameRect">
                    <a:avLst>
                      <a:gd name="adj1" fmla="val 17805"/>
                      <a:gd name="adj2" fmla="val 0"/>
                    </a:avLst>
                  </a:prstGeom>
                  <a:gradFill>
                    <a:gsLst>
                      <a:gs pos="0">
                        <a:srgbClr val="646576"/>
                      </a:gs>
                      <a:gs pos="50000">
                        <a:srgbClr val="646576"/>
                      </a:gs>
                      <a:gs pos="100000">
                        <a:srgbClr val="474853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pc="-100">
                      <a:latin typeface="+mn-ea"/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 bwMode="auto">
                  <a:xfrm>
                    <a:off x="2695361" y="3069230"/>
                    <a:ext cx="1244039" cy="852548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marL="0" lvl="1" algn="r" fontAlgn="ctr"/>
                    <a:r>
                      <a:rPr lang="ko-KR" altLang="en-US" sz="1400" b="1" spc="-1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</a:rPr>
                      <a:t>정부출연금 비중</a:t>
                    </a:r>
                  </a:p>
                </p:txBody>
              </p:sp>
            </p:grpSp>
            <p:sp>
              <p:nvSpPr>
                <p:cNvPr id="101" name="Rectangle 39"/>
                <p:cNvSpPr>
                  <a:spLocks noChangeArrowheads="1"/>
                </p:cNvSpPr>
                <p:nvPr/>
              </p:nvSpPr>
              <p:spPr bwMode="auto">
                <a:xfrm>
                  <a:off x="1754472" y="3081567"/>
                  <a:ext cx="1220672" cy="78668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latinLnBrk="0">
                    <a:lnSpc>
                      <a:spcPct val="110000"/>
                    </a:lnSpc>
                    <a:spcAft>
                      <a:spcPts val="300"/>
                    </a:spcAft>
                    <a:buClr>
                      <a:srgbClr val="384D72"/>
                    </a:buClr>
                    <a:buSzPct val="80000"/>
                    <a:defRPr/>
                  </a:pPr>
                  <a:r>
                    <a:rPr lang="en-US" altLang="ko-KR" sz="1400" b="1" spc="-100" dirty="0" smtClean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70% </a:t>
                  </a:r>
                  <a:r>
                    <a:rPr lang="ko-KR" altLang="en-US" sz="1400" b="1" spc="-100" dirty="0">
                      <a:ln>
                        <a:solidFill>
                          <a:srgbClr val="7593B5">
                            <a:alpha val="0"/>
                          </a:srgbClr>
                        </a:solidFill>
                      </a:ln>
                      <a:solidFill>
                        <a:srgbClr val="384D72"/>
                      </a:solidFill>
                      <a:latin typeface="+mn-ea"/>
                    </a:rPr>
                    <a:t>이내 </a:t>
                  </a:r>
                </a:p>
              </p:txBody>
            </p:sp>
          </p:grpSp>
          <p:pic>
            <p:nvPicPr>
              <p:cNvPr id="99" name="그림 98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53282" y="3158465"/>
                <a:ext cx="1096706" cy="72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575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61344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인력지원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)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연구인력 지원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321168" y="1127121"/>
            <a:ext cx="8572007" cy="648925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14" name="그룹 103"/>
          <p:cNvGrpSpPr/>
          <p:nvPr/>
        </p:nvGrpSpPr>
        <p:grpSpPr>
          <a:xfrm>
            <a:off x="250825" y="981075"/>
            <a:ext cx="2504111" cy="454950"/>
            <a:chOff x="5414010" y="1930238"/>
            <a:chExt cx="2504111" cy="454950"/>
          </a:xfrm>
        </p:grpSpPr>
        <p:sp>
          <p:nvSpPr>
            <p:cNvPr id="115" name="자유형 114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6" name="자유형 115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17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18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828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사업 내용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431173" y="1371350"/>
            <a:ext cx="1859756" cy="335213"/>
            <a:chOff x="857250" y="2646112"/>
            <a:chExt cx="1859756" cy="1096706"/>
          </a:xfrm>
        </p:grpSpPr>
        <p:sp>
          <p:nvSpPr>
            <p:cNvPr id="119" name="직사각형 118"/>
            <p:cNvSpPr/>
            <p:nvPr/>
          </p:nvSpPr>
          <p:spPr>
            <a:xfrm rot="16200000">
              <a:off x="1644777" y="2649262"/>
              <a:ext cx="1075378" cy="10690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857250" y="2713489"/>
              <a:ext cx="1811255" cy="1007999"/>
              <a:chOff x="857250" y="2790492"/>
              <a:chExt cx="1811255" cy="1117364"/>
            </a:xfrm>
          </p:grpSpPr>
          <p:grpSp>
            <p:nvGrpSpPr>
              <p:cNvPr id="122" name="그룹 121"/>
              <p:cNvGrpSpPr/>
              <p:nvPr/>
            </p:nvGrpSpPr>
            <p:grpSpPr>
              <a:xfrm>
                <a:off x="857250" y="2790492"/>
                <a:ext cx="770717" cy="1117364"/>
                <a:chOff x="3215906" y="2923605"/>
                <a:chExt cx="770717" cy="1219200"/>
              </a:xfrm>
            </p:grpSpPr>
            <p:sp>
              <p:nvSpPr>
                <p:cNvPr id="124" name="양쪽 모서리가 둥근 사각형 123"/>
                <p:cNvSpPr/>
                <p:nvPr/>
              </p:nvSpPr>
              <p:spPr>
                <a:xfrm rot="16200000">
                  <a:off x="2991665" y="3147846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25" name="TextBox 124"/>
                <p:cNvSpPr txBox="1"/>
                <p:nvPr/>
              </p:nvSpPr>
              <p:spPr bwMode="auto">
                <a:xfrm>
                  <a:off x="3222647" y="3069233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총 사업비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</p:grpSp>
          <p:sp>
            <p:nvSpPr>
              <p:cNvPr id="123" name="Rectangle 39"/>
              <p:cNvSpPr>
                <a:spLocks noChangeArrowheads="1"/>
              </p:cNvSpPr>
              <p:nvPr/>
            </p:nvSpPr>
            <p:spPr bwMode="auto">
              <a:xfrm>
                <a:off x="1754472" y="3027214"/>
                <a:ext cx="914033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338</a:t>
                </a:r>
                <a:r>
                  <a:rPr lang="ko-KR" altLang="en-US" sz="1400" b="1" spc="-100" dirty="0" err="1" smtClean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억원</a:t>
                </a:r>
                <a:endParaRPr lang="ko-KR" altLang="en-US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26" name="그림 125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66" name="그룹 165"/>
          <p:cNvGrpSpPr/>
          <p:nvPr/>
        </p:nvGrpSpPr>
        <p:grpSpPr>
          <a:xfrm>
            <a:off x="6042035" y="1371350"/>
            <a:ext cx="2741134" cy="335213"/>
            <a:chOff x="336705" y="2646112"/>
            <a:chExt cx="2741134" cy="1096706"/>
          </a:xfrm>
        </p:grpSpPr>
        <p:sp>
          <p:nvSpPr>
            <p:cNvPr id="167" name="직사각형 166"/>
            <p:cNvSpPr/>
            <p:nvPr/>
          </p:nvSpPr>
          <p:spPr>
            <a:xfrm rot="16200000">
              <a:off x="1825193" y="2468848"/>
              <a:ext cx="1075379" cy="1429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68" name="그룹 167"/>
            <p:cNvGrpSpPr/>
            <p:nvPr/>
          </p:nvGrpSpPr>
          <p:grpSpPr>
            <a:xfrm>
              <a:off x="336705" y="2713483"/>
              <a:ext cx="2687972" cy="1007999"/>
              <a:chOff x="336705" y="2790486"/>
              <a:chExt cx="2687972" cy="1117364"/>
            </a:xfrm>
          </p:grpSpPr>
          <p:grpSp>
            <p:nvGrpSpPr>
              <p:cNvPr id="170" name="그룹 169"/>
              <p:cNvGrpSpPr/>
              <p:nvPr/>
            </p:nvGrpSpPr>
            <p:grpSpPr>
              <a:xfrm>
                <a:off x="336705" y="2790486"/>
                <a:ext cx="1291265" cy="1117364"/>
                <a:chOff x="2695361" y="2923598"/>
                <a:chExt cx="1291265" cy="1219200"/>
              </a:xfrm>
            </p:grpSpPr>
            <p:sp>
              <p:nvSpPr>
                <p:cNvPr id="172" name="양쪽 모서리가 둥근 사각형 171"/>
                <p:cNvSpPr/>
                <p:nvPr/>
              </p:nvSpPr>
              <p:spPr>
                <a:xfrm rot="16200000">
                  <a:off x="2731394" y="2887566"/>
                  <a:ext cx="1219200" cy="1291264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73" name="TextBox 172"/>
                <p:cNvSpPr txBox="1"/>
                <p:nvPr/>
              </p:nvSpPr>
              <p:spPr bwMode="auto">
                <a:xfrm>
                  <a:off x="2695361" y="3069230"/>
                  <a:ext cx="1244039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정부출연금 비중</a:t>
                  </a:r>
                </a:p>
              </p:txBody>
            </p:sp>
          </p:grpSp>
          <p:sp>
            <p:nvSpPr>
              <p:cNvPr id="171" name="Rectangle 39"/>
              <p:cNvSpPr>
                <a:spLocks noChangeArrowheads="1"/>
              </p:cNvSpPr>
              <p:nvPr/>
            </p:nvSpPr>
            <p:spPr bwMode="auto">
              <a:xfrm>
                <a:off x="1754472" y="3000026"/>
                <a:ext cx="1270205" cy="786687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en-US" altLang="ko-KR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50~100% </a:t>
                </a: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이내 </a:t>
                </a:r>
              </a:p>
            </p:txBody>
          </p:sp>
        </p:grpSp>
        <p:pic>
          <p:nvPicPr>
            <p:cNvPr id="169" name="그림 168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grpSp>
        <p:nvGrpSpPr>
          <p:cNvPr id="182" name="그룹 181"/>
          <p:cNvGrpSpPr/>
          <p:nvPr/>
        </p:nvGrpSpPr>
        <p:grpSpPr>
          <a:xfrm>
            <a:off x="2423641" y="1371350"/>
            <a:ext cx="3500913" cy="335213"/>
            <a:chOff x="857251" y="2646112"/>
            <a:chExt cx="3500913" cy="1096706"/>
          </a:xfrm>
        </p:grpSpPr>
        <p:sp>
          <p:nvSpPr>
            <p:cNvPr id="183" name="직사각형 182"/>
            <p:cNvSpPr/>
            <p:nvPr/>
          </p:nvSpPr>
          <p:spPr>
            <a:xfrm rot="16200000">
              <a:off x="2465357" y="1828686"/>
              <a:ext cx="1075378" cy="27102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outerShdw dist="25400" dir="2700000" algn="tl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>
                <a:latin typeface="+mn-ea"/>
              </a:endParaRPr>
            </a:p>
          </p:txBody>
        </p:sp>
        <p:grpSp>
          <p:nvGrpSpPr>
            <p:cNvPr id="184" name="그룹 183"/>
            <p:cNvGrpSpPr/>
            <p:nvPr/>
          </p:nvGrpSpPr>
          <p:grpSpPr>
            <a:xfrm>
              <a:off x="857251" y="2713490"/>
              <a:ext cx="3344699" cy="1007999"/>
              <a:chOff x="857251" y="2790493"/>
              <a:chExt cx="3344699" cy="1117364"/>
            </a:xfrm>
          </p:grpSpPr>
          <p:grpSp>
            <p:nvGrpSpPr>
              <p:cNvPr id="186" name="그룹 185"/>
              <p:cNvGrpSpPr/>
              <p:nvPr/>
            </p:nvGrpSpPr>
            <p:grpSpPr>
              <a:xfrm>
                <a:off x="857251" y="2790493"/>
                <a:ext cx="770717" cy="1117364"/>
                <a:chOff x="3215907" y="2923606"/>
                <a:chExt cx="770717" cy="1219200"/>
              </a:xfrm>
            </p:grpSpPr>
            <p:sp>
              <p:nvSpPr>
                <p:cNvPr id="188" name="양쪽 모서리가 둥근 사각형 187"/>
                <p:cNvSpPr/>
                <p:nvPr/>
              </p:nvSpPr>
              <p:spPr>
                <a:xfrm rot="16200000">
                  <a:off x="2991666" y="3147847"/>
                  <a:ext cx="1219200" cy="770717"/>
                </a:xfrm>
                <a:prstGeom prst="round2SameRect">
                  <a:avLst>
                    <a:gd name="adj1" fmla="val 17805"/>
                    <a:gd name="adj2" fmla="val 0"/>
                  </a:avLst>
                </a:prstGeom>
                <a:gradFill>
                  <a:gsLst>
                    <a:gs pos="0">
                      <a:srgbClr val="646576"/>
                    </a:gs>
                    <a:gs pos="50000">
                      <a:srgbClr val="646576"/>
                    </a:gs>
                    <a:gs pos="100000">
                      <a:srgbClr val="474853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89" name="TextBox 188"/>
                <p:cNvSpPr txBox="1"/>
                <p:nvPr/>
              </p:nvSpPr>
              <p:spPr bwMode="auto">
                <a:xfrm>
                  <a:off x="3234552" y="3069234"/>
                  <a:ext cx="733426" cy="85254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marL="0" lvl="1" algn="ctr" fontAlgn="ctr"/>
                  <a:r>
                    <a:rPr lang="ko-KR" altLang="en-US" sz="1400" b="1" spc="-10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+mn-ea"/>
                    </a:rPr>
                    <a:t>지원대상</a:t>
                  </a:r>
                </a:p>
              </p:txBody>
            </p:sp>
          </p:grpSp>
          <p:sp>
            <p:nvSpPr>
              <p:cNvPr id="187" name="Rectangle 39"/>
              <p:cNvSpPr>
                <a:spLocks noChangeArrowheads="1"/>
              </p:cNvSpPr>
              <p:nvPr/>
            </p:nvSpPr>
            <p:spPr bwMode="auto">
              <a:xfrm>
                <a:off x="1754473" y="2963643"/>
                <a:ext cx="2447477" cy="85947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>
                <a:spAutoFit/>
              </a:bodyPr>
              <a:lstStyle/>
              <a:p>
                <a:pPr algn="ctr" latinLnBrk="0">
                  <a:lnSpc>
                    <a:spcPct val="110000"/>
                  </a:lnSpc>
                  <a:spcAft>
                    <a:spcPts val="300"/>
                  </a:spcAft>
                  <a:buClr>
                    <a:srgbClr val="384D72"/>
                  </a:buClr>
                  <a:buSzPct val="80000"/>
                  <a:defRPr/>
                </a:pPr>
                <a:r>
                  <a:rPr lang="ko-KR" altLang="en-US" sz="1400" b="1" spc="-100" dirty="0">
                    <a:ln>
                      <a:solidFill>
                        <a:srgbClr val="7593B5">
                          <a:alpha val="0"/>
                        </a:srgbClr>
                      </a:solidFill>
                    </a:ln>
                    <a:solidFill>
                      <a:srgbClr val="384D72"/>
                    </a:solidFill>
                    <a:latin typeface="+mn-ea"/>
                  </a:rPr>
                  <a:t>중소기업 </a:t>
                </a:r>
                <a:endParaRPr lang="en-US" altLang="ko-KR" sz="1400" b="1" spc="-100" dirty="0">
                  <a:ln>
                    <a:solidFill>
                      <a:srgbClr val="7593B5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</a:endParaRPr>
              </a:p>
            </p:txBody>
          </p:sp>
        </p:grpSp>
        <p:pic>
          <p:nvPicPr>
            <p:cNvPr id="185" name="그림 184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53282" y="3158465"/>
              <a:ext cx="1096706" cy="72000"/>
            </a:xfrm>
            <a:prstGeom prst="rect">
              <a:avLst/>
            </a:prstGeom>
          </p:spPr>
        </p:pic>
      </p:grpSp>
      <p:sp>
        <p:nvSpPr>
          <p:cNvPr id="190" name="직사각형 189"/>
          <p:cNvSpPr/>
          <p:nvPr/>
        </p:nvSpPr>
        <p:spPr>
          <a:xfrm>
            <a:off x="321168" y="2072001"/>
            <a:ext cx="8572007" cy="4201799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spc="-100" dirty="0">
              <a:latin typeface="+mn-ea"/>
            </a:endParaRPr>
          </a:p>
        </p:txBody>
      </p:sp>
      <p:grpSp>
        <p:nvGrpSpPr>
          <p:cNvPr id="191" name="그룹 103"/>
          <p:cNvGrpSpPr/>
          <p:nvPr/>
        </p:nvGrpSpPr>
        <p:grpSpPr>
          <a:xfrm>
            <a:off x="250825" y="1925955"/>
            <a:ext cx="2504111" cy="454950"/>
            <a:chOff x="5414010" y="1930238"/>
            <a:chExt cx="2504111" cy="454950"/>
          </a:xfrm>
        </p:grpSpPr>
        <p:sp>
          <p:nvSpPr>
            <p:cNvPr id="192" name="자유형 191"/>
            <p:cNvSpPr/>
            <p:nvPr/>
          </p:nvSpPr>
          <p:spPr bwMode="auto">
            <a:xfrm flipV="1">
              <a:off x="5414010" y="2231150"/>
              <a:ext cx="70343" cy="154038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3" name="자유형 192"/>
            <p:cNvSpPr/>
            <p:nvPr/>
          </p:nvSpPr>
          <p:spPr bwMode="auto">
            <a:xfrm>
              <a:off x="5418774" y="1930238"/>
              <a:ext cx="2499347" cy="377931"/>
            </a:xfrm>
            <a:custGeom>
              <a:avLst/>
              <a:gdLst>
                <a:gd name="connsiteX0" fmla="*/ 66864 w 2499347"/>
                <a:gd name="connsiteY0" fmla="*/ 0 h 377931"/>
                <a:gd name="connsiteX1" fmla="*/ 1231454 w 2499347"/>
                <a:gd name="connsiteY1" fmla="*/ 0 h 377931"/>
                <a:gd name="connsiteX2" fmla="*/ 1422997 w 2499347"/>
                <a:gd name="connsiteY2" fmla="*/ 0 h 377931"/>
                <a:gd name="connsiteX3" fmla="*/ 1710799 w 2499347"/>
                <a:gd name="connsiteY3" fmla="*/ 0 h 377931"/>
                <a:gd name="connsiteX4" fmla="*/ 1716043 w 2499347"/>
                <a:gd name="connsiteY4" fmla="*/ 0 h 377931"/>
                <a:gd name="connsiteX5" fmla="*/ 1745986 w 2499347"/>
                <a:gd name="connsiteY5" fmla="*/ 0 h 377931"/>
                <a:gd name="connsiteX6" fmla="*/ 2343224 w 2499347"/>
                <a:gd name="connsiteY6" fmla="*/ 0 h 377931"/>
                <a:gd name="connsiteX7" fmla="*/ 2499347 w 2499347"/>
                <a:gd name="connsiteY7" fmla="*/ 156124 h 377931"/>
                <a:gd name="connsiteX8" fmla="*/ 2343224 w 2499347"/>
                <a:gd name="connsiteY8" fmla="*/ 312247 h 377931"/>
                <a:gd name="connsiteX9" fmla="*/ 1745986 w 2499347"/>
                <a:gd name="connsiteY9" fmla="*/ 312247 h 377931"/>
                <a:gd name="connsiteX10" fmla="*/ 1710799 w 2499347"/>
                <a:gd name="connsiteY10" fmla="*/ 312247 h 377931"/>
                <a:gd name="connsiteX11" fmla="*/ 1422997 w 2499347"/>
                <a:gd name="connsiteY11" fmla="*/ 312247 h 377931"/>
                <a:gd name="connsiteX12" fmla="*/ 1422997 w 2499347"/>
                <a:gd name="connsiteY12" fmla="*/ 311538 h 377931"/>
                <a:gd name="connsiteX13" fmla="*/ 1231454 w 2499347"/>
                <a:gd name="connsiteY13" fmla="*/ 311538 h 377931"/>
                <a:gd name="connsiteX14" fmla="*/ 66864 w 2499347"/>
                <a:gd name="connsiteY14" fmla="*/ 311538 h 377931"/>
                <a:gd name="connsiteX15" fmla="*/ 0 w 2499347"/>
                <a:gd name="connsiteY15" fmla="*/ 377931 h 377931"/>
                <a:gd name="connsiteX16" fmla="*/ 0 w 2499347"/>
                <a:gd name="connsiteY16" fmla="*/ 76608 h 37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99347" h="377931">
                  <a:moveTo>
                    <a:pt x="66864" y="0"/>
                  </a:moveTo>
                  <a:lnTo>
                    <a:pt x="1231454" y="0"/>
                  </a:lnTo>
                  <a:lnTo>
                    <a:pt x="1422997" y="0"/>
                  </a:lnTo>
                  <a:lnTo>
                    <a:pt x="1710799" y="0"/>
                  </a:lnTo>
                  <a:lnTo>
                    <a:pt x="1716043" y="0"/>
                  </a:lnTo>
                  <a:lnTo>
                    <a:pt x="1745986" y="0"/>
                  </a:lnTo>
                  <a:lnTo>
                    <a:pt x="2343224" y="0"/>
                  </a:lnTo>
                  <a:lnTo>
                    <a:pt x="2499347" y="156124"/>
                  </a:lnTo>
                  <a:lnTo>
                    <a:pt x="2343224" y="312247"/>
                  </a:lnTo>
                  <a:lnTo>
                    <a:pt x="1745986" y="312247"/>
                  </a:lnTo>
                  <a:lnTo>
                    <a:pt x="1710799" y="312247"/>
                  </a:lnTo>
                  <a:lnTo>
                    <a:pt x="1422997" y="312247"/>
                  </a:lnTo>
                  <a:lnTo>
                    <a:pt x="1422997" y="311538"/>
                  </a:lnTo>
                  <a:lnTo>
                    <a:pt x="1231454" y="311538"/>
                  </a:lnTo>
                  <a:lnTo>
                    <a:pt x="66864" y="311538"/>
                  </a:lnTo>
                  <a:lnTo>
                    <a:pt x="0" y="377931"/>
                  </a:lnTo>
                  <a:lnTo>
                    <a:pt x="0" y="76608"/>
                  </a:lnTo>
                  <a:close/>
                </a:path>
              </a:pathLst>
            </a:custGeom>
            <a:solidFill>
              <a:srgbClr val="004F8A"/>
            </a:solidFill>
            <a:ln w="12700" algn="ctr">
              <a:solidFill>
                <a:srgbClr val="004F8A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solidFill>
                  <a:schemeClr val="bg1"/>
                </a:soli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194" name="Picture 14" descr="16"/>
            <p:cNvPicPr>
              <a:picLocks noChangeAspect="1" noChangeArrowheads="1"/>
            </p:cNvPicPr>
            <p:nvPr/>
          </p:nvPicPr>
          <p:blipFill rotWithShape="1">
            <a:blip r:embed="rId3" cstate="print">
              <a:biLevel thresh="25000"/>
              <a:extLst/>
            </a:blip>
            <a:srcRect b="32590"/>
            <a:stretch/>
          </p:blipFill>
          <p:spPr bwMode="auto">
            <a:xfrm>
              <a:off x="5446889" y="2054456"/>
              <a:ext cx="317231" cy="194815"/>
            </a:xfrm>
            <a:prstGeom prst="rect">
              <a:avLst/>
            </a:prstGeom>
            <a:noFill/>
          </p:spPr>
        </p:pic>
        <p:sp>
          <p:nvSpPr>
            <p:cNvPr id="195" name="TextBox 96"/>
            <p:cNvSpPr txBox="1">
              <a:spLocks noChangeArrowheads="1"/>
            </p:cNvSpPr>
            <p:nvPr/>
          </p:nvSpPr>
          <p:spPr bwMode="auto">
            <a:xfrm>
              <a:off x="5837012" y="1964869"/>
              <a:ext cx="179055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16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내역사업별 상세내용</a:t>
              </a:r>
            </a:p>
          </p:txBody>
        </p:sp>
      </p:grpSp>
      <p:sp>
        <p:nvSpPr>
          <p:cNvPr id="196" name="모서리가 둥근 직사각형 195"/>
          <p:cNvSpPr/>
          <p:nvPr/>
        </p:nvSpPr>
        <p:spPr>
          <a:xfrm>
            <a:off x="366715" y="5599139"/>
            <a:ext cx="8474400" cy="519936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기준연봉 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학사 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</a:t>
            </a:r>
            <a:r>
              <a:rPr lang="ko-KR" altLang="en-US" sz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천만원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석사 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4</a:t>
            </a:r>
            <a:r>
              <a:rPr lang="ko-KR" altLang="en-US" sz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천만원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박사 </a:t>
            </a:r>
            <a:r>
              <a:rPr lang="en-US" altLang="ko-KR" sz="1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5</a:t>
            </a:r>
            <a:r>
              <a:rPr lang="ko-KR" altLang="en-US" sz="1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천만원</a:t>
            </a:r>
            <a:endParaRPr lang="en-US" altLang="ko-KR" sz="1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5"/>
              </a:buBlip>
              <a:tabLst>
                <a:tab pos="355600" algn="l"/>
              </a:tabLst>
            </a:pP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중소기업 </a:t>
            </a:r>
            <a:r>
              <a:rPr lang="en-US" altLang="ko-KR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R&amp;D </a:t>
            </a: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산업인턴사업</a:t>
            </a:r>
            <a:r>
              <a:rPr lang="en-US" altLang="ko-KR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(’19</a:t>
            </a: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 예산 </a:t>
            </a:r>
            <a:r>
              <a:rPr lang="en-US" altLang="ko-KR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18.3</a:t>
            </a:r>
            <a:r>
              <a:rPr lang="ko-KR" altLang="en-US" sz="1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억원</a:t>
            </a:r>
            <a:r>
              <a:rPr lang="en-US" altLang="ko-KR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은 </a:t>
            </a:r>
            <a:r>
              <a:rPr lang="ko-KR" altLang="en-US" sz="1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계속과제만으로</a:t>
            </a: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운영하여 </a:t>
            </a:r>
            <a:r>
              <a:rPr lang="en-US" altLang="ko-KR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’19</a:t>
            </a:r>
            <a:r>
              <a:rPr lang="ko-KR" altLang="en-US" sz="1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년 신규 </a:t>
            </a:r>
            <a:r>
              <a:rPr lang="ko-KR" altLang="en-US" sz="1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미지원</a:t>
            </a:r>
            <a:endParaRPr lang="ko-KR" altLang="en-US" sz="1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pic>
        <p:nvPicPr>
          <p:cNvPr id="220" name="Picture 66" descr="eee-0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71"/>
          <a:stretch/>
        </p:blipFill>
        <p:spPr bwMode="auto">
          <a:xfrm>
            <a:off x="1323938" y="3007271"/>
            <a:ext cx="16479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" name="양쪽 모서리가 둥근 사각형 222"/>
          <p:cNvSpPr/>
          <p:nvPr/>
        </p:nvSpPr>
        <p:spPr>
          <a:xfrm rot="16200000" flipH="1">
            <a:off x="800962" y="2595514"/>
            <a:ext cx="576884" cy="1400400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24" name="직사각형 223"/>
          <p:cNvSpPr/>
          <p:nvPr/>
        </p:nvSpPr>
        <p:spPr>
          <a:xfrm>
            <a:off x="417926" y="3074829"/>
            <a:ext cx="1342956" cy="467239"/>
          </a:xfrm>
          <a:prstGeom prst="rect">
            <a:avLst/>
          </a:prstGeom>
        </p:spPr>
        <p:txBody>
          <a:bodyPr vert="horz" wrap="square" lIns="0" tIns="0" rIns="0" bIns="36000" anchor="ctr">
            <a:spAutoFit/>
          </a:bodyPr>
          <a:lstStyle/>
          <a:p>
            <a:pPr algn="ctr" latinLnBrk="0"/>
            <a:r>
              <a:rPr kumimoji="1" lang="ko-KR" altLang="en-US" sz="1400" b="1" spc="-20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공공연</a:t>
            </a:r>
            <a:r>
              <a:rPr kumimoji="1" lang="ko-KR" altLang="en-US" sz="14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연구인력 파견지원</a:t>
            </a:r>
          </a:p>
        </p:txBody>
      </p:sp>
      <p:pic>
        <p:nvPicPr>
          <p:cNvPr id="262" name="Picture 66" descr="eee-0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71"/>
          <a:stretch/>
        </p:blipFill>
        <p:spPr bwMode="auto">
          <a:xfrm>
            <a:off x="1323938" y="3652303"/>
            <a:ext cx="164798" cy="74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" name="양쪽 모서리가 둥근 사각형 264"/>
          <p:cNvSpPr/>
          <p:nvPr/>
        </p:nvSpPr>
        <p:spPr>
          <a:xfrm rot="16200000" flipH="1">
            <a:off x="803018" y="3238493"/>
            <a:ext cx="572772" cy="1400400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66" name="직사각형 265"/>
          <p:cNvSpPr/>
          <p:nvPr/>
        </p:nvSpPr>
        <p:spPr>
          <a:xfrm>
            <a:off x="417926" y="3635482"/>
            <a:ext cx="1342956" cy="617247"/>
          </a:xfrm>
          <a:prstGeom prst="rect">
            <a:avLst/>
          </a:prstGeom>
        </p:spPr>
        <p:txBody>
          <a:bodyPr vert="horz" wrap="square" lIns="0" tIns="0" rIns="0" bIns="0" anchor="ctr">
            <a:spAutoFit/>
          </a:bodyPr>
          <a:lstStyle/>
          <a:p>
            <a:pPr algn="ctr" latinLnBrk="0"/>
            <a:r>
              <a:rPr kumimoji="1" lang="ko-KR" altLang="en-US" sz="14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신진 </a:t>
            </a:r>
            <a:r>
              <a:rPr kumimoji="1" lang="ko-KR" altLang="en-US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연구인력</a:t>
            </a:r>
            <a:r>
              <a:rPr kumimoji="1" lang="en-US" altLang="ko-KR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/>
            </a:r>
            <a:br>
              <a:rPr kumimoji="1" lang="en-US" altLang="ko-KR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</a:br>
            <a:r>
              <a:rPr kumimoji="1" lang="ko-KR" altLang="en-US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채용지원</a:t>
            </a:r>
            <a:endParaRPr kumimoji="1" lang="ko-KR" altLang="en-US" sz="1400" b="1" spc="-2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73" name="Picture 66" descr="eee-0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71"/>
          <a:stretch/>
        </p:blipFill>
        <p:spPr bwMode="auto">
          <a:xfrm>
            <a:off x="1323938" y="4293222"/>
            <a:ext cx="164798" cy="76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" name="양쪽 모서리가 둥근 사각형 275"/>
          <p:cNvSpPr/>
          <p:nvPr/>
        </p:nvSpPr>
        <p:spPr>
          <a:xfrm rot="16200000" flipH="1">
            <a:off x="800362" y="3882065"/>
            <a:ext cx="578083" cy="1400400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77" name="직사각형 276"/>
          <p:cNvSpPr/>
          <p:nvPr/>
        </p:nvSpPr>
        <p:spPr>
          <a:xfrm>
            <a:off x="417926" y="4291640"/>
            <a:ext cx="1342956" cy="617247"/>
          </a:xfrm>
          <a:prstGeom prst="rect">
            <a:avLst/>
          </a:prstGeom>
        </p:spPr>
        <p:txBody>
          <a:bodyPr vert="horz" wrap="square" lIns="0" tIns="0" rIns="0" bIns="0" anchor="ctr">
            <a:spAutoFit/>
          </a:bodyPr>
          <a:lstStyle/>
          <a:p>
            <a:pPr algn="ctr" latinLnBrk="0"/>
            <a:r>
              <a:rPr kumimoji="1" lang="ko-KR" altLang="en-US" sz="1400" b="1" spc="-200" dirty="0" err="1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고경력</a:t>
            </a:r>
            <a:r>
              <a:rPr kumimoji="1" lang="ko-KR" altLang="en-US" sz="14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연구인력 채용지원</a:t>
            </a:r>
          </a:p>
        </p:txBody>
      </p:sp>
      <p:pic>
        <p:nvPicPr>
          <p:cNvPr id="284" name="Picture 66" descr="eee-0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71"/>
          <a:stretch/>
        </p:blipFill>
        <p:spPr bwMode="auto">
          <a:xfrm>
            <a:off x="1323938" y="4942362"/>
            <a:ext cx="164798" cy="52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" name="양쪽 모서리가 둥근 사각형 286"/>
          <p:cNvSpPr/>
          <p:nvPr/>
        </p:nvSpPr>
        <p:spPr>
          <a:xfrm rot="16200000" flipH="1">
            <a:off x="801397" y="4530172"/>
            <a:ext cx="576014" cy="1400400"/>
          </a:xfrm>
          <a:prstGeom prst="round2SameRect">
            <a:avLst>
              <a:gd name="adj1" fmla="val 21628"/>
              <a:gd name="adj2" fmla="val 0"/>
            </a:avLst>
          </a:prstGeom>
          <a:solidFill>
            <a:srgbClr val="609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 eaLnBrk="0" fontAlgn="ctr" hangingPunct="0">
              <a:lnSpc>
                <a:spcPct val="110000"/>
              </a:lnSpc>
              <a:buClr>
                <a:srgbClr val="4D4D4D"/>
              </a:buClr>
              <a:buSzPct val="80000"/>
            </a:pPr>
            <a:endParaRPr lang="ko-KR" altLang="en-US" sz="160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88" name="직사각형 287"/>
          <p:cNvSpPr/>
          <p:nvPr/>
        </p:nvSpPr>
        <p:spPr>
          <a:xfrm>
            <a:off x="430466" y="5002301"/>
            <a:ext cx="1317874" cy="467239"/>
          </a:xfrm>
          <a:prstGeom prst="rect">
            <a:avLst/>
          </a:prstGeom>
        </p:spPr>
        <p:txBody>
          <a:bodyPr vert="horz" wrap="square" lIns="0" tIns="0" rIns="0" bIns="36000" anchor="ctr">
            <a:spAutoFit/>
          </a:bodyPr>
          <a:lstStyle/>
          <a:p>
            <a:pPr algn="ctr" latinLnBrk="0"/>
            <a:r>
              <a:rPr kumimoji="1" lang="ko-KR" altLang="en-US" sz="1400" b="1" spc="-200" dirty="0" err="1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기업연계형</a:t>
            </a:r>
            <a:r>
              <a:rPr kumimoji="1" lang="en-US" altLang="ko-KR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/>
            </a:r>
            <a:br>
              <a:rPr kumimoji="1" lang="en-US" altLang="ko-KR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</a:br>
            <a:r>
              <a:rPr kumimoji="1" lang="ko-KR" altLang="en-US" sz="1400" b="1" spc="-2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연구개발 </a:t>
            </a:r>
            <a:r>
              <a:rPr kumimoji="1" lang="ko-KR" altLang="en-US" sz="1400" b="1" spc="-2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인력양성</a:t>
            </a:r>
          </a:p>
        </p:txBody>
      </p:sp>
      <p:grpSp>
        <p:nvGrpSpPr>
          <p:cNvPr id="225" name="그룹 224"/>
          <p:cNvGrpSpPr/>
          <p:nvPr/>
        </p:nvGrpSpPr>
        <p:grpSpPr>
          <a:xfrm>
            <a:off x="1862131" y="2320082"/>
            <a:ext cx="1496098" cy="599359"/>
            <a:chOff x="1766586" y="965627"/>
            <a:chExt cx="2326901" cy="599359"/>
          </a:xfrm>
        </p:grpSpPr>
        <p:sp>
          <p:nvSpPr>
            <p:cNvPr id="22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지원규모</a:t>
              </a: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01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sp>
        <p:nvSpPr>
          <p:cNvPr id="212" name="모서리가 둥근 직사각형 211"/>
          <p:cNvSpPr/>
          <p:nvPr/>
        </p:nvSpPr>
        <p:spPr>
          <a:xfrm>
            <a:off x="1837005" y="3009589"/>
            <a:ext cx="1396365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82.8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58" name="모서리가 둥근 직사각형 257"/>
          <p:cNvSpPr/>
          <p:nvPr/>
        </p:nvSpPr>
        <p:spPr>
          <a:xfrm>
            <a:off x="1837005" y="3655626"/>
            <a:ext cx="1396365" cy="568947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150.6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9" name="모서리가 둥근 직사각형 268"/>
          <p:cNvSpPr/>
          <p:nvPr/>
        </p:nvSpPr>
        <p:spPr>
          <a:xfrm>
            <a:off x="1837005" y="4296544"/>
            <a:ext cx="1396365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56.7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80" name="모서리가 둥근 직사각형 279"/>
          <p:cNvSpPr/>
          <p:nvPr/>
        </p:nvSpPr>
        <p:spPr>
          <a:xfrm>
            <a:off x="1837005" y="4944680"/>
            <a:ext cx="1396365" cy="573318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30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241" name="그룹 240"/>
          <p:cNvGrpSpPr/>
          <p:nvPr/>
        </p:nvGrpSpPr>
        <p:grpSpPr>
          <a:xfrm>
            <a:off x="3301799" y="2320082"/>
            <a:ext cx="1990333" cy="599359"/>
            <a:chOff x="1766586" y="965627"/>
            <a:chExt cx="2326901" cy="599359"/>
          </a:xfrm>
        </p:grpSpPr>
        <p:sp>
          <p:nvSpPr>
            <p:cNvPr id="242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726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지원대상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02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sp>
        <p:nvSpPr>
          <p:cNvPr id="253" name="모서리가 둥근 직사각형 252"/>
          <p:cNvSpPr/>
          <p:nvPr/>
        </p:nvSpPr>
        <p:spPr>
          <a:xfrm>
            <a:off x="3301799" y="3009589"/>
            <a:ext cx="1857653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부설연구소 </a:t>
            </a:r>
            <a:r>
              <a:rPr lang="ko-KR" altLang="en-US" sz="1400" b="1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보유 기술</a:t>
            </a:r>
            <a:r>
              <a:rPr lang="en-US" altLang="ko-KR" sz="1400" b="1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</a:t>
            </a:r>
            <a:endParaRPr lang="en-US" altLang="ko-KR" sz="1400" b="1" spc="-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경영혁신형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중소기업</a:t>
            </a:r>
          </a:p>
        </p:txBody>
      </p:sp>
      <p:sp>
        <p:nvSpPr>
          <p:cNvPr id="259" name="모서리가 둥근 직사각형 258"/>
          <p:cNvSpPr/>
          <p:nvPr/>
        </p:nvSpPr>
        <p:spPr>
          <a:xfrm>
            <a:off x="3301799" y="3655626"/>
            <a:ext cx="1857653" cy="568947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부설연구소 </a:t>
            </a:r>
            <a:r>
              <a:rPr lang="en-US" altLang="ko-KR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 연구전담부서</a:t>
            </a:r>
            <a:r>
              <a:rPr lang="en-US" altLang="ko-KR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200" b="1" spc="-3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보유 중소기업</a:t>
            </a:r>
          </a:p>
        </p:txBody>
      </p:sp>
      <p:sp>
        <p:nvSpPr>
          <p:cNvPr id="270" name="모서리가 둥근 직사각형 269"/>
          <p:cNvSpPr/>
          <p:nvPr/>
        </p:nvSpPr>
        <p:spPr>
          <a:xfrm>
            <a:off x="3301799" y="4296544"/>
            <a:ext cx="1857653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부설연구소 </a:t>
            </a:r>
            <a:r>
              <a:rPr lang="en-US" altLang="ko-KR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 연구전담부서</a:t>
            </a:r>
            <a:r>
              <a:rPr lang="en-US" altLang="ko-KR" sz="1200" b="1" spc="-3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보유 중소기업</a:t>
            </a:r>
          </a:p>
        </p:txBody>
      </p:sp>
      <p:sp>
        <p:nvSpPr>
          <p:cNvPr id="281" name="모서리가 둥근 직사각형 280"/>
          <p:cNvSpPr/>
          <p:nvPr/>
        </p:nvSpPr>
        <p:spPr>
          <a:xfrm>
            <a:off x="3301799" y="4944679"/>
            <a:ext cx="1857653" cy="573319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대학원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 간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컨소시엄</a:t>
            </a:r>
          </a:p>
        </p:txBody>
      </p:sp>
      <p:grpSp>
        <p:nvGrpSpPr>
          <p:cNvPr id="245" name="그룹 244"/>
          <p:cNvGrpSpPr/>
          <p:nvPr/>
        </p:nvGrpSpPr>
        <p:grpSpPr>
          <a:xfrm>
            <a:off x="5241848" y="2320082"/>
            <a:ext cx="1780787" cy="599359"/>
            <a:chOff x="1766586" y="965627"/>
            <a:chExt cx="2326901" cy="599359"/>
          </a:xfrm>
        </p:grpSpPr>
        <p:sp>
          <p:nvSpPr>
            <p:cNvPr id="246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8241"/>
              </a:avLst>
            </a:prstGeom>
            <a:gradFill>
              <a:gsLst>
                <a:gs pos="51000">
                  <a:srgbClr val="AEA6A0"/>
                </a:gs>
                <a:gs pos="50000">
                  <a:srgbClr val="C0AFAA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1887666" y="1265587"/>
              <a:ext cx="2084742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지원금액 및 기간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0AFAA"/>
                  </a:solidFill>
                  <a:latin typeface="+mn-ea"/>
                </a:rPr>
                <a:t>03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0AFAA"/>
                </a:solidFill>
                <a:latin typeface="+mn-ea"/>
              </a:endParaRPr>
            </a:p>
          </p:txBody>
        </p:sp>
      </p:grpSp>
      <p:sp>
        <p:nvSpPr>
          <p:cNvPr id="254" name="모서리가 둥근 직사각형 253"/>
          <p:cNvSpPr/>
          <p:nvPr/>
        </p:nvSpPr>
        <p:spPr>
          <a:xfrm>
            <a:off x="5235702" y="3009590"/>
            <a:ext cx="1662076" cy="574134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인건비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50% /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60" name="모서리가 둥근 직사각형 259"/>
          <p:cNvSpPr/>
          <p:nvPr/>
        </p:nvSpPr>
        <p:spPr>
          <a:xfrm>
            <a:off x="5235702" y="3655626"/>
            <a:ext cx="1662076" cy="568947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기준연봉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50% /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1" name="모서리가 둥근 직사각형 270"/>
          <p:cNvSpPr/>
          <p:nvPr/>
        </p:nvSpPr>
        <p:spPr>
          <a:xfrm>
            <a:off x="5235702" y="4296544"/>
            <a:ext cx="1662076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천만원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3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82" name="모서리가 둥근 직사각형 281"/>
          <p:cNvSpPr/>
          <p:nvPr/>
        </p:nvSpPr>
        <p:spPr>
          <a:xfrm>
            <a:off x="5235702" y="4944679"/>
            <a:ext cx="1662076" cy="573319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b="1" spc="-3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억원내외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 5</a:t>
            </a: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년이내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249" name="그룹 248"/>
          <p:cNvGrpSpPr/>
          <p:nvPr/>
        </p:nvGrpSpPr>
        <p:grpSpPr>
          <a:xfrm>
            <a:off x="6966205" y="2320082"/>
            <a:ext cx="1872996" cy="599359"/>
            <a:chOff x="1766586" y="965627"/>
            <a:chExt cx="2326901" cy="599359"/>
          </a:xfrm>
        </p:grpSpPr>
        <p:sp>
          <p:nvSpPr>
            <p:cNvPr id="250" name="AutoShape 72"/>
            <p:cNvSpPr>
              <a:spLocks noChangeArrowheads="1"/>
            </p:cNvSpPr>
            <p:nvPr/>
          </p:nvSpPr>
          <p:spPr bwMode="auto">
            <a:xfrm>
              <a:off x="1766586" y="1240986"/>
              <a:ext cx="2326901" cy="324000"/>
            </a:xfrm>
            <a:prstGeom prst="chevron">
              <a:avLst>
                <a:gd name="adj" fmla="val 36281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1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2028632" y="1265587"/>
              <a:ext cx="1802809" cy="24622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6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지원내용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1766586" y="965627"/>
              <a:ext cx="262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A8ABD"/>
                  </a:solidFill>
                  <a:latin typeface="+mn-ea"/>
                </a:rPr>
                <a:t>04</a:t>
              </a:r>
              <a:endPara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8ABD"/>
                </a:solidFill>
                <a:latin typeface="+mn-ea"/>
              </a:endParaRPr>
            </a:p>
          </p:txBody>
        </p:sp>
      </p:grpSp>
      <p:sp>
        <p:nvSpPr>
          <p:cNvPr id="255" name="모서리가 둥근 직사각형 254"/>
          <p:cNvSpPr/>
          <p:nvPr/>
        </p:nvSpPr>
        <p:spPr>
          <a:xfrm>
            <a:off x="6966205" y="3009589"/>
            <a:ext cx="1748138" cy="574135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공공연</a:t>
            </a: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소속 연구인력 </a:t>
            </a: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파견 지원</a:t>
            </a:r>
          </a:p>
        </p:txBody>
      </p:sp>
      <p:sp>
        <p:nvSpPr>
          <p:cNvPr id="261" name="모서리가 둥근 직사각형 260"/>
          <p:cNvSpPr/>
          <p:nvPr/>
        </p:nvSpPr>
        <p:spPr>
          <a:xfrm>
            <a:off x="6966205" y="3650438"/>
            <a:ext cx="1748138" cy="572564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신진 연구인력</a:t>
            </a:r>
            <a:endParaRPr lang="en-US" altLang="ko-KR" sz="1400" b="1" spc="-15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학</a:t>
            </a:r>
            <a:r>
              <a:rPr lang="en-US" altLang="ko-KR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석</a:t>
            </a:r>
            <a:r>
              <a:rPr lang="en-US" altLang="ko-KR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박사</a:t>
            </a:r>
            <a:r>
              <a:rPr lang="en-US" altLang="ko-KR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z="12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채용지원</a:t>
            </a:r>
            <a:endParaRPr lang="ko-KR" altLang="en-US" sz="1400" b="1" spc="-15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72" name="모서리가 둥근 직사각형 271"/>
          <p:cNvSpPr/>
          <p:nvPr/>
        </p:nvSpPr>
        <p:spPr>
          <a:xfrm>
            <a:off x="6966205" y="4295820"/>
            <a:ext cx="1748138" cy="574860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1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고경력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연구인력</a:t>
            </a:r>
            <a:r>
              <a:rPr lang="en-US" altLang="ko-KR" sz="12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대학</a:t>
            </a:r>
            <a:r>
              <a:rPr lang="en-US" altLang="ko-KR" sz="12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spc="-1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출연연</a:t>
            </a:r>
            <a:r>
              <a:rPr lang="ko-KR" altLang="en-US" sz="12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</a:t>
            </a:r>
            <a:r>
              <a:rPr lang="en-US" altLang="ko-KR" sz="12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채용 </a:t>
            </a:r>
            <a:r>
              <a:rPr lang="ko-KR" altLang="en-US" sz="14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283" name="모서리가 둥근 직사각형 282"/>
          <p:cNvSpPr/>
          <p:nvPr/>
        </p:nvSpPr>
        <p:spPr>
          <a:xfrm>
            <a:off x="6966205" y="4940294"/>
            <a:ext cx="1748138" cy="577704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chemeClr val="bg1"/>
              </a:gs>
              <a:gs pos="50000">
                <a:srgbClr val="FAFAFA"/>
              </a:gs>
            </a:gsLst>
            <a:lin ang="13500000" scaled="1"/>
            <a:tileRect/>
          </a:gradFill>
          <a:ln w="6350">
            <a:solidFill>
              <a:srgbClr val="A0A0A0"/>
            </a:solidFill>
          </a:ln>
          <a:effectLst>
            <a:outerShdw dist="254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현장중심의 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석</a:t>
            </a:r>
            <a:r>
              <a:rPr lang="en-US" altLang="ko-KR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400" b="1" spc="-3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박사 </a:t>
            </a:r>
            <a:endParaRPr lang="ko-KR" altLang="en-US" sz="1400" b="1" spc="-3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 defTabSz="981700" fontAlgn="ctr" latinLnBrk="0"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400" b="1" spc="-3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연구인력 양성 지원</a:t>
            </a:r>
          </a:p>
        </p:txBody>
      </p:sp>
    </p:spTree>
    <p:extLst>
      <p:ext uri="{BB962C8B-B14F-4D97-AF65-F5344CB8AC3E}">
        <p14:creationId xmlns:p14="http://schemas.microsoft.com/office/powerpoint/2010/main" val="268426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3694" y="2693563"/>
            <a:ext cx="40267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4800" spc="-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</a:t>
            </a:r>
            <a:endParaRPr lang="ko-KR" altLang="en-US" sz="4800" spc="-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A4F8A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 flipH="1">
            <a:off x="641110" y="3431454"/>
            <a:ext cx="487164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 flipH="1">
            <a:off x="641110" y="3431454"/>
            <a:ext cx="607840" cy="0"/>
          </a:xfrm>
          <a:prstGeom prst="line">
            <a:avLst/>
          </a:prstGeom>
          <a:ln w="25400">
            <a:solidFill>
              <a:srgbClr val="0A4F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5511608" y="3429000"/>
            <a:ext cx="422467" cy="1666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1110" y="390872"/>
            <a:ext cx="1847957" cy="409227"/>
          </a:xfrm>
          <a:prstGeom prst="rect">
            <a:avLst/>
          </a:prstGeom>
          <a:noFill/>
        </p:spPr>
      </p:pic>
      <p:grpSp>
        <p:nvGrpSpPr>
          <p:cNvPr id="8" name="그룹 7"/>
          <p:cNvGrpSpPr/>
          <p:nvPr/>
        </p:nvGrpSpPr>
        <p:grpSpPr>
          <a:xfrm>
            <a:off x="1489075" y="3558106"/>
            <a:ext cx="1052527" cy="246221"/>
            <a:chOff x="1489075" y="3558106"/>
            <a:chExt cx="1052527" cy="246221"/>
          </a:xfrm>
        </p:grpSpPr>
        <p:sp>
          <p:nvSpPr>
            <p:cNvPr id="11" name="TextBox 10"/>
            <p:cNvSpPr txBox="1"/>
            <p:nvPr/>
          </p:nvSpPr>
          <p:spPr>
            <a:xfrm>
              <a:off x="1653538" y="3558106"/>
              <a:ext cx="88806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 개요 </a:t>
              </a:r>
            </a:p>
          </p:txBody>
        </p:sp>
        <p:sp>
          <p:nvSpPr>
            <p:cNvPr id="12" name="갈매기형 수장 11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489075" y="3810366"/>
            <a:ext cx="2469581" cy="1698927"/>
            <a:chOff x="1489075" y="3782188"/>
            <a:chExt cx="2469581" cy="1698927"/>
          </a:xfrm>
        </p:grpSpPr>
        <p:sp>
          <p:nvSpPr>
            <p:cNvPr id="14" name="TextBox 13"/>
            <p:cNvSpPr txBox="1"/>
            <p:nvPr/>
          </p:nvSpPr>
          <p:spPr>
            <a:xfrm>
              <a:off x="1653538" y="3782188"/>
              <a:ext cx="2305118" cy="169892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ko-KR" altLang="en-US" sz="1600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추진 전략 </a:t>
              </a:r>
              <a:r>
                <a:rPr lang="en-US" altLang="ko-KR" sz="1600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/>
              </a:r>
              <a:br>
                <a:rPr lang="en-US" altLang="ko-KR" sz="1600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(1)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민간과 시장중심의 </a:t>
              </a: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</a:t>
              </a: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(2)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기술교류 생태계 조성</a:t>
              </a: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(3) R&amp;D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사업화 성공률 제고</a:t>
              </a:r>
            </a:p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(4)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사람에 투자하는 </a:t>
              </a:r>
              <a:r>
                <a:rPr lang="en-US" altLang="ko-KR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400" spc="-13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</a:t>
              </a:r>
              <a:endParaRPr lang="ko-KR" altLang="en-US" sz="1400" spc="-1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1489075" y="3936642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431811" y="2937759"/>
            <a:ext cx="308738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2019</a:t>
            </a:r>
            <a:r>
              <a:rPr lang="ko-KR" altLang="en-US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년도 지원계획 </a:t>
            </a:r>
          </a:p>
        </p:txBody>
      </p:sp>
    </p:spTree>
    <p:extLst>
      <p:ext uri="{BB962C8B-B14F-4D97-AF65-F5344CB8AC3E}">
        <p14:creationId xmlns:p14="http://schemas.microsoft.com/office/powerpoint/2010/main" val="17672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3693" y="2693563"/>
            <a:ext cx="402675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4800" spc="-6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4</a:t>
            </a:r>
            <a:endParaRPr lang="ko-KR" altLang="en-US" sz="4800" spc="-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A4F8A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 flipH="1">
            <a:off x="641110" y="3431454"/>
            <a:ext cx="487164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 flipH="1">
            <a:off x="641110" y="3431454"/>
            <a:ext cx="607840" cy="0"/>
          </a:xfrm>
          <a:prstGeom prst="line">
            <a:avLst/>
          </a:prstGeom>
          <a:ln w="25400">
            <a:solidFill>
              <a:srgbClr val="0A4F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1110" y="390872"/>
            <a:ext cx="1847957" cy="409227"/>
          </a:xfrm>
          <a:prstGeom prst="rect">
            <a:avLst/>
          </a:prstGeom>
          <a:noFill/>
        </p:spPr>
      </p:pic>
      <p:grpSp>
        <p:nvGrpSpPr>
          <p:cNvPr id="8" name="그룹 7"/>
          <p:cNvGrpSpPr/>
          <p:nvPr/>
        </p:nvGrpSpPr>
        <p:grpSpPr>
          <a:xfrm>
            <a:off x="1489075" y="3558106"/>
            <a:ext cx="2801403" cy="246221"/>
            <a:chOff x="1489075" y="3558106"/>
            <a:chExt cx="2801403" cy="246221"/>
          </a:xfrm>
        </p:grpSpPr>
        <p:sp>
          <p:nvSpPr>
            <p:cNvPr id="11" name="TextBox 10"/>
            <p:cNvSpPr txBox="1"/>
            <p:nvPr/>
          </p:nvSpPr>
          <p:spPr>
            <a:xfrm>
              <a:off x="1653538" y="3558106"/>
              <a:ext cx="2636940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600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중소벤처기업부</a:t>
              </a:r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en-US" altLang="ko-KR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지원방법</a:t>
              </a:r>
            </a:p>
          </p:txBody>
        </p:sp>
        <p:sp>
          <p:nvSpPr>
            <p:cNvPr id="12" name="갈매기형 수장 11"/>
            <p:cNvSpPr/>
            <p:nvPr/>
          </p:nvSpPr>
          <p:spPr>
            <a:xfrm>
              <a:off x="1489075" y="3627216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1489075" y="3895710"/>
            <a:ext cx="2283633" cy="246221"/>
            <a:chOff x="1489075" y="3867532"/>
            <a:chExt cx="2283633" cy="246221"/>
          </a:xfrm>
        </p:grpSpPr>
        <p:sp>
          <p:nvSpPr>
            <p:cNvPr id="14" name="TextBox 13"/>
            <p:cNvSpPr txBox="1"/>
            <p:nvPr/>
          </p:nvSpPr>
          <p:spPr>
            <a:xfrm>
              <a:off x="1653538" y="3867532"/>
              <a:ext cx="2119170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준비시</a:t>
              </a:r>
              <a:r>
                <a:rPr lang="ko-KR" altLang="en-US" sz="1600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유용한 정보</a:t>
              </a: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1489075" y="3936642"/>
              <a:ext cx="108000" cy="108000"/>
            </a:xfrm>
            <a:prstGeom prst="chevro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431811" y="2937759"/>
            <a:ext cx="1498808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8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A4F8A"/>
                </a:solidFill>
                <a:latin typeface="+mn-ea"/>
              </a:rPr>
              <a:t>기타 안내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5511608" y="3429000"/>
            <a:ext cx="422467" cy="1666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04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3357" y="494656"/>
            <a:ext cx="409406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중소벤처기업부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지원방법</a:t>
            </a:r>
          </a:p>
        </p:txBody>
      </p:sp>
      <p:pic>
        <p:nvPicPr>
          <p:cNvPr id="97" name="Picture 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412049" y="1741758"/>
            <a:ext cx="2589160" cy="106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" name="Picture 182"/>
          <p:cNvPicPr>
            <a:picLocks noChangeAspect="1" noChangeArrowheads="1"/>
          </p:cNvPicPr>
          <p:nvPr/>
        </p:nvPicPr>
        <p:blipFill>
          <a:blip r:embed="rId3" cstate="print"/>
          <a:srcRect t="44006"/>
          <a:stretch>
            <a:fillRect/>
          </a:stretch>
        </p:blipFill>
        <p:spPr bwMode="auto">
          <a:xfrm rot="16200000">
            <a:off x="4986030" y="-336915"/>
            <a:ext cx="2589158" cy="522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" name="직사각형 98"/>
          <p:cNvSpPr/>
          <p:nvPr/>
        </p:nvSpPr>
        <p:spPr>
          <a:xfrm>
            <a:off x="250826" y="1129099"/>
            <a:ext cx="3158214" cy="229311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2000">
                <a:schemeClr val="bg1">
                  <a:lumMod val="85000"/>
                  <a:alpha val="11000"/>
                </a:schemeClr>
              </a:gs>
              <a:gs pos="100000">
                <a:srgbClr val="EAEAEA"/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3292687" y="1129099"/>
            <a:ext cx="116335" cy="229311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  <a:alpha val="50000"/>
                </a:schemeClr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102" name="직사각형 101"/>
          <p:cNvSpPr/>
          <p:nvPr/>
        </p:nvSpPr>
        <p:spPr>
          <a:xfrm rot="16200000">
            <a:off x="717459" y="816433"/>
            <a:ext cx="2204352" cy="29184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405120" y="1196286"/>
            <a:ext cx="2825760" cy="2138290"/>
            <a:chOff x="405120" y="1694974"/>
            <a:chExt cx="2146602" cy="1624362"/>
          </a:xfrm>
        </p:grpSpPr>
        <p:grpSp>
          <p:nvGrpSpPr>
            <p:cNvPr id="106" name="그룹 105"/>
            <p:cNvGrpSpPr/>
            <p:nvPr/>
          </p:nvGrpSpPr>
          <p:grpSpPr>
            <a:xfrm>
              <a:off x="405120" y="1694974"/>
              <a:ext cx="2146602" cy="1624362"/>
              <a:chOff x="4854232" y="6170828"/>
              <a:chExt cx="2001207" cy="1571973"/>
            </a:xfrm>
          </p:grpSpPr>
          <p:grpSp>
            <p:nvGrpSpPr>
              <p:cNvPr id="128" name="그룹 127"/>
              <p:cNvGrpSpPr/>
              <p:nvPr/>
            </p:nvGrpSpPr>
            <p:grpSpPr>
              <a:xfrm>
                <a:off x="4854232" y="6170828"/>
                <a:ext cx="2001207" cy="1571973"/>
                <a:chOff x="3870037" y="2597824"/>
                <a:chExt cx="6086308" cy="4780876"/>
              </a:xfrm>
            </p:grpSpPr>
            <p:pic>
              <p:nvPicPr>
                <p:cNvPr id="130" name="Picture 5" descr="http://cfile23.uf.tistory.com/image/0378583A511B9A9F22C27E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27" t="2535" r="2527" b="8629"/>
                <a:stretch/>
              </p:blipFill>
              <p:spPr bwMode="auto">
                <a:xfrm>
                  <a:off x="3870037" y="2597824"/>
                  <a:ext cx="6086308" cy="478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1" name="Picture 5" descr="http://cfile23.uf.tistory.com/image/0378583A511B9A9F22C27E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2152" t="72447" r="41085" b="24251"/>
                <a:stretch/>
              </p:blipFill>
              <p:spPr bwMode="auto">
                <a:xfrm>
                  <a:off x="6679706" y="6360273"/>
                  <a:ext cx="433534" cy="17768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29" name="AutoShape 71"/>
              <p:cNvSpPr>
                <a:spLocks noChangeArrowheads="1"/>
              </p:cNvSpPr>
              <p:nvPr/>
            </p:nvSpPr>
            <p:spPr bwMode="auto">
              <a:xfrm>
                <a:off x="4912008" y="6233901"/>
                <a:ext cx="1879388" cy="117391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B7D0DB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none" lIns="72000" tIns="0" rIns="72000" bIns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1" i="0" u="none" strike="noStrike" kern="0" cap="none" spc="-100" normalizeH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140" name="그림 1" descr="그림 1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475509" y="1768128"/>
              <a:ext cx="1999474" cy="11992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41" name="그림 140"/>
          <p:cNvPicPr preferRelativeResize="0"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700735"/>
            <a:ext cx="5292728" cy="117178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3752238" y="1368612"/>
            <a:ext cx="4652284" cy="671549"/>
            <a:chOff x="2851173" y="1078471"/>
            <a:chExt cx="4652284" cy="671549"/>
          </a:xfrm>
        </p:grpSpPr>
        <p:grpSp>
          <p:nvGrpSpPr>
            <p:cNvPr id="142" name="그룹 141"/>
            <p:cNvGrpSpPr/>
            <p:nvPr/>
          </p:nvGrpSpPr>
          <p:grpSpPr>
            <a:xfrm>
              <a:off x="2851173" y="1078471"/>
              <a:ext cx="4652284" cy="276999"/>
              <a:chOff x="311759" y="1402321"/>
              <a:chExt cx="4652284" cy="276999"/>
            </a:xfrm>
          </p:grpSpPr>
          <p:sp>
            <p:nvSpPr>
              <p:cNvPr id="143" name="직사각형 142"/>
              <p:cNvSpPr/>
              <p:nvPr/>
            </p:nvSpPr>
            <p:spPr>
              <a:xfrm>
                <a:off x="571921" y="1402321"/>
                <a:ext cx="4392122" cy="276999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</a:bodyPr>
              <a:lstStyle/>
              <a:p>
                <a:pPr defTabSz="981700" fontAlgn="ctr" latinLnBrk="0">
                  <a:spcBef>
                    <a:spcPct val="0"/>
                  </a:spcBef>
                  <a:spcAft>
                    <a:spcPts val="600"/>
                  </a:spcAft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rPr>
                  <a:t>사업별 추진일정에 따라 홈페이지 공고</a:t>
                </a:r>
              </a:p>
            </p:txBody>
          </p:sp>
          <p:grpSp>
            <p:nvGrpSpPr>
              <p:cNvPr id="144" name="그룹 143"/>
              <p:cNvGrpSpPr/>
              <p:nvPr/>
            </p:nvGrpSpPr>
            <p:grpSpPr>
              <a:xfrm>
                <a:off x="311759" y="1438008"/>
                <a:ext cx="231603" cy="174254"/>
                <a:chOff x="520700" y="1988631"/>
                <a:chExt cx="231603" cy="174254"/>
              </a:xfrm>
            </p:grpSpPr>
            <p:sp>
              <p:nvSpPr>
                <p:cNvPr id="145" name="직사각형 144"/>
                <p:cNvSpPr/>
                <p:nvPr/>
              </p:nvSpPr>
              <p:spPr>
                <a:xfrm>
                  <a:off x="520700" y="1993041"/>
                  <a:ext cx="169863" cy="169844"/>
                </a:xfrm>
                <a:prstGeom prst="rect">
                  <a:avLst/>
                </a:prstGeom>
                <a:gradFill>
                  <a:gsLst>
                    <a:gs pos="49000">
                      <a:srgbClr val="1B99D6"/>
                    </a:gs>
                    <a:gs pos="50000">
                      <a:srgbClr val="198EC9"/>
                    </a:gs>
                  </a:gsLst>
                  <a:lin ang="27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7200" rIns="36000" bIns="7200" rtlCol="0" anchor="ctr"/>
                <a:lstStyle/>
                <a:p>
                  <a:pPr algn="ctr">
                    <a:spcAft>
                      <a:spcPts val="600"/>
                    </a:spcAft>
                  </a:pPr>
                  <a:endParaRPr lang="ko-KR" altLang="en-US" sz="8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146" name="그림 145"/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50465" y="1988631"/>
                  <a:ext cx="201838" cy="151608"/>
                </a:xfrm>
                <a:prstGeom prst="rect">
                  <a:avLst/>
                </a:prstGeom>
              </p:spPr>
            </p:pic>
          </p:grpSp>
        </p:grpSp>
        <p:sp>
          <p:nvSpPr>
            <p:cNvPr id="147" name="모서리가 둥근 직사각형 146"/>
            <p:cNvSpPr/>
            <p:nvPr/>
          </p:nvSpPr>
          <p:spPr>
            <a:xfrm>
              <a:off x="3111335" y="1370122"/>
              <a:ext cx="4248776" cy="37989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16000" indent="-216000" defTabSz="914400" fontAlgn="ctr">
                <a:lnSpc>
                  <a:spcPct val="110000"/>
                </a:lnSpc>
                <a:spcAft>
                  <a:spcPts val="300"/>
                </a:spcAft>
                <a:buClr>
                  <a:srgbClr val="3EA3CB"/>
                </a:buClr>
                <a:buSzPct val="100000"/>
                <a:buBlip>
                  <a:blip r:embed="rId10"/>
                </a:buBlip>
                <a:tabLst>
                  <a:tab pos="355600" algn="l"/>
                </a:tabLst>
              </a:pPr>
              <a:r>
                <a:rPr lang="ko-KR" altLang="en-US" sz="16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사업별 </a:t>
              </a:r>
              <a:r>
                <a:rPr lang="ko-KR" altLang="en-US" sz="1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추진일정은 통합공고문 참조</a:t>
              </a:r>
            </a:p>
          </p:txBody>
        </p:sp>
      </p:grpSp>
      <p:grpSp>
        <p:nvGrpSpPr>
          <p:cNvPr id="148" name="그룹 147"/>
          <p:cNvGrpSpPr/>
          <p:nvPr/>
        </p:nvGrpSpPr>
        <p:grpSpPr>
          <a:xfrm>
            <a:off x="3752238" y="2133264"/>
            <a:ext cx="4652284" cy="671549"/>
            <a:chOff x="2851173" y="1078471"/>
            <a:chExt cx="4652284" cy="671549"/>
          </a:xfrm>
        </p:grpSpPr>
        <p:grpSp>
          <p:nvGrpSpPr>
            <p:cNvPr id="149" name="그룹 148"/>
            <p:cNvGrpSpPr/>
            <p:nvPr/>
          </p:nvGrpSpPr>
          <p:grpSpPr>
            <a:xfrm>
              <a:off x="2851173" y="1078471"/>
              <a:ext cx="4652284" cy="276999"/>
              <a:chOff x="311759" y="1402321"/>
              <a:chExt cx="4652284" cy="276999"/>
            </a:xfrm>
          </p:grpSpPr>
          <p:sp>
            <p:nvSpPr>
              <p:cNvPr id="151" name="직사각형 150"/>
              <p:cNvSpPr/>
              <p:nvPr/>
            </p:nvSpPr>
            <p:spPr>
              <a:xfrm>
                <a:off x="571921" y="1402321"/>
                <a:ext cx="4392122" cy="276999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</a:bodyPr>
              <a:lstStyle/>
              <a:p>
                <a:pPr defTabSz="981700" fontAlgn="ctr" latinLnBrk="0">
                  <a:spcBef>
                    <a:spcPct val="0"/>
                  </a:spcBef>
                  <a:spcAft>
                    <a:spcPts val="600"/>
                  </a:spcAft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800" b="1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rPr>
                  <a:t>중소벤처기업부</a:t>
                </a:r>
                <a:r>
                  <a:rPr lang="ko-KR" altLang="en-US" sz="1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rPr>
                  <a:t> 홈페이지 </a:t>
                </a:r>
              </a:p>
            </p:txBody>
          </p:sp>
          <p:grpSp>
            <p:nvGrpSpPr>
              <p:cNvPr id="152" name="그룹 151"/>
              <p:cNvGrpSpPr/>
              <p:nvPr/>
            </p:nvGrpSpPr>
            <p:grpSpPr>
              <a:xfrm>
                <a:off x="311759" y="1438008"/>
                <a:ext cx="231603" cy="174254"/>
                <a:chOff x="520700" y="1988631"/>
                <a:chExt cx="231603" cy="174254"/>
              </a:xfrm>
            </p:grpSpPr>
            <p:sp>
              <p:nvSpPr>
                <p:cNvPr id="153" name="직사각형 152"/>
                <p:cNvSpPr/>
                <p:nvPr/>
              </p:nvSpPr>
              <p:spPr>
                <a:xfrm>
                  <a:off x="520700" y="1993041"/>
                  <a:ext cx="169863" cy="169844"/>
                </a:xfrm>
                <a:prstGeom prst="rect">
                  <a:avLst/>
                </a:prstGeom>
                <a:gradFill>
                  <a:gsLst>
                    <a:gs pos="49000">
                      <a:srgbClr val="1B99D6"/>
                    </a:gs>
                    <a:gs pos="50000">
                      <a:srgbClr val="198EC9"/>
                    </a:gs>
                  </a:gsLst>
                  <a:lin ang="27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7200" rIns="36000" bIns="7200" rtlCol="0" anchor="ctr"/>
                <a:lstStyle/>
                <a:p>
                  <a:pPr algn="ctr">
                    <a:spcAft>
                      <a:spcPts val="600"/>
                    </a:spcAft>
                  </a:pPr>
                  <a:endParaRPr lang="ko-KR" altLang="en-US" sz="8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154" name="그림 153"/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50465" y="1988631"/>
                  <a:ext cx="201838" cy="151608"/>
                </a:xfrm>
                <a:prstGeom prst="rect">
                  <a:avLst/>
                </a:prstGeom>
              </p:spPr>
            </p:pic>
          </p:grpSp>
        </p:grpSp>
        <p:sp>
          <p:nvSpPr>
            <p:cNvPr id="150" name="모서리가 둥근 직사각형 149"/>
            <p:cNvSpPr/>
            <p:nvPr/>
          </p:nvSpPr>
          <p:spPr>
            <a:xfrm>
              <a:off x="3111335" y="1370122"/>
              <a:ext cx="4248776" cy="37989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16000" indent="-216000" defTabSz="914400" fontAlgn="ctr">
                <a:lnSpc>
                  <a:spcPct val="110000"/>
                </a:lnSpc>
                <a:spcAft>
                  <a:spcPts val="300"/>
                </a:spcAft>
                <a:buClr>
                  <a:srgbClr val="3EA3CB"/>
                </a:buClr>
                <a:buSzPct val="100000"/>
                <a:buBlip>
                  <a:blip r:embed="rId10"/>
                </a:buBlip>
                <a:tabLst>
                  <a:tab pos="355600" algn="l"/>
                </a:tabLst>
              </a:pP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http://</a:t>
              </a:r>
              <a:r>
                <a:rPr lang="en-US" altLang="ko-KR" sz="16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www.mss.go.kr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155" name="그룹 154"/>
          <p:cNvGrpSpPr/>
          <p:nvPr/>
        </p:nvGrpSpPr>
        <p:grpSpPr>
          <a:xfrm>
            <a:off x="3752238" y="2897915"/>
            <a:ext cx="4652284" cy="671549"/>
            <a:chOff x="2851173" y="1078471"/>
            <a:chExt cx="4652284" cy="671549"/>
          </a:xfrm>
        </p:grpSpPr>
        <p:grpSp>
          <p:nvGrpSpPr>
            <p:cNvPr id="156" name="그룹 155"/>
            <p:cNvGrpSpPr/>
            <p:nvPr/>
          </p:nvGrpSpPr>
          <p:grpSpPr>
            <a:xfrm>
              <a:off x="2851173" y="1078471"/>
              <a:ext cx="4652284" cy="276999"/>
              <a:chOff x="311759" y="1402321"/>
              <a:chExt cx="4652284" cy="276999"/>
            </a:xfrm>
          </p:grpSpPr>
          <p:sp>
            <p:nvSpPr>
              <p:cNvPr id="158" name="직사각형 157"/>
              <p:cNvSpPr/>
              <p:nvPr/>
            </p:nvSpPr>
            <p:spPr>
              <a:xfrm>
                <a:off x="571921" y="1402321"/>
                <a:ext cx="4392122" cy="276999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</a:bodyPr>
              <a:lstStyle/>
              <a:p>
                <a:pPr defTabSz="981700" fontAlgn="ctr" latinLnBrk="0">
                  <a:spcBef>
                    <a:spcPct val="0"/>
                  </a:spcBef>
                  <a:spcAft>
                    <a:spcPts val="600"/>
                  </a:spcAft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rPr>
                  <a:t>기술개발사업 종합관리시스템</a:t>
                </a:r>
              </a:p>
            </p:txBody>
          </p:sp>
          <p:grpSp>
            <p:nvGrpSpPr>
              <p:cNvPr id="159" name="그룹 158"/>
              <p:cNvGrpSpPr/>
              <p:nvPr/>
            </p:nvGrpSpPr>
            <p:grpSpPr>
              <a:xfrm>
                <a:off x="311759" y="1438008"/>
                <a:ext cx="231603" cy="174254"/>
                <a:chOff x="520700" y="1988631"/>
                <a:chExt cx="231603" cy="174254"/>
              </a:xfrm>
            </p:grpSpPr>
            <p:sp>
              <p:nvSpPr>
                <p:cNvPr id="160" name="직사각형 159"/>
                <p:cNvSpPr/>
                <p:nvPr/>
              </p:nvSpPr>
              <p:spPr>
                <a:xfrm>
                  <a:off x="520700" y="1993041"/>
                  <a:ext cx="169863" cy="169844"/>
                </a:xfrm>
                <a:prstGeom prst="rect">
                  <a:avLst/>
                </a:prstGeom>
                <a:gradFill>
                  <a:gsLst>
                    <a:gs pos="49000">
                      <a:srgbClr val="1B99D6"/>
                    </a:gs>
                    <a:gs pos="50000">
                      <a:srgbClr val="198EC9"/>
                    </a:gs>
                  </a:gsLst>
                  <a:lin ang="27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7200" rIns="36000" bIns="7200" rtlCol="0" anchor="ctr"/>
                <a:lstStyle/>
                <a:p>
                  <a:pPr algn="ctr">
                    <a:spcAft>
                      <a:spcPts val="600"/>
                    </a:spcAft>
                  </a:pPr>
                  <a:endParaRPr lang="ko-KR" altLang="en-US" sz="8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161" name="그림 160"/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50465" y="1988631"/>
                  <a:ext cx="201838" cy="151608"/>
                </a:xfrm>
                <a:prstGeom prst="rect">
                  <a:avLst/>
                </a:prstGeom>
              </p:spPr>
            </p:pic>
          </p:grpSp>
        </p:grpSp>
        <p:sp>
          <p:nvSpPr>
            <p:cNvPr id="157" name="모서리가 둥근 직사각형 156"/>
            <p:cNvSpPr/>
            <p:nvPr/>
          </p:nvSpPr>
          <p:spPr>
            <a:xfrm>
              <a:off x="3111335" y="1370122"/>
              <a:ext cx="4248776" cy="37989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16000" indent="-216000" defTabSz="914400" fontAlgn="ctr">
                <a:lnSpc>
                  <a:spcPct val="110000"/>
                </a:lnSpc>
                <a:spcAft>
                  <a:spcPts val="300"/>
                </a:spcAft>
                <a:buClr>
                  <a:srgbClr val="3EA3CB"/>
                </a:buClr>
                <a:buSzPct val="100000"/>
                <a:buBlip>
                  <a:blip r:embed="rId10"/>
                </a:buBlip>
                <a:tabLst>
                  <a:tab pos="355600" algn="l"/>
                </a:tabLst>
              </a:pP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http://</a:t>
              </a:r>
              <a:r>
                <a:rPr lang="en-US" altLang="ko-KR" sz="16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www.smtech.go.kr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 </a:t>
              </a:r>
            </a:p>
          </p:txBody>
        </p:sp>
      </p:grpSp>
      <p:pic>
        <p:nvPicPr>
          <p:cNvPr id="206" name="Picture 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412049" y="4451953"/>
            <a:ext cx="2589160" cy="106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" name="Picture 182"/>
          <p:cNvPicPr>
            <a:picLocks noChangeAspect="1" noChangeArrowheads="1"/>
          </p:cNvPicPr>
          <p:nvPr/>
        </p:nvPicPr>
        <p:blipFill>
          <a:blip r:embed="rId3" cstate="print"/>
          <a:srcRect t="44006"/>
          <a:stretch>
            <a:fillRect/>
          </a:stretch>
        </p:blipFill>
        <p:spPr bwMode="auto">
          <a:xfrm rot="16200000">
            <a:off x="4986030" y="2373280"/>
            <a:ext cx="2589158" cy="522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8" name="직사각형 207"/>
          <p:cNvSpPr/>
          <p:nvPr/>
        </p:nvSpPr>
        <p:spPr>
          <a:xfrm>
            <a:off x="250826" y="3839294"/>
            <a:ext cx="3158214" cy="229311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2000">
                <a:schemeClr val="bg1">
                  <a:lumMod val="85000"/>
                  <a:alpha val="11000"/>
                </a:schemeClr>
              </a:gs>
              <a:gs pos="100000">
                <a:srgbClr val="EAEAEA"/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209" name="직사각형 208"/>
          <p:cNvSpPr/>
          <p:nvPr/>
        </p:nvSpPr>
        <p:spPr>
          <a:xfrm>
            <a:off x="3292687" y="3839294"/>
            <a:ext cx="116335" cy="229311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  <a:alpha val="50000"/>
                </a:schemeClr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210" name="직사각형 209"/>
          <p:cNvSpPr/>
          <p:nvPr/>
        </p:nvSpPr>
        <p:spPr>
          <a:xfrm rot="16200000">
            <a:off x="717459" y="3526628"/>
            <a:ext cx="2204352" cy="29184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grpSp>
        <p:nvGrpSpPr>
          <p:cNvPr id="229" name="그룹 228"/>
          <p:cNvGrpSpPr/>
          <p:nvPr/>
        </p:nvGrpSpPr>
        <p:grpSpPr>
          <a:xfrm>
            <a:off x="3752238" y="4078807"/>
            <a:ext cx="4652284" cy="276999"/>
            <a:chOff x="311759" y="1402321"/>
            <a:chExt cx="4652284" cy="276999"/>
          </a:xfrm>
        </p:grpSpPr>
        <p:sp>
          <p:nvSpPr>
            <p:cNvPr id="231" name="직사각형 230"/>
            <p:cNvSpPr/>
            <p:nvPr/>
          </p:nvSpPr>
          <p:spPr>
            <a:xfrm>
              <a:off x="571921" y="1402321"/>
              <a:ext cx="4392122" cy="276999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온라인</a:t>
              </a:r>
              <a:r>
                <a:rPr lang="en-US" altLang="ko-KR" sz="1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(</a:t>
              </a:r>
              <a:r>
                <a:rPr lang="ko-KR" altLang="en-US" sz="1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인터넷</a:t>
              </a:r>
              <a:r>
                <a:rPr lang="en-US" altLang="ko-KR" sz="1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)</a:t>
              </a:r>
              <a:r>
                <a:rPr lang="ko-KR" altLang="en-US" sz="1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을 통한 사업계획서 접수</a:t>
              </a:r>
            </a:p>
          </p:txBody>
        </p:sp>
        <p:grpSp>
          <p:nvGrpSpPr>
            <p:cNvPr id="232" name="그룹 231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233" name="직사각형 232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234" name="그림 233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grpSp>
        <p:nvGrpSpPr>
          <p:cNvPr id="235" name="그룹 234"/>
          <p:cNvGrpSpPr/>
          <p:nvPr/>
        </p:nvGrpSpPr>
        <p:grpSpPr>
          <a:xfrm>
            <a:off x="3752238" y="4423303"/>
            <a:ext cx="4652284" cy="671549"/>
            <a:chOff x="2851173" y="1078471"/>
            <a:chExt cx="4652284" cy="671549"/>
          </a:xfrm>
        </p:grpSpPr>
        <p:grpSp>
          <p:nvGrpSpPr>
            <p:cNvPr id="236" name="그룹 235"/>
            <p:cNvGrpSpPr/>
            <p:nvPr/>
          </p:nvGrpSpPr>
          <p:grpSpPr>
            <a:xfrm>
              <a:off x="2851173" y="1078471"/>
              <a:ext cx="4652284" cy="276999"/>
              <a:chOff x="311759" y="1402321"/>
              <a:chExt cx="4652284" cy="276999"/>
            </a:xfrm>
          </p:grpSpPr>
          <p:sp>
            <p:nvSpPr>
              <p:cNvPr id="238" name="직사각형 237"/>
              <p:cNvSpPr/>
              <p:nvPr/>
            </p:nvSpPr>
            <p:spPr>
              <a:xfrm>
                <a:off x="571921" y="1402321"/>
                <a:ext cx="4392122" cy="276999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</a:bodyPr>
              <a:lstStyle/>
              <a:p>
                <a:pPr defTabSz="981700" fontAlgn="ctr" latinLnBrk="0">
                  <a:spcBef>
                    <a:spcPct val="0"/>
                  </a:spcBef>
                  <a:spcAft>
                    <a:spcPts val="600"/>
                  </a:spcAft>
                  <a:buClr>
                    <a:srgbClr val="175097"/>
                  </a:buClr>
                  <a:buSzPct val="80000"/>
                  <a:tabLst>
                    <a:tab pos="355600" algn="l"/>
                  </a:tabLst>
                </a:pPr>
                <a:r>
                  <a:rPr lang="ko-KR" altLang="en-US" sz="1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rPr>
                  <a:t>기술개발사업 종합관리시스템</a:t>
                </a:r>
              </a:p>
            </p:txBody>
          </p:sp>
          <p:grpSp>
            <p:nvGrpSpPr>
              <p:cNvPr id="239" name="그룹 238"/>
              <p:cNvGrpSpPr/>
              <p:nvPr/>
            </p:nvGrpSpPr>
            <p:grpSpPr>
              <a:xfrm>
                <a:off x="311759" y="1438008"/>
                <a:ext cx="231603" cy="174254"/>
                <a:chOff x="520700" y="1988631"/>
                <a:chExt cx="231603" cy="174254"/>
              </a:xfrm>
            </p:grpSpPr>
            <p:sp>
              <p:nvSpPr>
                <p:cNvPr id="240" name="직사각형 239"/>
                <p:cNvSpPr/>
                <p:nvPr/>
              </p:nvSpPr>
              <p:spPr>
                <a:xfrm>
                  <a:off x="520700" y="1993041"/>
                  <a:ext cx="169863" cy="169844"/>
                </a:xfrm>
                <a:prstGeom prst="rect">
                  <a:avLst/>
                </a:prstGeom>
                <a:gradFill>
                  <a:gsLst>
                    <a:gs pos="49000">
                      <a:srgbClr val="1B99D6"/>
                    </a:gs>
                    <a:gs pos="50000">
                      <a:srgbClr val="198EC9"/>
                    </a:gs>
                  </a:gsLst>
                  <a:lin ang="2700000" scaled="0"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7200" rIns="36000" bIns="7200" rtlCol="0" anchor="ctr"/>
                <a:lstStyle/>
                <a:p>
                  <a:pPr algn="ctr">
                    <a:spcAft>
                      <a:spcPts val="600"/>
                    </a:spcAft>
                  </a:pPr>
                  <a:endParaRPr lang="ko-KR" altLang="en-US" sz="8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+mn-ea"/>
                  </a:endParaRPr>
                </a:p>
              </p:txBody>
            </p:sp>
            <p:pic>
              <p:nvPicPr>
                <p:cNvPr id="256" name="그림 255"/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50465" y="1988631"/>
                  <a:ext cx="201838" cy="151608"/>
                </a:xfrm>
                <a:prstGeom prst="rect">
                  <a:avLst/>
                </a:prstGeom>
              </p:spPr>
            </p:pic>
          </p:grpSp>
        </p:grpSp>
        <p:sp>
          <p:nvSpPr>
            <p:cNvPr id="237" name="모서리가 둥근 직사각형 236"/>
            <p:cNvSpPr/>
            <p:nvPr/>
          </p:nvSpPr>
          <p:spPr>
            <a:xfrm>
              <a:off x="3111335" y="1370122"/>
              <a:ext cx="4248776" cy="379898"/>
            </a:xfrm>
            <a:prstGeom prst="roundRect">
              <a:avLst>
                <a:gd name="adj" fmla="val 0"/>
              </a:avLst>
            </a:prstGeom>
            <a:no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16000" indent="-216000" defTabSz="914400" fontAlgn="ctr">
                <a:lnSpc>
                  <a:spcPct val="110000"/>
                </a:lnSpc>
                <a:spcAft>
                  <a:spcPts val="300"/>
                </a:spcAft>
                <a:buClr>
                  <a:srgbClr val="3EA3CB"/>
                </a:buClr>
                <a:buSzPct val="100000"/>
                <a:buBlip>
                  <a:blip r:embed="rId10"/>
                </a:buBlip>
                <a:tabLst>
                  <a:tab pos="355600" algn="l"/>
                </a:tabLst>
              </a:pP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http://</a:t>
              </a:r>
              <a:r>
                <a:rPr lang="en-US" altLang="ko-KR" sz="16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www.smtech.go.kr</a:t>
              </a:r>
              <a:r>
                <a:rPr lang="en-US" altLang="ko-KR" sz="16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F5FA5"/>
                  </a:solidFill>
                  <a:latin typeface="+mn-ea"/>
                </a:rPr>
                <a:t> </a:t>
              </a:r>
            </a:p>
          </p:txBody>
        </p:sp>
      </p:grpSp>
      <p:grpSp>
        <p:nvGrpSpPr>
          <p:cNvPr id="267" name="그룹 266"/>
          <p:cNvGrpSpPr/>
          <p:nvPr/>
        </p:nvGrpSpPr>
        <p:grpSpPr>
          <a:xfrm>
            <a:off x="3752238" y="5684310"/>
            <a:ext cx="5140936" cy="553998"/>
            <a:chOff x="311759" y="1402321"/>
            <a:chExt cx="5140936" cy="553998"/>
          </a:xfrm>
        </p:grpSpPr>
        <p:sp>
          <p:nvSpPr>
            <p:cNvPr id="278" name="직사각형 277"/>
            <p:cNvSpPr/>
            <p:nvPr/>
          </p:nvSpPr>
          <p:spPr>
            <a:xfrm>
              <a:off x="571921" y="1402321"/>
              <a:ext cx="4880774" cy="553998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dirty="0" err="1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일부사업의</a:t>
              </a:r>
              <a:r>
                <a:rPr lang="ko-KR" altLang="en-US" sz="1800" b="1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 </a:t>
              </a:r>
              <a:r>
                <a:rPr lang="ko-KR" altLang="en-US" sz="1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경우 신청방법이 다를 수 있으므로 개별 사업공고 참조</a:t>
              </a:r>
            </a:p>
          </p:txBody>
        </p:sp>
        <p:grpSp>
          <p:nvGrpSpPr>
            <p:cNvPr id="279" name="그룹 278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289" name="직사각형 288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290" name="그림 289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grpSp>
        <p:nvGrpSpPr>
          <p:cNvPr id="11" name="그룹 10"/>
          <p:cNvGrpSpPr/>
          <p:nvPr/>
        </p:nvGrpSpPr>
        <p:grpSpPr>
          <a:xfrm>
            <a:off x="3752238" y="5162349"/>
            <a:ext cx="1086462" cy="454464"/>
            <a:chOff x="3995731" y="4879536"/>
            <a:chExt cx="1496098" cy="324000"/>
          </a:xfrm>
        </p:grpSpPr>
        <p:sp>
          <p:nvSpPr>
            <p:cNvPr id="296" name="AutoShape 72"/>
            <p:cNvSpPr>
              <a:spLocks noChangeArrowheads="1"/>
            </p:cNvSpPr>
            <p:nvPr/>
          </p:nvSpPr>
          <p:spPr bwMode="auto">
            <a:xfrm>
              <a:off x="3995731" y="4879536"/>
              <a:ext cx="1496098" cy="324000"/>
            </a:xfrm>
            <a:prstGeom prst="homePlate">
              <a:avLst>
                <a:gd name="adj" fmla="val 38768"/>
              </a:avLst>
            </a:prstGeom>
            <a:gradFill>
              <a:gsLst>
                <a:gs pos="51000">
                  <a:srgbClr val="D0D0CE"/>
                </a:gs>
                <a:gs pos="50000">
                  <a:schemeClr val="bg1">
                    <a:lumMod val="7500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2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297" name="직사각형 296"/>
            <p:cNvSpPr/>
            <p:nvPr/>
          </p:nvSpPr>
          <p:spPr>
            <a:xfrm>
              <a:off x="4164216" y="4975709"/>
              <a:ext cx="1159129" cy="13165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회원가입</a:t>
              </a:r>
            </a:p>
          </p:txBody>
        </p:sp>
      </p:grpSp>
      <p:grpSp>
        <p:nvGrpSpPr>
          <p:cNvPr id="298" name="그룹 297"/>
          <p:cNvGrpSpPr/>
          <p:nvPr/>
        </p:nvGrpSpPr>
        <p:grpSpPr>
          <a:xfrm>
            <a:off x="4732113" y="5162349"/>
            <a:ext cx="1086462" cy="454464"/>
            <a:chOff x="3995731" y="4879536"/>
            <a:chExt cx="1496098" cy="324000"/>
          </a:xfrm>
        </p:grpSpPr>
        <p:sp>
          <p:nvSpPr>
            <p:cNvPr id="299" name="AutoShape 72"/>
            <p:cNvSpPr>
              <a:spLocks noChangeArrowheads="1"/>
            </p:cNvSpPr>
            <p:nvPr/>
          </p:nvSpPr>
          <p:spPr bwMode="auto">
            <a:xfrm>
              <a:off x="3995731" y="4879536"/>
              <a:ext cx="1496098" cy="324000"/>
            </a:xfrm>
            <a:prstGeom prst="chevron">
              <a:avLst>
                <a:gd name="adj" fmla="val 38976"/>
              </a:avLst>
            </a:prstGeom>
            <a:gradFill>
              <a:gsLst>
                <a:gs pos="51000">
                  <a:srgbClr val="A7918D"/>
                </a:gs>
                <a:gs pos="50000">
                  <a:srgbClr val="B6A3A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2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300" name="직사각형 299"/>
            <p:cNvSpPr/>
            <p:nvPr/>
          </p:nvSpPr>
          <p:spPr>
            <a:xfrm>
              <a:off x="4164216" y="4975709"/>
              <a:ext cx="1159129" cy="13165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로그인</a:t>
              </a:r>
            </a:p>
          </p:txBody>
        </p:sp>
      </p:grpSp>
      <p:grpSp>
        <p:nvGrpSpPr>
          <p:cNvPr id="301" name="그룹 300"/>
          <p:cNvGrpSpPr/>
          <p:nvPr/>
        </p:nvGrpSpPr>
        <p:grpSpPr>
          <a:xfrm>
            <a:off x="5711988" y="5162349"/>
            <a:ext cx="1086462" cy="454464"/>
            <a:chOff x="3995731" y="4879536"/>
            <a:chExt cx="1496098" cy="324000"/>
          </a:xfrm>
        </p:grpSpPr>
        <p:sp>
          <p:nvSpPr>
            <p:cNvPr id="302" name="AutoShape 72"/>
            <p:cNvSpPr>
              <a:spLocks noChangeArrowheads="1"/>
            </p:cNvSpPr>
            <p:nvPr/>
          </p:nvSpPr>
          <p:spPr bwMode="auto">
            <a:xfrm>
              <a:off x="3995731" y="4879536"/>
              <a:ext cx="1496098" cy="324000"/>
            </a:xfrm>
            <a:prstGeom prst="chevron">
              <a:avLst>
                <a:gd name="adj" fmla="val 38976"/>
              </a:avLst>
            </a:prstGeom>
            <a:gradFill>
              <a:gsLst>
                <a:gs pos="51000">
                  <a:srgbClr val="759281"/>
                </a:gs>
                <a:gs pos="50000">
                  <a:srgbClr val="87A19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2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303" name="직사각형 302"/>
            <p:cNvSpPr/>
            <p:nvPr/>
          </p:nvSpPr>
          <p:spPr>
            <a:xfrm>
              <a:off x="4164216" y="4899277"/>
              <a:ext cx="1159129" cy="26330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온라인 과제관리</a:t>
              </a:r>
            </a:p>
          </p:txBody>
        </p:sp>
      </p:grpSp>
      <p:grpSp>
        <p:nvGrpSpPr>
          <p:cNvPr id="304" name="그룹 303"/>
          <p:cNvGrpSpPr/>
          <p:nvPr/>
        </p:nvGrpSpPr>
        <p:grpSpPr>
          <a:xfrm>
            <a:off x="6691863" y="5162349"/>
            <a:ext cx="1086462" cy="454464"/>
            <a:chOff x="3995731" y="4879536"/>
            <a:chExt cx="1496098" cy="324000"/>
          </a:xfrm>
        </p:grpSpPr>
        <p:sp>
          <p:nvSpPr>
            <p:cNvPr id="305" name="AutoShape 72"/>
            <p:cNvSpPr>
              <a:spLocks noChangeArrowheads="1"/>
            </p:cNvSpPr>
            <p:nvPr/>
          </p:nvSpPr>
          <p:spPr bwMode="auto">
            <a:xfrm>
              <a:off x="3995731" y="4879536"/>
              <a:ext cx="1496098" cy="324000"/>
            </a:xfrm>
            <a:prstGeom prst="chevron">
              <a:avLst>
                <a:gd name="adj" fmla="val 38976"/>
              </a:avLst>
            </a:prstGeom>
            <a:gradFill>
              <a:gsLst>
                <a:gs pos="51000">
                  <a:srgbClr val="9996A7"/>
                </a:gs>
                <a:gs pos="50000">
                  <a:srgbClr val="A9A7B5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2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306" name="직사각형 305"/>
            <p:cNvSpPr/>
            <p:nvPr/>
          </p:nvSpPr>
          <p:spPr>
            <a:xfrm>
              <a:off x="4164216" y="4965104"/>
              <a:ext cx="1159129" cy="131654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과제신청</a:t>
              </a:r>
            </a:p>
          </p:txBody>
        </p:sp>
      </p:grpSp>
      <p:grpSp>
        <p:nvGrpSpPr>
          <p:cNvPr id="307" name="그룹 306"/>
          <p:cNvGrpSpPr/>
          <p:nvPr/>
        </p:nvGrpSpPr>
        <p:grpSpPr>
          <a:xfrm>
            <a:off x="7671739" y="5162349"/>
            <a:ext cx="1086462" cy="454464"/>
            <a:chOff x="3995731" y="4879536"/>
            <a:chExt cx="1496098" cy="324000"/>
          </a:xfrm>
        </p:grpSpPr>
        <p:sp>
          <p:nvSpPr>
            <p:cNvPr id="308" name="AutoShape 72"/>
            <p:cNvSpPr>
              <a:spLocks noChangeArrowheads="1"/>
            </p:cNvSpPr>
            <p:nvPr/>
          </p:nvSpPr>
          <p:spPr bwMode="auto">
            <a:xfrm>
              <a:off x="3995731" y="4879536"/>
              <a:ext cx="1496098" cy="324000"/>
            </a:xfrm>
            <a:prstGeom prst="chevron">
              <a:avLst>
                <a:gd name="adj" fmla="val 38976"/>
              </a:avLst>
            </a:prstGeom>
            <a:gradFill>
              <a:gsLst>
                <a:gs pos="51000">
                  <a:srgbClr val="007DB6"/>
                </a:gs>
                <a:gs pos="50000">
                  <a:srgbClr val="1A8AB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rIns="0" anchor="ctr"/>
            <a:lstStyle/>
            <a:p>
              <a:pPr algn="ctr" latinLnBrk="0"/>
              <a:endParaRPr kumimoji="1" lang="ko-KR" altLang="en-US" sz="120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endParaRPr>
            </a:p>
          </p:txBody>
        </p:sp>
        <p:sp>
          <p:nvSpPr>
            <p:cNvPr id="309" name="직사각형 308"/>
            <p:cNvSpPr/>
            <p:nvPr/>
          </p:nvSpPr>
          <p:spPr>
            <a:xfrm>
              <a:off x="4164216" y="4899277"/>
              <a:ext cx="1159129" cy="26330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latinLnBrk="0"/>
              <a:r>
                <a:rPr kumimoji="1" lang="ko-KR" altLang="en-US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rPr>
                <a:t>사업계획서 내용입력</a:t>
              </a: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405120" y="3906481"/>
            <a:ext cx="2825760" cy="2138290"/>
            <a:chOff x="405120" y="3906481"/>
            <a:chExt cx="2825760" cy="2138290"/>
          </a:xfrm>
        </p:grpSpPr>
        <p:grpSp>
          <p:nvGrpSpPr>
            <p:cNvPr id="213" name="그룹 212"/>
            <p:cNvGrpSpPr/>
            <p:nvPr/>
          </p:nvGrpSpPr>
          <p:grpSpPr>
            <a:xfrm>
              <a:off x="405120" y="3906481"/>
              <a:ext cx="2825760" cy="2138290"/>
              <a:chOff x="4854232" y="6170828"/>
              <a:chExt cx="2001207" cy="1571973"/>
            </a:xfrm>
          </p:grpSpPr>
          <p:grpSp>
            <p:nvGrpSpPr>
              <p:cNvPr id="215" name="그룹 214"/>
              <p:cNvGrpSpPr/>
              <p:nvPr/>
            </p:nvGrpSpPr>
            <p:grpSpPr>
              <a:xfrm>
                <a:off x="4854232" y="6170828"/>
                <a:ext cx="2001207" cy="1571973"/>
                <a:chOff x="3870037" y="2597824"/>
                <a:chExt cx="6086308" cy="4780876"/>
              </a:xfrm>
            </p:grpSpPr>
            <p:pic>
              <p:nvPicPr>
                <p:cNvPr id="217" name="Picture 5" descr="http://cfile23.uf.tistory.com/image/0378583A511B9A9F22C27E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grayscl/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27" t="2535" r="2527" b="8629"/>
                <a:stretch/>
              </p:blipFill>
              <p:spPr bwMode="auto">
                <a:xfrm>
                  <a:off x="3870037" y="2597824"/>
                  <a:ext cx="6086308" cy="478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8" name="Picture 5" descr="http://cfile23.uf.tistory.com/image/0378583A511B9A9F22C27E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2152" t="72447" r="41085" b="24251"/>
                <a:stretch/>
              </p:blipFill>
              <p:spPr bwMode="auto">
                <a:xfrm>
                  <a:off x="6679706" y="6360273"/>
                  <a:ext cx="433534" cy="17768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16" name="AutoShape 71"/>
              <p:cNvSpPr>
                <a:spLocks noChangeArrowheads="1"/>
              </p:cNvSpPr>
              <p:nvPr/>
            </p:nvSpPr>
            <p:spPr bwMode="auto">
              <a:xfrm>
                <a:off x="4912008" y="6233901"/>
                <a:ext cx="1879388" cy="117391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B7D0DB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DDDDDD"/>
                      </a:outerShdw>
                    </a:effectLst>
                  </a14:hiddenEffects>
                </a:ext>
              </a:extLst>
            </p:spPr>
            <p:txBody>
              <a:bodyPr wrap="none" lIns="72000" tIns="0" rIns="72000" bIns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400" b="1" i="0" u="none" strike="noStrike" kern="0" cap="none" spc="-100" normalizeH="0" noProof="0" dirty="0" smtClean="0">
                  <a:ln>
                    <a:noFill/>
                  </a:ln>
                  <a:solidFill>
                    <a:srgbClr val="003366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pic>
          <p:nvPicPr>
            <p:cNvPr id="310" name="그림 309"/>
            <p:cNvPicPr preferRelativeResize="0"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7778" y="4002780"/>
              <a:ext cx="2631600" cy="1580400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311" name="그룹 11"/>
          <p:cNvGrpSpPr/>
          <p:nvPr/>
        </p:nvGrpSpPr>
        <p:grpSpPr>
          <a:xfrm>
            <a:off x="3467873" y="986725"/>
            <a:ext cx="2958350" cy="464771"/>
            <a:chOff x="449651" y="1729328"/>
            <a:chExt cx="2958350" cy="464771"/>
          </a:xfrm>
        </p:grpSpPr>
        <p:sp>
          <p:nvSpPr>
            <p:cNvPr id="312" name="자유형 311"/>
            <p:cNvSpPr/>
            <p:nvPr/>
          </p:nvSpPr>
          <p:spPr bwMode="auto">
            <a:xfrm flipV="1">
              <a:off x="449651" y="2041273"/>
              <a:ext cx="69790" cy="152826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13" name="자유형 312"/>
            <p:cNvSpPr/>
            <p:nvPr/>
          </p:nvSpPr>
          <p:spPr bwMode="auto">
            <a:xfrm>
              <a:off x="454377" y="1742727"/>
              <a:ext cx="2953624" cy="374959"/>
            </a:xfrm>
            <a:custGeom>
              <a:avLst/>
              <a:gdLst>
                <a:gd name="connsiteX0" fmla="*/ 66338 w 2953624"/>
                <a:gd name="connsiteY0" fmla="*/ 0 h 374959"/>
                <a:gd name="connsiteX1" fmla="*/ 2800152 w 2953624"/>
                <a:gd name="connsiteY1" fmla="*/ 0 h 374959"/>
                <a:gd name="connsiteX2" fmla="*/ 2953624 w 2953624"/>
                <a:gd name="connsiteY2" fmla="*/ 153472 h 374959"/>
                <a:gd name="connsiteX3" fmla="*/ 2798008 w 2953624"/>
                <a:gd name="connsiteY3" fmla="*/ 309088 h 374959"/>
                <a:gd name="connsiteX4" fmla="*/ 66338 w 2953624"/>
                <a:gd name="connsiteY4" fmla="*/ 309088 h 374959"/>
                <a:gd name="connsiteX5" fmla="*/ 0 w 2953624"/>
                <a:gd name="connsiteY5" fmla="*/ 374959 h 374959"/>
                <a:gd name="connsiteX6" fmla="*/ 0 w 2953624"/>
                <a:gd name="connsiteY6" fmla="*/ 76006 h 374959"/>
                <a:gd name="connsiteX7" fmla="*/ 66338 w 2953624"/>
                <a:gd name="connsiteY7" fmla="*/ 0 h 374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3624" h="374959">
                  <a:moveTo>
                    <a:pt x="66338" y="0"/>
                  </a:moveTo>
                  <a:lnTo>
                    <a:pt x="2800152" y="0"/>
                  </a:lnTo>
                  <a:lnTo>
                    <a:pt x="2953624" y="153472"/>
                  </a:lnTo>
                  <a:lnTo>
                    <a:pt x="2798008" y="309088"/>
                  </a:lnTo>
                  <a:lnTo>
                    <a:pt x="66338" y="309088"/>
                  </a:lnTo>
                  <a:lnTo>
                    <a:pt x="0" y="374959"/>
                  </a:lnTo>
                  <a:lnTo>
                    <a:pt x="0" y="76006"/>
                  </a:lnTo>
                  <a:lnTo>
                    <a:pt x="66338" y="0"/>
                  </a:lnTo>
                  <a:close/>
                </a:path>
              </a:pathLst>
            </a:custGeom>
            <a:solidFill>
              <a:srgbClr val="3678AD"/>
            </a:solidFill>
            <a:ln w="12700" algn="ctr">
              <a:solidFill>
                <a:srgbClr val="3678A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314" name="Picture 14" descr="16"/>
            <p:cNvPicPr>
              <a:picLocks noChangeAspect="1" noChangeArrowheads="1"/>
            </p:cNvPicPr>
            <p:nvPr/>
          </p:nvPicPr>
          <p:blipFill rotWithShape="1">
            <a:blip r:embed="rId12" cstate="print">
              <a:biLevel thresh="25000"/>
              <a:extLst/>
            </a:blip>
            <a:srcRect b="32590"/>
            <a:stretch/>
          </p:blipFill>
          <p:spPr bwMode="auto">
            <a:xfrm>
              <a:off x="482271" y="1878668"/>
              <a:ext cx="314736" cy="193282"/>
            </a:xfrm>
            <a:prstGeom prst="rect">
              <a:avLst/>
            </a:prstGeom>
            <a:noFill/>
          </p:spPr>
        </p:pic>
        <p:sp>
          <p:nvSpPr>
            <p:cNvPr id="315" name="TextBox 96"/>
            <p:cNvSpPr txBox="1">
              <a:spLocks noChangeArrowheads="1"/>
            </p:cNvSpPr>
            <p:nvPr/>
          </p:nvSpPr>
          <p:spPr bwMode="auto">
            <a:xfrm>
              <a:off x="869556" y="1729328"/>
              <a:ext cx="105157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 사업공고</a:t>
              </a:r>
            </a:p>
          </p:txBody>
        </p:sp>
      </p:grpSp>
      <p:grpSp>
        <p:nvGrpSpPr>
          <p:cNvPr id="316" name="그룹 11"/>
          <p:cNvGrpSpPr/>
          <p:nvPr/>
        </p:nvGrpSpPr>
        <p:grpSpPr>
          <a:xfrm>
            <a:off x="3467873" y="3691269"/>
            <a:ext cx="2958350" cy="464771"/>
            <a:chOff x="449651" y="1729328"/>
            <a:chExt cx="2958350" cy="464771"/>
          </a:xfrm>
        </p:grpSpPr>
        <p:sp>
          <p:nvSpPr>
            <p:cNvPr id="317" name="자유형 316"/>
            <p:cNvSpPr/>
            <p:nvPr/>
          </p:nvSpPr>
          <p:spPr bwMode="auto">
            <a:xfrm flipV="1">
              <a:off x="449651" y="2041273"/>
              <a:ext cx="69790" cy="152826"/>
            </a:xfrm>
            <a:custGeom>
              <a:avLst/>
              <a:gdLst>
                <a:gd name="connsiteX0" fmla="*/ 76200 w 76200"/>
                <a:gd name="connsiteY0" fmla="*/ 0 h 204788"/>
                <a:gd name="connsiteX1" fmla="*/ 76200 w 76200"/>
                <a:gd name="connsiteY1" fmla="*/ 204788 h 204788"/>
                <a:gd name="connsiteX2" fmla="*/ 0 w 76200"/>
                <a:gd name="connsiteY2" fmla="*/ 85725 h 204788"/>
                <a:gd name="connsiteX3" fmla="*/ 76200 w 76200"/>
                <a:gd name="connsiteY3" fmla="*/ 0 h 2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04788">
                  <a:moveTo>
                    <a:pt x="76200" y="0"/>
                  </a:moveTo>
                  <a:lnTo>
                    <a:pt x="76200" y="204788"/>
                  </a:lnTo>
                  <a:lnTo>
                    <a:pt x="0" y="85725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475110">
                <a:defRPr/>
              </a:pPr>
              <a:endParaRPr lang="ko-KR" altLang="en-US" sz="1200" b="1" spc="-100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18" name="자유형 317"/>
            <p:cNvSpPr/>
            <p:nvPr/>
          </p:nvSpPr>
          <p:spPr bwMode="auto">
            <a:xfrm>
              <a:off x="454377" y="1742727"/>
              <a:ext cx="2953624" cy="374959"/>
            </a:xfrm>
            <a:custGeom>
              <a:avLst/>
              <a:gdLst>
                <a:gd name="connsiteX0" fmla="*/ 66338 w 2953624"/>
                <a:gd name="connsiteY0" fmla="*/ 0 h 374959"/>
                <a:gd name="connsiteX1" fmla="*/ 2800152 w 2953624"/>
                <a:gd name="connsiteY1" fmla="*/ 0 h 374959"/>
                <a:gd name="connsiteX2" fmla="*/ 2953624 w 2953624"/>
                <a:gd name="connsiteY2" fmla="*/ 153472 h 374959"/>
                <a:gd name="connsiteX3" fmla="*/ 2798008 w 2953624"/>
                <a:gd name="connsiteY3" fmla="*/ 309088 h 374959"/>
                <a:gd name="connsiteX4" fmla="*/ 66338 w 2953624"/>
                <a:gd name="connsiteY4" fmla="*/ 309088 h 374959"/>
                <a:gd name="connsiteX5" fmla="*/ 0 w 2953624"/>
                <a:gd name="connsiteY5" fmla="*/ 374959 h 374959"/>
                <a:gd name="connsiteX6" fmla="*/ 0 w 2953624"/>
                <a:gd name="connsiteY6" fmla="*/ 76006 h 374959"/>
                <a:gd name="connsiteX7" fmla="*/ 66338 w 2953624"/>
                <a:gd name="connsiteY7" fmla="*/ 0 h 374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53624" h="374959">
                  <a:moveTo>
                    <a:pt x="66338" y="0"/>
                  </a:moveTo>
                  <a:lnTo>
                    <a:pt x="2800152" y="0"/>
                  </a:lnTo>
                  <a:lnTo>
                    <a:pt x="2953624" y="153472"/>
                  </a:lnTo>
                  <a:lnTo>
                    <a:pt x="2798008" y="309088"/>
                  </a:lnTo>
                  <a:lnTo>
                    <a:pt x="66338" y="309088"/>
                  </a:lnTo>
                  <a:lnTo>
                    <a:pt x="0" y="374959"/>
                  </a:lnTo>
                  <a:lnTo>
                    <a:pt x="0" y="76006"/>
                  </a:lnTo>
                  <a:lnTo>
                    <a:pt x="66338" y="0"/>
                  </a:lnTo>
                  <a:close/>
                </a:path>
              </a:pathLst>
            </a:custGeom>
            <a:solidFill>
              <a:srgbClr val="3678AD"/>
            </a:solidFill>
            <a:ln w="12700" algn="ctr">
              <a:solidFill>
                <a:srgbClr val="3678AD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b="1" spc="-10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endParaRPr>
            </a:p>
          </p:txBody>
        </p:sp>
        <p:pic>
          <p:nvPicPr>
            <p:cNvPr id="319" name="Picture 14" descr="16"/>
            <p:cNvPicPr>
              <a:picLocks noChangeAspect="1" noChangeArrowheads="1"/>
            </p:cNvPicPr>
            <p:nvPr/>
          </p:nvPicPr>
          <p:blipFill rotWithShape="1">
            <a:blip r:embed="rId12" cstate="print">
              <a:biLevel thresh="25000"/>
              <a:extLst/>
            </a:blip>
            <a:srcRect b="32590"/>
            <a:stretch/>
          </p:blipFill>
          <p:spPr bwMode="auto">
            <a:xfrm>
              <a:off x="482271" y="1878668"/>
              <a:ext cx="314736" cy="193282"/>
            </a:xfrm>
            <a:prstGeom prst="rect">
              <a:avLst/>
            </a:prstGeom>
            <a:noFill/>
          </p:spPr>
        </p:pic>
        <p:sp>
          <p:nvSpPr>
            <p:cNvPr id="320" name="TextBox 96"/>
            <p:cNvSpPr txBox="1">
              <a:spLocks noChangeArrowheads="1"/>
            </p:cNvSpPr>
            <p:nvPr/>
          </p:nvSpPr>
          <p:spPr bwMode="auto">
            <a:xfrm>
              <a:off x="869556" y="1729328"/>
              <a:ext cx="97462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352425" indent="-352425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defTabSz="1082675"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82675" fontAlgn="base">
                <a:spcBef>
                  <a:spcPct val="0"/>
                </a:spcBef>
                <a:spcAft>
                  <a:spcPct val="0"/>
                </a:spcAft>
                <a:tabLst>
                  <a:tab pos="5870575" algn="l"/>
                </a:tabLst>
                <a:defRPr sz="29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vl="1" eaLnBrk="0" latinLnBrk="0" hangingPunct="0">
                <a:buClr>
                  <a:srgbClr val="0000FF"/>
                </a:buClr>
                <a:buSzPct val="90000"/>
              </a:pPr>
              <a:r>
                <a:rPr lang="ko-KR" altLang="en-US" sz="20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  <a:ea typeface="+mn-ea"/>
                </a:rPr>
                <a:t>신청방법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23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529624" y="3327696"/>
            <a:ext cx="4824409" cy="106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" name="Picture 182"/>
          <p:cNvPicPr>
            <a:picLocks noChangeAspect="1" noChangeArrowheads="1"/>
          </p:cNvPicPr>
          <p:nvPr/>
        </p:nvPicPr>
        <p:blipFill>
          <a:blip r:embed="rId3" cstate="print"/>
          <a:srcRect t="44006"/>
          <a:stretch>
            <a:fillRect/>
          </a:stretch>
        </p:blipFill>
        <p:spPr bwMode="auto">
          <a:xfrm rot="16200000">
            <a:off x="4986005" y="2366621"/>
            <a:ext cx="4824406" cy="2989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" name="직사각형 173"/>
          <p:cNvSpPr/>
          <p:nvPr/>
        </p:nvSpPr>
        <p:spPr>
          <a:xfrm>
            <a:off x="250825" y="1725202"/>
            <a:ext cx="5393415" cy="427278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2000">
                <a:schemeClr val="bg1">
                  <a:lumMod val="85000"/>
                  <a:alpha val="11000"/>
                </a:schemeClr>
              </a:gs>
              <a:gs pos="100000">
                <a:srgbClr val="EAEAEA"/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175" name="직사각형 174"/>
          <p:cNvSpPr/>
          <p:nvPr/>
        </p:nvSpPr>
        <p:spPr>
          <a:xfrm>
            <a:off x="5527887" y="1725202"/>
            <a:ext cx="116335" cy="427278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lumMod val="65000"/>
                  <a:lumOff val="35000"/>
                  <a:alpha val="50000"/>
                </a:schemeClr>
              </a:gs>
            </a:gsLst>
            <a:lin ang="0" scaled="1"/>
            <a:tileRect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sp>
        <p:nvSpPr>
          <p:cNvPr id="176" name="직사각형 175"/>
          <p:cNvSpPr/>
          <p:nvPr/>
        </p:nvSpPr>
        <p:spPr>
          <a:xfrm rot="16200000">
            <a:off x="828744" y="1229973"/>
            <a:ext cx="4107392" cy="52632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atin typeface="+mn-ea"/>
            </a:endParaRPr>
          </a:p>
        </p:txBody>
      </p:sp>
      <p:pic>
        <p:nvPicPr>
          <p:cNvPr id="171" name="Picture 10" descr="C:\Users\mansuni\Desktop\템플릿.jpg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5" t="67936" b="19698"/>
          <a:stretch/>
        </p:blipFill>
        <p:spPr bwMode="auto">
          <a:xfrm>
            <a:off x="5835462" y="5329102"/>
            <a:ext cx="3048187" cy="93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3357" y="494656"/>
            <a:ext cx="340157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준비 시 유용한 정보</a:t>
            </a:r>
          </a:p>
        </p:txBody>
      </p:sp>
      <p:grpSp>
        <p:nvGrpSpPr>
          <p:cNvPr id="81" name="그룹 80"/>
          <p:cNvGrpSpPr/>
          <p:nvPr/>
        </p:nvGrpSpPr>
        <p:grpSpPr>
          <a:xfrm>
            <a:off x="0" y="937388"/>
            <a:ext cx="916572" cy="359999"/>
            <a:chOff x="2744248" y="1075480"/>
            <a:chExt cx="1039778" cy="432000"/>
          </a:xfrm>
        </p:grpSpPr>
        <p:sp>
          <p:nvSpPr>
            <p:cNvPr id="82" name="직사각형 81"/>
            <p:cNvSpPr/>
            <p:nvPr/>
          </p:nvSpPr>
          <p:spPr>
            <a:xfrm>
              <a:off x="2744248" y="1147480"/>
              <a:ext cx="103977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83" name="그림 82"/>
            <p:cNvPicPr preferRelativeResize="0"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84" name="직사각형 83"/>
          <p:cNvSpPr/>
          <p:nvPr/>
        </p:nvSpPr>
        <p:spPr>
          <a:xfrm>
            <a:off x="837219" y="921414"/>
            <a:ext cx="7469562" cy="391945"/>
          </a:xfrm>
          <a:prstGeom prst="rect">
            <a:avLst/>
          </a:prstGeom>
        </p:spPr>
        <p:txBody>
          <a:bodyPr wrap="none" lIns="91417" tIns="45709" rIns="91417" bIns="45709" anchor="ctr">
            <a:spAutoFit/>
          </a:bodyPr>
          <a:lstStyle/>
          <a:p>
            <a:pPr algn="ctr" defTabSz="909867">
              <a:lnSpc>
                <a:spcPct val="120000"/>
              </a:lnSpc>
            </a:pPr>
            <a:r>
              <a:rPr lang="ko-KR" altLang="en-US" sz="1800" b="1" spc="-13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 종합관리시스템</a:t>
            </a:r>
            <a:r>
              <a:rPr lang="en-US" altLang="ko-KR" sz="1800" b="1" spc="-13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( </a:t>
            </a:r>
            <a:r>
              <a:rPr lang="en-US" altLang="ko-KR" sz="1800" b="1" spc="-13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www.smtech.go.kr</a:t>
            </a:r>
            <a:r>
              <a:rPr lang="en-US" altLang="ko-KR" sz="1800" b="1" spc="-13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 </a:t>
            </a:r>
            <a:r>
              <a:rPr lang="en-US" altLang="ko-KR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)</a:t>
            </a:r>
            <a:r>
              <a:rPr lang="en-US" altLang="ko-KR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⇒</a:t>
            </a:r>
            <a:r>
              <a:rPr lang="ko-KR" altLang="en-US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고객지원</a:t>
            </a:r>
            <a:r>
              <a:rPr lang="ko-KR" altLang="en-US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⇒</a:t>
            </a:r>
            <a:r>
              <a:rPr lang="ko-KR" altLang="en-US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이용매뉴얼</a:t>
            </a:r>
            <a:r>
              <a:rPr lang="ko-KR" altLang="en-US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⇒</a:t>
            </a:r>
            <a:r>
              <a:rPr lang="ko-KR" altLang="en-US" sz="1800" b="1" spc="-130" dirty="0" smtClean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F5FA4"/>
                </a:solidFill>
                <a:latin typeface="+mn-ea"/>
              </a:rPr>
              <a:t>동영상강의 </a:t>
            </a:r>
            <a:endParaRPr lang="ko-KR" altLang="en-US" sz="1800" b="1" spc="-13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F5FA4"/>
              </a:solidFill>
              <a:latin typeface="+mn-ea"/>
            </a:endParaRPr>
          </a:p>
        </p:txBody>
      </p:sp>
      <p:grpSp>
        <p:nvGrpSpPr>
          <p:cNvPr id="89" name="그룹 88"/>
          <p:cNvGrpSpPr/>
          <p:nvPr/>
        </p:nvGrpSpPr>
        <p:grpSpPr>
          <a:xfrm flipH="1">
            <a:off x="8227428" y="937388"/>
            <a:ext cx="916572" cy="359999"/>
            <a:chOff x="2744248" y="1075480"/>
            <a:chExt cx="1039778" cy="432000"/>
          </a:xfrm>
        </p:grpSpPr>
        <p:sp>
          <p:nvSpPr>
            <p:cNvPr id="90" name="직사각형 89"/>
            <p:cNvSpPr/>
            <p:nvPr/>
          </p:nvSpPr>
          <p:spPr>
            <a:xfrm>
              <a:off x="2744248" y="1147480"/>
              <a:ext cx="1039778" cy="28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rgbClr val="0F5FA5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91" name="그림 90"/>
            <p:cNvPicPr preferRelativeResize="0"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32026" y="1255480"/>
              <a:ext cx="432000" cy="72000"/>
            </a:xfrm>
            <a:prstGeom prst="rect">
              <a:avLst/>
            </a:prstGeom>
          </p:spPr>
        </p:pic>
      </p:grpSp>
      <p:sp>
        <p:nvSpPr>
          <p:cNvPr id="92" name="직사각형 91"/>
          <p:cNvSpPr/>
          <p:nvPr/>
        </p:nvSpPr>
        <p:spPr>
          <a:xfrm>
            <a:off x="5827712" y="1449388"/>
            <a:ext cx="3065463" cy="482441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5827712" y="1449388"/>
            <a:ext cx="3065463" cy="391589"/>
          </a:xfrm>
          <a:prstGeom prst="rect">
            <a:avLst/>
          </a:prstGeom>
          <a:solidFill>
            <a:srgbClr val="3678AD"/>
          </a:solidFill>
          <a:ln w="12700" cap="sq">
            <a:solidFill>
              <a:srgbClr val="0F5FA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1042988" fontAlgn="ctr">
              <a:buClr>
                <a:schemeClr val="bg1">
                  <a:lumMod val="65000"/>
                </a:schemeClr>
              </a:buClr>
              <a:buSzPct val="80000"/>
              <a:tabLst>
                <a:tab pos="2692224" algn="l"/>
                <a:tab pos="5647956" algn="l"/>
              </a:tabLst>
            </a:pPr>
            <a:r>
              <a:rPr lang="ko-KR" altLang="en-US" sz="1800" b="1" spc="-100" dirty="0">
                <a:ln w="19050">
                  <a:solidFill>
                    <a:schemeClr val="accent1">
                      <a:shade val="50000"/>
                      <a:alpha val="0"/>
                    </a:schemeClr>
                  </a:solidFill>
                </a:ln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+mn-ea"/>
              </a:rPr>
              <a:t>종합관리시스템</a:t>
            </a:r>
          </a:p>
        </p:txBody>
      </p:sp>
      <p:grpSp>
        <p:nvGrpSpPr>
          <p:cNvPr id="94" name="Group 10"/>
          <p:cNvGrpSpPr>
            <a:grpSpLocks noChangeAspect="1"/>
          </p:cNvGrpSpPr>
          <p:nvPr/>
        </p:nvGrpSpPr>
        <p:grpSpPr bwMode="auto">
          <a:xfrm>
            <a:off x="5992890" y="1536701"/>
            <a:ext cx="298980" cy="261936"/>
            <a:chOff x="2017" y="1136"/>
            <a:chExt cx="339" cy="297"/>
          </a:xfrm>
          <a:solidFill>
            <a:schemeClr val="bg1"/>
          </a:solidFill>
        </p:grpSpPr>
        <p:sp>
          <p:nvSpPr>
            <p:cNvPr id="95" name="Freeform 11"/>
            <p:cNvSpPr>
              <a:spLocks noEditPoints="1"/>
            </p:cNvSpPr>
            <p:nvPr/>
          </p:nvSpPr>
          <p:spPr bwMode="auto">
            <a:xfrm>
              <a:off x="2017" y="1136"/>
              <a:ext cx="339" cy="297"/>
            </a:xfrm>
            <a:custGeom>
              <a:avLst/>
              <a:gdLst>
                <a:gd name="T0" fmla="*/ 356 w 388"/>
                <a:gd name="T1" fmla="*/ 0 h 340"/>
                <a:gd name="T2" fmla="*/ 32 w 388"/>
                <a:gd name="T3" fmla="*/ 0 h 340"/>
                <a:gd name="T4" fmla="*/ 0 w 388"/>
                <a:gd name="T5" fmla="*/ 33 h 340"/>
                <a:gd name="T6" fmla="*/ 0 w 388"/>
                <a:gd name="T7" fmla="*/ 244 h 340"/>
                <a:gd name="T8" fmla="*/ 32 w 388"/>
                <a:gd name="T9" fmla="*/ 276 h 340"/>
                <a:gd name="T10" fmla="*/ 137 w 388"/>
                <a:gd name="T11" fmla="*/ 276 h 340"/>
                <a:gd name="T12" fmla="*/ 117 w 388"/>
                <a:gd name="T13" fmla="*/ 320 h 340"/>
                <a:gd name="T14" fmla="*/ 118 w 388"/>
                <a:gd name="T15" fmla="*/ 334 h 340"/>
                <a:gd name="T16" fmla="*/ 130 w 388"/>
                <a:gd name="T17" fmla="*/ 340 h 340"/>
                <a:gd name="T18" fmla="*/ 258 w 388"/>
                <a:gd name="T19" fmla="*/ 340 h 340"/>
                <a:gd name="T20" fmla="*/ 258 w 388"/>
                <a:gd name="T21" fmla="*/ 340 h 340"/>
                <a:gd name="T22" fmla="*/ 273 w 388"/>
                <a:gd name="T23" fmla="*/ 326 h 340"/>
                <a:gd name="T24" fmla="*/ 271 w 388"/>
                <a:gd name="T25" fmla="*/ 319 h 340"/>
                <a:gd name="T26" fmla="*/ 252 w 388"/>
                <a:gd name="T27" fmla="*/ 276 h 340"/>
                <a:gd name="T28" fmla="*/ 356 w 388"/>
                <a:gd name="T29" fmla="*/ 276 h 340"/>
                <a:gd name="T30" fmla="*/ 388 w 388"/>
                <a:gd name="T31" fmla="*/ 244 h 340"/>
                <a:gd name="T32" fmla="*/ 388 w 388"/>
                <a:gd name="T33" fmla="*/ 33 h 340"/>
                <a:gd name="T34" fmla="*/ 356 w 388"/>
                <a:gd name="T35" fmla="*/ 0 h 340"/>
                <a:gd name="T36" fmla="*/ 359 w 388"/>
                <a:gd name="T37" fmla="*/ 244 h 340"/>
                <a:gd name="T38" fmla="*/ 356 w 388"/>
                <a:gd name="T39" fmla="*/ 247 h 340"/>
                <a:gd name="T40" fmla="*/ 32 w 388"/>
                <a:gd name="T41" fmla="*/ 247 h 340"/>
                <a:gd name="T42" fmla="*/ 29 w 388"/>
                <a:gd name="T43" fmla="*/ 244 h 340"/>
                <a:gd name="T44" fmla="*/ 29 w 388"/>
                <a:gd name="T45" fmla="*/ 33 h 340"/>
                <a:gd name="T46" fmla="*/ 32 w 388"/>
                <a:gd name="T47" fmla="*/ 29 h 340"/>
                <a:gd name="T48" fmla="*/ 356 w 388"/>
                <a:gd name="T49" fmla="*/ 29 h 340"/>
                <a:gd name="T50" fmla="*/ 359 w 388"/>
                <a:gd name="T51" fmla="*/ 33 h 340"/>
                <a:gd name="T52" fmla="*/ 359 w 388"/>
                <a:gd name="T53" fmla="*/ 244 h 340"/>
                <a:gd name="T54" fmla="*/ 359 w 388"/>
                <a:gd name="T55" fmla="*/ 244 h 340"/>
                <a:gd name="T56" fmla="*/ 359 w 388"/>
                <a:gd name="T57" fmla="*/ 2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8" h="340">
                  <a:moveTo>
                    <a:pt x="356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0" y="261"/>
                    <a:pt x="15" y="276"/>
                    <a:pt x="32" y="276"/>
                  </a:cubicBezTo>
                  <a:cubicBezTo>
                    <a:pt x="137" y="276"/>
                    <a:pt x="137" y="276"/>
                    <a:pt x="137" y="276"/>
                  </a:cubicBezTo>
                  <a:cubicBezTo>
                    <a:pt x="117" y="320"/>
                    <a:pt x="117" y="320"/>
                    <a:pt x="117" y="320"/>
                  </a:cubicBezTo>
                  <a:cubicBezTo>
                    <a:pt x="115" y="324"/>
                    <a:pt x="115" y="329"/>
                    <a:pt x="118" y="334"/>
                  </a:cubicBezTo>
                  <a:cubicBezTo>
                    <a:pt x="121" y="338"/>
                    <a:pt x="125" y="340"/>
                    <a:pt x="130" y="340"/>
                  </a:cubicBezTo>
                  <a:cubicBezTo>
                    <a:pt x="258" y="340"/>
                    <a:pt x="258" y="340"/>
                    <a:pt x="258" y="340"/>
                  </a:cubicBezTo>
                  <a:cubicBezTo>
                    <a:pt x="258" y="340"/>
                    <a:pt x="258" y="340"/>
                    <a:pt x="258" y="340"/>
                  </a:cubicBezTo>
                  <a:cubicBezTo>
                    <a:pt x="266" y="340"/>
                    <a:pt x="273" y="334"/>
                    <a:pt x="273" y="326"/>
                  </a:cubicBezTo>
                  <a:cubicBezTo>
                    <a:pt x="273" y="323"/>
                    <a:pt x="272" y="321"/>
                    <a:pt x="271" y="319"/>
                  </a:cubicBezTo>
                  <a:cubicBezTo>
                    <a:pt x="252" y="276"/>
                    <a:pt x="252" y="276"/>
                    <a:pt x="252" y="276"/>
                  </a:cubicBezTo>
                  <a:cubicBezTo>
                    <a:pt x="356" y="276"/>
                    <a:pt x="356" y="276"/>
                    <a:pt x="356" y="276"/>
                  </a:cubicBezTo>
                  <a:cubicBezTo>
                    <a:pt x="374" y="276"/>
                    <a:pt x="388" y="261"/>
                    <a:pt x="388" y="244"/>
                  </a:cubicBezTo>
                  <a:cubicBezTo>
                    <a:pt x="388" y="33"/>
                    <a:pt x="388" y="33"/>
                    <a:pt x="388" y="33"/>
                  </a:cubicBezTo>
                  <a:cubicBezTo>
                    <a:pt x="388" y="15"/>
                    <a:pt x="374" y="0"/>
                    <a:pt x="356" y="0"/>
                  </a:cubicBezTo>
                  <a:close/>
                  <a:moveTo>
                    <a:pt x="359" y="244"/>
                  </a:moveTo>
                  <a:cubicBezTo>
                    <a:pt x="359" y="245"/>
                    <a:pt x="358" y="247"/>
                    <a:pt x="356" y="247"/>
                  </a:cubicBezTo>
                  <a:cubicBezTo>
                    <a:pt x="32" y="247"/>
                    <a:pt x="32" y="247"/>
                    <a:pt x="32" y="247"/>
                  </a:cubicBezTo>
                  <a:cubicBezTo>
                    <a:pt x="31" y="247"/>
                    <a:pt x="29" y="245"/>
                    <a:pt x="29" y="244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1"/>
                    <a:pt x="31" y="29"/>
                    <a:pt x="32" y="29"/>
                  </a:cubicBezTo>
                  <a:cubicBezTo>
                    <a:pt x="356" y="29"/>
                    <a:pt x="356" y="29"/>
                    <a:pt x="356" y="29"/>
                  </a:cubicBezTo>
                  <a:cubicBezTo>
                    <a:pt x="358" y="29"/>
                    <a:pt x="359" y="31"/>
                    <a:pt x="359" y="33"/>
                  </a:cubicBezTo>
                  <a:lnTo>
                    <a:pt x="359" y="244"/>
                  </a:lnTo>
                  <a:close/>
                  <a:moveTo>
                    <a:pt x="359" y="244"/>
                  </a:moveTo>
                  <a:cubicBezTo>
                    <a:pt x="359" y="244"/>
                    <a:pt x="359" y="244"/>
                    <a:pt x="359" y="2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96" name="Freeform 12"/>
            <p:cNvSpPr>
              <a:spLocks noEditPoints="1"/>
            </p:cNvSpPr>
            <p:nvPr/>
          </p:nvSpPr>
          <p:spPr bwMode="auto">
            <a:xfrm>
              <a:off x="2208" y="1196"/>
              <a:ext cx="38" cy="39"/>
            </a:xfrm>
            <a:custGeom>
              <a:avLst/>
              <a:gdLst>
                <a:gd name="T0" fmla="*/ 21 w 44"/>
                <a:gd name="T1" fmla="*/ 1 h 44"/>
                <a:gd name="T2" fmla="*/ 17 w 44"/>
                <a:gd name="T3" fmla="*/ 1 h 44"/>
                <a:gd name="T4" fmla="*/ 1 w 44"/>
                <a:gd name="T5" fmla="*/ 17 h 44"/>
                <a:gd name="T6" fmla="*/ 1 w 44"/>
                <a:gd name="T7" fmla="*/ 21 h 44"/>
                <a:gd name="T8" fmla="*/ 23 w 44"/>
                <a:gd name="T9" fmla="*/ 43 h 44"/>
                <a:gd name="T10" fmla="*/ 25 w 44"/>
                <a:gd name="T11" fmla="*/ 44 h 44"/>
                <a:gd name="T12" fmla="*/ 27 w 44"/>
                <a:gd name="T13" fmla="*/ 43 h 44"/>
                <a:gd name="T14" fmla="*/ 43 w 44"/>
                <a:gd name="T15" fmla="*/ 27 h 44"/>
                <a:gd name="T16" fmla="*/ 43 w 44"/>
                <a:gd name="T17" fmla="*/ 23 h 44"/>
                <a:gd name="T18" fmla="*/ 21 w 44"/>
                <a:gd name="T19" fmla="*/ 1 h 44"/>
                <a:gd name="T20" fmla="*/ 21 w 44"/>
                <a:gd name="T21" fmla="*/ 1 h 44"/>
                <a:gd name="T22" fmla="*/ 21 w 44"/>
                <a:gd name="T23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" h="44">
                  <a:moveTo>
                    <a:pt x="21" y="1"/>
                  </a:moveTo>
                  <a:cubicBezTo>
                    <a:pt x="20" y="0"/>
                    <a:pt x="18" y="0"/>
                    <a:pt x="17" y="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20"/>
                    <a:pt x="1" y="21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4" y="44"/>
                    <a:pt x="24" y="44"/>
                    <a:pt x="25" y="44"/>
                  </a:cubicBezTo>
                  <a:cubicBezTo>
                    <a:pt x="26" y="44"/>
                    <a:pt x="27" y="44"/>
                    <a:pt x="27" y="43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6"/>
                    <a:pt x="44" y="24"/>
                    <a:pt x="43" y="23"/>
                  </a:cubicBezTo>
                  <a:lnTo>
                    <a:pt x="21" y="1"/>
                  </a:lnTo>
                  <a:close/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01" name="Freeform 13"/>
            <p:cNvSpPr>
              <a:spLocks noEditPoints="1"/>
            </p:cNvSpPr>
            <p:nvPr/>
          </p:nvSpPr>
          <p:spPr bwMode="auto">
            <a:xfrm>
              <a:off x="2127" y="1282"/>
              <a:ext cx="33" cy="33"/>
            </a:xfrm>
            <a:custGeom>
              <a:avLst/>
              <a:gdLst>
                <a:gd name="T0" fmla="*/ 16 w 38"/>
                <a:gd name="T1" fmla="*/ 1 h 38"/>
                <a:gd name="T2" fmla="*/ 13 w 38"/>
                <a:gd name="T3" fmla="*/ 0 h 38"/>
                <a:gd name="T4" fmla="*/ 11 w 38"/>
                <a:gd name="T5" fmla="*/ 3 h 38"/>
                <a:gd name="T6" fmla="*/ 0 w 38"/>
                <a:gd name="T7" fmla="*/ 35 h 38"/>
                <a:gd name="T8" fmla="*/ 1 w 38"/>
                <a:gd name="T9" fmla="*/ 37 h 38"/>
                <a:gd name="T10" fmla="*/ 3 w 38"/>
                <a:gd name="T11" fmla="*/ 38 h 38"/>
                <a:gd name="T12" fmla="*/ 4 w 38"/>
                <a:gd name="T13" fmla="*/ 38 h 38"/>
                <a:gd name="T14" fmla="*/ 36 w 38"/>
                <a:gd name="T15" fmla="*/ 27 h 38"/>
                <a:gd name="T16" fmla="*/ 38 w 38"/>
                <a:gd name="T17" fmla="*/ 25 h 38"/>
                <a:gd name="T18" fmla="*/ 37 w 38"/>
                <a:gd name="T19" fmla="*/ 22 h 38"/>
                <a:gd name="T20" fmla="*/ 16 w 38"/>
                <a:gd name="T21" fmla="*/ 1 h 38"/>
                <a:gd name="T22" fmla="*/ 16 w 38"/>
                <a:gd name="T23" fmla="*/ 1 h 38"/>
                <a:gd name="T24" fmla="*/ 16 w 38"/>
                <a:gd name="T2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38">
                  <a:moveTo>
                    <a:pt x="16" y="1"/>
                  </a:moveTo>
                  <a:cubicBezTo>
                    <a:pt x="15" y="0"/>
                    <a:pt x="14" y="0"/>
                    <a:pt x="13" y="0"/>
                  </a:cubicBezTo>
                  <a:cubicBezTo>
                    <a:pt x="12" y="1"/>
                    <a:pt x="12" y="2"/>
                    <a:pt x="11" y="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7"/>
                    <a:pt x="1" y="37"/>
                  </a:cubicBezTo>
                  <a:cubicBezTo>
                    <a:pt x="1" y="38"/>
                    <a:pt x="2" y="38"/>
                    <a:pt x="3" y="38"/>
                  </a:cubicBezTo>
                  <a:cubicBezTo>
                    <a:pt x="3" y="38"/>
                    <a:pt x="3" y="38"/>
                    <a:pt x="4" y="38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7"/>
                    <a:pt x="37" y="26"/>
                    <a:pt x="38" y="25"/>
                  </a:cubicBezTo>
                  <a:cubicBezTo>
                    <a:pt x="38" y="24"/>
                    <a:pt x="38" y="23"/>
                    <a:pt x="37" y="22"/>
                  </a:cubicBezTo>
                  <a:lnTo>
                    <a:pt x="16" y="1"/>
                  </a:lnTo>
                  <a:close/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03" name="Freeform 14"/>
            <p:cNvSpPr>
              <a:spLocks noEditPoints="1"/>
            </p:cNvSpPr>
            <p:nvPr/>
          </p:nvSpPr>
          <p:spPr bwMode="auto">
            <a:xfrm>
              <a:off x="2128" y="1197"/>
              <a:ext cx="96" cy="101"/>
            </a:xfrm>
            <a:custGeom>
              <a:avLst/>
              <a:gdLst>
                <a:gd name="T0" fmla="*/ 96 w 110"/>
                <a:gd name="T1" fmla="*/ 83 h 115"/>
                <a:gd name="T2" fmla="*/ 99 w 110"/>
                <a:gd name="T3" fmla="*/ 80 h 115"/>
                <a:gd name="T4" fmla="*/ 98 w 110"/>
                <a:gd name="T5" fmla="*/ 75 h 115"/>
                <a:gd name="T6" fmla="*/ 92 w 110"/>
                <a:gd name="T7" fmla="*/ 69 h 115"/>
                <a:gd name="T8" fmla="*/ 109 w 110"/>
                <a:gd name="T9" fmla="*/ 51 h 115"/>
                <a:gd name="T10" fmla="*/ 110 w 110"/>
                <a:gd name="T11" fmla="*/ 49 h 115"/>
                <a:gd name="T12" fmla="*/ 110 w 110"/>
                <a:gd name="T13" fmla="*/ 47 h 115"/>
                <a:gd name="T14" fmla="*/ 87 w 110"/>
                <a:gd name="T15" fmla="*/ 25 h 115"/>
                <a:gd name="T16" fmla="*/ 83 w 110"/>
                <a:gd name="T17" fmla="*/ 25 h 115"/>
                <a:gd name="T18" fmla="*/ 66 w 110"/>
                <a:gd name="T19" fmla="*/ 42 h 115"/>
                <a:gd name="T20" fmla="*/ 33 w 110"/>
                <a:gd name="T21" fmla="*/ 14 h 115"/>
                <a:gd name="T22" fmla="*/ 5 w 110"/>
                <a:gd name="T23" fmla="*/ 0 h 115"/>
                <a:gd name="T24" fmla="*/ 2 w 110"/>
                <a:gd name="T25" fmla="*/ 2 h 115"/>
                <a:gd name="T26" fmla="*/ 0 w 110"/>
                <a:gd name="T27" fmla="*/ 5 h 115"/>
                <a:gd name="T28" fmla="*/ 13 w 110"/>
                <a:gd name="T29" fmla="*/ 30 h 115"/>
                <a:gd name="T30" fmla="*/ 42 w 110"/>
                <a:gd name="T31" fmla="*/ 66 h 115"/>
                <a:gd name="T32" fmla="*/ 20 w 110"/>
                <a:gd name="T33" fmla="*/ 88 h 115"/>
                <a:gd name="T34" fmla="*/ 19 w 110"/>
                <a:gd name="T35" fmla="*/ 92 h 115"/>
                <a:gd name="T36" fmla="*/ 42 w 110"/>
                <a:gd name="T37" fmla="*/ 115 h 115"/>
                <a:gd name="T38" fmla="*/ 44 w 110"/>
                <a:gd name="T39" fmla="*/ 115 h 115"/>
                <a:gd name="T40" fmla="*/ 46 w 110"/>
                <a:gd name="T41" fmla="*/ 114 h 115"/>
                <a:gd name="T42" fmla="*/ 69 w 110"/>
                <a:gd name="T43" fmla="*/ 92 h 115"/>
                <a:gd name="T44" fmla="*/ 75 w 110"/>
                <a:gd name="T45" fmla="*/ 97 h 115"/>
                <a:gd name="T46" fmla="*/ 78 w 110"/>
                <a:gd name="T47" fmla="*/ 98 h 115"/>
                <a:gd name="T48" fmla="*/ 79 w 110"/>
                <a:gd name="T49" fmla="*/ 98 h 115"/>
                <a:gd name="T50" fmla="*/ 82 w 110"/>
                <a:gd name="T51" fmla="*/ 96 h 115"/>
                <a:gd name="T52" fmla="*/ 87 w 110"/>
                <a:gd name="T53" fmla="*/ 89 h 115"/>
                <a:gd name="T54" fmla="*/ 96 w 110"/>
                <a:gd name="T55" fmla="*/ 83 h 115"/>
                <a:gd name="T56" fmla="*/ 96 w 110"/>
                <a:gd name="T57" fmla="*/ 83 h 115"/>
                <a:gd name="T58" fmla="*/ 96 w 110"/>
                <a:gd name="T59" fmla="*/ 8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0" h="115">
                  <a:moveTo>
                    <a:pt x="96" y="83"/>
                  </a:moveTo>
                  <a:cubicBezTo>
                    <a:pt x="97" y="82"/>
                    <a:pt x="98" y="81"/>
                    <a:pt x="99" y="80"/>
                  </a:cubicBezTo>
                  <a:cubicBezTo>
                    <a:pt x="99" y="78"/>
                    <a:pt x="99" y="77"/>
                    <a:pt x="98" y="75"/>
                  </a:cubicBezTo>
                  <a:cubicBezTo>
                    <a:pt x="96" y="73"/>
                    <a:pt x="94" y="71"/>
                    <a:pt x="92" y="69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10" y="50"/>
                    <a:pt x="110" y="50"/>
                    <a:pt x="110" y="49"/>
                  </a:cubicBezTo>
                  <a:cubicBezTo>
                    <a:pt x="110" y="48"/>
                    <a:pt x="110" y="47"/>
                    <a:pt x="110" y="47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6" y="24"/>
                    <a:pt x="84" y="24"/>
                    <a:pt x="83" y="25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55" y="31"/>
                    <a:pt x="43" y="21"/>
                    <a:pt x="33" y="14"/>
                  </a:cubicBezTo>
                  <a:cubicBezTo>
                    <a:pt x="26" y="9"/>
                    <a:pt x="13" y="0"/>
                    <a:pt x="5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10"/>
                    <a:pt x="5" y="19"/>
                    <a:pt x="13" y="30"/>
                  </a:cubicBezTo>
                  <a:cubicBezTo>
                    <a:pt x="20" y="41"/>
                    <a:pt x="30" y="54"/>
                    <a:pt x="42" y="66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19" y="89"/>
                    <a:pt x="18" y="91"/>
                    <a:pt x="19" y="92"/>
                  </a:cubicBezTo>
                  <a:cubicBezTo>
                    <a:pt x="42" y="115"/>
                    <a:pt x="42" y="115"/>
                    <a:pt x="42" y="115"/>
                  </a:cubicBezTo>
                  <a:cubicBezTo>
                    <a:pt x="42" y="115"/>
                    <a:pt x="43" y="115"/>
                    <a:pt x="44" y="115"/>
                  </a:cubicBezTo>
                  <a:cubicBezTo>
                    <a:pt x="45" y="115"/>
                    <a:pt x="45" y="115"/>
                    <a:pt x="46" y="114"/>
                  </a:cubicBezTo>
                  <a:cubicBezTo>
                    <a:pt x="69" y="92"/>
                    <a:pt x="69" y="92"/>
                    <a:pt x="69" y="92"/>
                  </a:cubicBezTo>
                  <a:cubicBezTo>
                    <a:pt x="71" y="93"/>
                    <a:pt x="73" y="95"/>
                    <a:pt x="75" y="97"/>
                  </a:cubicBezTo>
                  <a:cubicBezTo>
                    <a:pt x="75" y="98"/>
                    <a:pt x="77" y="98"/>
                    <a:pt x="78" y="98"/>
                  </a:cubicBezTo>
                  <a:cubicBezTo>
                    <a:pt x="78" y="98"/>
                    <a:pt x="78" y="98"/>
                    <a:pt x="79" y="98"/>
                  </a:cubicBezTo>
                  <a:cubicBezTo>
                    <a:pt x="80" y="98"/>
                    <a:pt x="81" y="97"/>
                    <a:pt x="82" y="96"/>
                  </a:cubicBezTo>
                  <a:cubicBezTo>
                    <a:pt x="83" y="93"/>
                    <a:pt x="85" y="91"/>
                    <a:pt x="87" y="89"/>
                  </a:cubicBezTo>
                  <a:cubicBezTo>
                    <a:pt x="90" y="86"/>
                    <a:pt x="93" y="84"/>
                    <a:pt x="96" y="83"/>
                  </a:cubicBezTo>
                  <a:close/>
                  <a:moveTo>
                    <a:pt x="96" y="83"/>
                  </a:moveTo>
                  <a:cubicBezTo>
                    <a:pt x="96" y="83"/>
                    <a:pt x="96" y="83"/>
                    <a:pt x="96" y="8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04" name="Freeform 15"/>
            <p:cNvSpPr>
              <a:spLocks noEditPoints="1"/>
            </p:cNvSpPr>
            <p:nvPr/>
          </p:nvSpPr>
          <p:spPr bwMode="auto">
            <a:xfrm>
              <a:off x="2201" y="1273"/>
              <a:ext cx="45" cy="41"/>
            </a:xfrm>
            <a:custGeom>
              <a:avLst/>
              <a:gdLst>
                <a:gd name="T0" fmla="*/ 24 w 51"/>
                <a:gd name="T1" fmla="*/ 0 h 47"/>
                <a:gd name="T2" fmla="*/ 8 w 51"/>
                <a:gd name="T3" fmla="*/ 7 h 47"/>
                <a:gd name="T4" fmla="*/ 1 w 51"/>
                <a:gd name="T5" fmla="*/ 24 h 47"/>
                <a:gd name="T6" fmla="*/ 13 w 51"/>
                <a:gd name="T7" fmla="*/ 38 h 47"/>
                <a:gd name="T8" fmla="*/ 28 w 51"/>
                <a:gd name="T9" fmla="*/ 42 h 47"/>
                <a:gd name="T10" fmla="*/ 42 w 51"/>
                <a:gd name="T11" fmla="*/ 46 h 47"/>
                <a:gd name="T12" fmla="*/ 45 w 51"/>
                <a:gd name="T13" fmla="*/ 47 h 47"/>
                <a:gd name="T14" fmla="*/ 47 w 51"/>
                <a:gd name="T15" fmla="*/ 46 h 47"/>
                <a:gd name="T16" fmla="*/ 49 w 51"/>
                <a:gd name="T17" fmla="*/ 42 h 47"/>
                <a:gd name="T18" fmla="*/ 43 w 51"/>
                <a:gd name="T19" fmla="*/ 10 h 47"/>
                <a:gd name="T20" fmla="*/ 24 w 51"/>
                <a:gd name="T21" fmla="*/ 0 h 47"/>
                <a:gd name="T22" fmla="*/ 24 w 51"/>
                <a:gd name="T23" fmla="*/ 0 h 47"/>
                <a:gd name="T24" fmla="*/ 24 w 51"/>
                <a:gd name="T2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47">
                  <a:moveTo>
                    <a:pt x="24" y="0"/>
                  </a:moveTo>
                  <a:cubicBezTo>
                    <a:pt x="18" y="0"/>
                    <a:pt x="13" y="3"/>
                    <a:pt x="8" y="7"/>
                  </a:cubicBezTo>
                  <a:cubicBezTo>
                    <a:pt x="3" y="13"/>
                    <a:pt x="0" y="19"/>
                    <a:pt x="1" y="24"/>
                  </a:cubicBezTo>
                  <a:cubicBezTo>
                    <a:pt x="2" y="30"/>
                    <a:pt x="7" y="35"/>
                    <a:pt x="13" y="38"/>
                  </a:cubicBezTo>
                  <a:cubicBezTo>
                    <a:pt x="19" y="40"/>
                    <a:pt x="24" y="41"/>
                    <a:pt x="28" y="42"/>
                  </a:cubicBezTo>
                  <a:cubicBezTo>
                    <a:pt x="33" y="42"/>
                    <a:pt x="38" y="43"/>
                    <a:pt x="42" y="46"/>
                  </a:cubicBezTo>
                  <a:cubicBezTo>
                    <a:pt x="43" y="46"/>
                    <a:pt x="44" y="47"/>
                    <a:pt x="45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8" y="46"/>
                    <a:pt x="49" y="44"/>
                    <a:pt x="49" y="42"/>
                  </a:cubicBezTo>
                  <a:cubicBezTo>
                    <a:pt x="51" y="30"/>
                    <a:pt x="49" y="18"/>
                    <a:pt x="43" y="10"/>
                  </a:cubicBezTo>
                  <a:cubicBezTo>
                    <a:pt x="38" y="4"/>
                    <a:pt x="31" y="0"/>
                    <a:pt x="24" y="0"/>
                  </a:cubicBezTo>
                  <a:close/>
                  <a:moveTo>
                    <a:pt x="24" y="0"/>
                  </a:move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954543" y="1989811"/>
            <a:ext cx="2622441" cy="247825"/>
            <a:chOff x="7428354" y="2905344"/>
            <a:chExt cx="2622441" cy="247825"/>
          </a:xfrm>
        </p:grpSpPr>
        <p:sp>
          <p:nvSpPr>
            <p:cNvPr id="111" name="직사각형 110"/>
            <p:cNvSpPr/>
            <p:nvPr/>
          </p:nvSpPr>
          <p:spPr>
            <a:xfrm>
              <a:off x="7598201" y="2905344"/>
              <a:ext cx="2452594" cy="247825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기획 방법 및 프로세스 </a:t>
              </a:r>
            </a:p>
          </p:txBody>
        </p:sp>
        <p:sp>
          <p:nvSpPr>
            <p:cNvPr id="112" name="이등변 삼각형 111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27" name="그룹 126"/>
          <p:cNvGrpSpPr/>
          <p:nvPr/>
        </p:nvGrpSpPr>
        <p:grpSpPr>
          <a:xfrm>
            <a:off x="5954543" y="2434307"/>
            <a:ext cx="1960402" cy="247825"/>
            <a:chOff x="7428354" y="2905344"/>
            <a:chExt cx="1960402" cy="247825"/>
          </a:xfrm>
        </p:grpSpPr>
        <p:sp>
          <p:nvSpPr>
            <p:cNvPr id="132" name="직사각형 131"/>
            <p:cNvSpPr/>
            <p:nvPr/>
          </p:nvSpPr>
          <p:spPr>
            <a:xfrm>
              <a:off x="7598201" y="2905344"/>
              <a:ext cx="1790555" cy="247825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사업계획서 작성방법</a:t>
              </a:r>
            </a:p>
          </p:txBody>
        </p:sp>
        <p:sp>
          <p:nvSpPr>
            <p:cNvPr id="133" name="이등변 삼각형 132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4" name="그룹 133"/>
          <p:cNvGrpSpPr/>
          <p:nvPr/>
        </p:nvGrpSpPr>
        <p:grpSpPr>
          <a:xfrm>
            <a:off x="5954543" y="2878803"/>
            <a:ext cx="2079024" cy="247825"/>
            <a:chOff x="7428354" y="2905344"/>
            <a:chExt cx="2079024" cy="247825"/>
          </a:xfrm>
        </p:grpSpPr>
        <p:sp>
          <p:nvSpPr>
            <p:cNvPr id="135" name="직사각형 134"/>
            <p:cNvSpPr/>
            <p:nvPr/>
          </p:nvSpPr>
          <p:spPr>
            <a:xfrm>
              <a:off x="7598201" y="2905344"/>
              <a:ext cx="1909177" cy="247825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온라인 과제 신청방법 </a:t>
              </a:r>
            </a:p>
          </p:txBody>
        </p:sp>
        <p:sp>
          <p:nvSpPr>
            <p:cNvPr id="136" name="이등변 삼각형 135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5954543" y="3323299"/>
            <a:ext cx="1442631" cy="247825"/>
            <a:chOff x="7428354" y="2905344"/>
            <a:chExt cx="1442631" cy="247825"/>
          </a:xfrm>
        </p:grpSpPr>
        <p:sp>
          <p:nvSpPr>
            <p:cNvPr id="138" name="직사각형 137"/>
            <p:cNvSpPr/>
            <p:nvPr/>
          </p:nvSpPr>
          <p:spPr>
            <a:xfrm>
              <a:off x="7598201" y="2905344"/>
              <a:ext cx="1272784" cy="247825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대면평가 준비 </a:t>
              </a:r>
            </a:p>
          </p:txBody>
        </p:sp>
        <p:sp>
          <p:nvSpPr>
            <p:cNvPr id="139" name="이등변 삼각형 138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62" name="그룹 161"/>
          <p:cNvGrpSpPr/>
          <p:nvPr/>
        </p:nvGrpSpPr>
        <p:grpSpPr>
          <a:xfrm>
            <a:off x="5954543" y="3767795"/>
            <a:ext cx="2920600" cy="518668"/>
            <a:chOff x="7428354" y="2905344"/>
            <a:chExt cx="2920600" cy="518668"/>
          </a:xfrm>
        </p:grpSpPr>
        <p:sp>
          <p:nvSpPr>
            <p:cNvPr id="163" name="직사각형 162"/>
            <p:cNvSpPr/>
            <p:nvPr/>
          </p:nvSpPr>
          <p:spPr>
            <a:xfrm>
              <a:off x="7598201" y="2905344"/>
              <a:ext cx="2750753" cy="518668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과제수행 </a:t>
              </a:r>
              <a:b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</a:b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협약</a:t>
              </a: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사업비 집행</a:t>
              </a: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,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최종평가 등</a:t>
              </a: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)</a:t>
              </a:r>
            </a:p>
          </p:txBody>
        </p:sp>
        <p:sp>
          <p:nvSpPr>
            <p:cNvPr id="164" name="이등변 삼각형 163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65" name="그룹 164"/>
          <p:cNvGrpSpPr/>
          <p:nvPr/>
        </p:nvGrpSpPr>
        <p:grpSpPr>
          <a:xfrm>
            <a:off x="5954543" y="4483134"/>
            <a:ext cx="2330695" cy="580159"/>
            <a:chOff x="7428354" y="2905344"/>
            <a:chExt cx="2330695" cy="580159"/>
          </a:xfrm>
        </p:grpSpPr>
        <p:sp>
          <p:nvSpPr>
            <p:cNvPr id="166" name="직사각형 165"/>
            <p:cNvSpPr/>
            <p:nvPr/>
          </p:nvSpPr>
          <p:spPr>
            <a:xfrm>
              <a:off x="7598201" y="2905344"/>
              <a:ext cx="2160848" cy="580159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사업화 기획 및 우수기술 </a:t>
              </a:r>
            </a:p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ko-KR" altLang="en-US" sz="16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기획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사례 </a:t>
              </a:r>
            </a:p>
          </p:txBody>
        </p:sp>
        <p:sp>
          <p:nvSpPr>
            <p:cNvPr id="167" name="이등변 삼각형 166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5954543" y="5259963"/>
            <a:ext cx="2622441" cy="247825"/>
            <a:chOff x="7428354" y="2905344"/>
            <a:chExt cx="2622441" cy="247825"/>
          </a:xfrm>
        </p:grpSpPr>
        <p:sp>
          <p:nvSpPr>
            <p:cNvPr id="169" name="직사각형 168"/>
            <p:cNvSpPr/>
            <p:nvPr/>
          </p:nvSpPr>
          <p:spPr>
            <a:xfrm>
              <a:off x="7598201" y="2905344"/>
              <a:ext cx="2452594" cy="247825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latinLnBrk="0">
                <a:lnSpc>
                  <a:spcPct val="110000"/>
                </a:lnSpc>
                <a:spcAft>
                  <a:spcPts val="263"/>
                </a:spcAft>
                <a:buClr>
                  <a:srgbClr val="FE781F"/>
                </a:buClr>
                <a:buSzPct val="70000"/>
              </a:pPr>
              <a:r>
                <a:rPr lang="en-US" altLang="ko-KR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프로젝트 </a:t>
              </a:r>
              <a:r>
                <a:rPr lang="ko-KR" altLang="en-US" sz="1600" b="1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리스크</a:t>
              </a:r>
              <a:r>
                <a:rPr lang="ko-KR" altLang="en-US" sz="16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관리 </a:t>
              </a:r>
            </a:p>
          </p:txBody>
        </p:sp>
        <p:sp>
          <p:nvSpPr>
            <p:cNvPr id="170" name="이등변 삼각형 169"/>
            <p:cNvSpPr/>
            <p:nvPr/>
          </p:nvSpPr>
          <p:spPr>
            <a:xfrm rot="5400000">
              <a:off x="7418001" y="2965841"/>
              <a:ext cx="147536" cy="126830"/>
            </a:xfrm>
            <a:prstGeom prst="triangle">
              <a:avLst/>
            </a:prstGeom>
            <a:gradFill flip="none" rotWithShape="1">
              <a:gsLst>
                <a:gs pos="49000">
                  <a:srgbClr val="3678AD"/>
                </a:gs>
                <a:gs pos="50000">
                  <a:srgbClr val="0F5FA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pic>
        <p:nvPicPr>
          <p:cNvPr id="177" name="그림 176"/>
          <p:cNvPicPr>
            <a:picLocks noChangeAspect="1"/>
          </p:cNvPicPr>
          <p:nvPr/>
        </p:nvPicPr>
        <p:blipFill rotWithShape="1">
          <a:blip r:embed="rId6"/>
          <a:srcRect b="4249"/>
          <a:stretch/>
        </p:blipFill>
        <p:spPr>
          <a:xfrm>
            <a:off x="324198" y="1831271"/>
            <a:ext cx="5116482" cy="4060635"/>
          </a:xfrm>
          <a:prstGeom prst="rect">
            <a:avLst/>
          </a:prstGeom>
        </p:spPr>
      </p:pic>
      <p:grpSp>
        <p:nvGrpSpPr>
          <p:cNvPr id="178" name="그룹 177"/>
          <p:cNvGrpSpPr/>
          <p:nvPr/>
        </p:nvGrpSpPr>
        <p:grpSpPr>
          <a:xfrm>
            <a:off x="414338" y="3457575"/>
            <a:ext cx="1162050" cy="269081"/>
            <a:chOff x="10438286" y="2051050"/>
            <a:chExt cx="2304803" cy="4897438"/>
          </a:xfrm>
        </p:grpSpPr>
        <p:sp>
          <p:nvSpPr>
            <p:cNvPr id="179" name="직사각형 178"/>
            <p:cNvSpPr/>
            <p:nvPr/>
          </p:nvSpPr>
          <p:spPr>
            <a:xfrm>
              <a:off x="10438286" y="2051050"/>
              <a:ext cx="2304803" cy="4897438"/>
            </a:xfrm>
            <a:prstGeom prst="rect">
              <a:avLst/>
            </a:prstGeom>
            <a:noFill/>
            <a:ln w="41275">
              <a:solidFill>
                <a:schemeClr val="bg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직사각형 179"/>
            <p:cNvSpPr/>
            <p:nvPr/>
          </p:nvSpPr>
          <p:spPr>
            <a:xfrm>
              <a:off x="10438286" y="2051050"/>
              <a:ext cx="2304803" cy="4897438"/>
            </a:xfrm>
            <a:prstGeom prst="rect">
              <a:avLst/>
            </a:prstGeom>
            <a:noFill/>
            <a:ln w="25400">
              <a:solidFill>
                <a:srgbClr val="C43422"/>
              </a:solidFill>
              <a:prstDash val="sysDot"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11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그림 4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2" r="4097"/>
          <a:stretch/>
        </p:blipFill>
        <p:spPr>
          <a:xfrm>
            <a:off x="11267" y="0"/>
            <a:ext cx="9140825" cy="685800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 bwMode="auto">
          <a:xfrm>
            <a:off x="-2644" y="15883"/>
            <a:ext cx="9173151" cy="6842117"/>
          </a:xfrm>
          <a:prstGeom prst="rect">
            <a:avLst/>
          </a:prstGeom>
          <a:solidFill>
            <a:srgbClr val="FFFFFF">
              <a:alpha val="20000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-2644" y="14959"/>
            <a:ext cx="1138238" cy="928687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143000" y="952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5" name="직사각형 4"/>
          <p:cNvSpPr/>
          <p:nvPr/>
        </p:nvSpPr>
        <p:spPr bwMode="auto">
          <a:xfrm>
            <a:off x="3430588" y="9525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4575175" y="952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5718175" y="952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6862763" y="9525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8005763" y="9525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8005762" y="9525"/>
            <a:ext cx="1138238" cy="928687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1143000" y="934121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3430588" y="934121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575175" y="934121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5718175" y="934121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6862763" y="934121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8005763" y="934121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2283928" y="1861008"/>
            <a:ext cx="1138238" cy="928687"/>
          </a:xfrm>
          <a:prstGeom prst="rect">
            <a:avLst/>
          </a:prstGeom>
          <a:solidFill>
            <a:srgbClr val="FFFFFF">
              <a:alpha val="50196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8005762" y="3722336"/>
            <a:ext cx="1138238" cy="956201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0" name="직사각형 19"/>
          <p:cNvSpPr/>
          <p:nvPr/>
        </p:nvSpPr>
        <p:spPr bwMode="auto">
          <a:xfrm>
            <a:off x="1143000" y="186175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3430588" y="1861758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4575175" y="186175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718175" y="186175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6862763" y="1861758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8005763" y="1861758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5724128" y="3733966"/>
            <a:ext cx="1138238" cy="928687"/>
          </a:xfrm>
          <a:prstGeom prst="rect">
            <a:avLst/>
          </a:prstGeom>
          <a:solidFill>
            <a:srgbClr val="FFFFFF">
              <a:alpha val="50196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1143000" y="2806329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3438680" y="2798237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4583267" y="2798237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5726267" y="2798237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6870855" y="2798237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8013855" y="2798237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0" y="3742433"/>
            <a:ext cx="1138238" cy="928687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4" name="직사각형 33"/>
          <p:cNvSpPr/>
          <p:nvPr/>
        </p:nvSpPr>
        <p:spPr bwMode="auto">
          <a:xfrm>
            <a:off x="1143000" y="374243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5" name="직사각형 34"/>
          <p:cNvSpPr/>
          <p:nvPr/>
        </p:nvSpPr>
        <p:spPr bwMode="auto">
          <a:xfrm>
            <a:off x="3430588" y="374243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6" name="직사각형 35"/>
          <p:cNvSpPr/>
          <p:nvPr/>
        </p:nvSpPr>
        <p:spPr bwMode="auto">
          <a:xfrm>
            <a:off x="4575175" y="374243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5718175" y="374243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8" name="직사각형 37"/>
          <p:cNvSpPr/>
          <p:nvPr/>
        </p:nvSpPr>
        <p:spPr bwMode="auto">
          <a:xfrm>
            <a:off x="6862763" y="374243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39" name="직사각형 38"/>
          <p:cNvSpPr/>
          <p:nvPr/>
        </p:nvSpPr>
        <p:spPr bwMode="auto">
          <a:xfrm>
            <a:off x="8005763" y="374243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0" name="직사각형 39"/>
          <p:cNvSpPr/>
          <p:nvPr/>
        </p:nvSpPr>
        <p:spPr bwMode="auto">
          <a:xfrm>
            <a:off x="8005762" y="1861758"/>
            <a:ext cx="1138238" cy="928687"/>
          </a:xfrm>
          <a:prstGeom prst="rect">
            <a:avLst/>
          </a:prstGeom>
          <a:solidFill>
            <a:srgbClr val="FFFFFF">
              <a:alpha val="50196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-2644" y="1864980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2" name="직사각형 41"/>
          <p:cNvSpPr/>
          <p:nvPr/>
        </p:nvSpPr>
        <p:spPr bwMode="auto">
          <a:xfrm>
            <a:off x="2276211" y="2797862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3" name="직사각형 42"/>
          <p:cNvSpPr/>
          <p:nvPr/>
        </p:nvSpPr>
        <p:spPr bwMode="auto">
          <a:xfrm>
            <a:off x="2284678" y="952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4" name="직사각형 43"/>
          <p:cNvSpPr/>
          <p:nvPr/>
        </p:nvSpPr>
        <p:spPr bwMode="auto">
          <a:xfrm>
            <a:off x="2281634" y="1852241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 err="1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5" name="직사각형 44"/>
          <p:cNvSpPr/>
          <p:nvPr/>
        </p:nvSpPr>
        <p:spPr bwMode="auto">
          <a:xfrm>
            <a:off x="4572000" y="0"/>
            <a:ext cx="1138238" cy="928687"/>
          </a:xfrm>
          <a:prstGeom prst="rect">
            <a:avLst/>
          </a:prstGeom>
          <a:solidFill>
            <a:srgbClr val="FFFFFF">
              <a:alpha val="50196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277325" y="1866670"/>
            <a:ext cx="6865826" cy="1858075"/>
          </a:xfrm>
          <a:prstGeom prst="rect">
            <a:avLst/>
          </a:prstGeom>
          <a:solidFill>
            <a:srgbClr val="FBFBFB">
              <a:alpha val="85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직사각형 48"/>
          <p:cNvSpPr/>
          <p:nvPr/>
        </p:nvSpPr>
        <p:spPr>
          <a:xfrm>
            <a:off x="8988901" y="2034949"/>
            <a:ext cx="160492" cy="1548045"/>
          </a:xfrm>
          <a:prstGeom prst="rect">
            <a:avLst/>
          </a:prstGeom>
          <a:solidFill>
            <a:srgbClr val="204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E50230"/>
              </a:solidFill>
            </a:endParaRPr>
          </a:p>
        </p:txBody>
      </p:sp>
      <p:sp>
        <p:nvSpPr>
          <p:cNvPr id="54" name="직사각형 53"/>
          <p:cNvSpPr/>
          <p:nvPr/>
        </p:nvSpPr>
        <p:spPr bwMode="auto">
          <a:xfrm>
            <a:off x="13172" y="467683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56" name="직사각형 55"/>
          <p:cNvSpPr/>
          <p:nvPr/>
        </p:nvSpPr>
        <p:spPr bwMode="auto">
          <a:xfrm>
            <a:off x="3428674" y="466874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57" name="직사각형 56"/>
          <p:cNvSpPr/>
          <p:nvPr/>
        </p:nvSpPr>
        <p:spPr bwMode="auto">
          <a:xfrm>
            <a:off x="4571674" y="466874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58" name="직사각형 57"/>
          <p:cNvSpPr/>
          <p:nvPr/>
        </p:nvSpPr>
        <p:spPr bwMode="auto">
          <a:xfrm>
            <a:off x="5716262" y="466874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59" name="직사각형 58"/>
          <p:cNvSpPr/>
          <p:nvPr/>
        </p:nvSpPr>
        <p:spPr bwMode="auto">
          <a:xfrm>
            <a:off x="6859262" y="466874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0" name="직사각형 59"/>
          <p:cNvSpPr/>
          <p:nvPr/>
        </p:nvSpPr>
        <p:spPr bwMode="auto">
          <a:xfrm>
            <a:off x="1146383" y="466836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1" name="직사각형 60"/>
          <p:cNvSpPr/>
          <p:nvPr/>
        </p:nvSpPr>
        <p:spPr bwMode="auto">
          <a:xfrm>
            <a:off x="2284621" y="466836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2" name="직사각형 61"/>
          <p:cNvSpPr/>
          <p:nvPr/>
        </p:nvSpPr>
        <p:spPr bwMode="auto">
          <a:xfrm>
            <a:off x="8004913" y="466159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3" name="직사각형 62"/>
          <p:cNvSpPr/>
          <p:nvPr/>
        </p:nvSpPr>
        <p:spPr bwMode="auto">
          <a:xfrm>
            <a:off x="13172" y="560647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4" name="직사각형 63"/>
          <p:cNvSpPr/>
          <p:nvPr/>
        </p:nvSpPr>
        <p:spPr bwMode="auto">
          <a:xfrm>
            <a:off x="3428674" y="560600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5" name="직사각형 64"/>
          <p:cNvSpPr/>
          <p:nvPr/>
        </p:nvSpPr>
        <p:spPr bwMode="auto">
          <a:xfrm>
            <a:off x="4571674" y="560600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6" name="직사각형 65"/>
          <p:cNvSpPr/>
          <p:nvPr/>
        </p:nvSpPr>
        <p:spPr bwMode="auto">
          <a:xfrm>
            <a:off x="5716262" y="560600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7" name="직사각형 66"/>
          <p:cNvSpPr/>
          <p:nvPr/>
        </p:nvSpPr>
        <p:spPr bwMode="auto">
          <a:xfrm>
            <a:off x="6859262" y="5606003"/>
            <a:ext cx="1138237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8" name="직사각형 67"/>
          <p:cNvSpPr/>
          <p:nvPr/>
        </p:nvSpPr>
        <p:spPr bwMode="auto">
          <a:xfrm>
            <a:off x="1146383" y="560562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69" name="직사각형 68"/>
          <p:cNvSpPr/>
          <p:nvPr/>
        </p:nvSpPr>
        <p:spPr bwMode="auto">
          <a:xfrm>
            <a:off x="2284621" y="560562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8004913" y="5598855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1" name="직사각형 70"/>
          <p:cNvSpPr/>
          <p:nvPr/>
        </p:nvSpPr>
        <p:spPr bwMode="auto">
          <a:xfrm>
            <a:off x="13172" y="6534210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2" name="직사각형 71"/>
          <p:cNvSpPr/>
          <p:nvPr/>
        </p:nvSpPr>
        <p:spPr bwMode="auto">
          <a:xfrm>
            <a:off x="3428674" y="653373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3" name="직사각형 72"/>
          <p:cNvSpPr/>
          <p:nvPr/>
        </p:nvSpPr>
        <p:spPr bwMode="auto">
          <a:xfrm>
            <a:off x="4571674" y="6533738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4" name="직사각형 73"/>
          <p:cNvSpPr/>
          <p:nvPr/>
        </p:nvSpPr>
        <p:spPr bwMode="auto">
          <a:xfrm>
            <a:off x="1146383" y="653336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5" name="직사각형 74"/>
          <p:cNvSpPr/>
          <p:nvPr/>
        </p:nvSpPr>
        <p:spPr bwMode="auto">
          <a:xfrm>
            <a:off x="2284621" y="6533363"/>
            <a:ext cx="1138238" cy="928687"/>
          </a:xfrm>
          <a:prstGeom prst="rect">
            <a:avLst/>
          </a:prstGeom>
          <a:noFill/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51" name="그림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503132" y="5204250"/>
            <a:ext cx="5667375" cy="1653750"/>
          </a:xfrm>
          <a:prstGeom prst="rect">
            <a:avLst/>
          </a:prstGeom>
        </p:spPr>
      </p:pic>
      <p:pic>
        <p:nvPicPr>
          <p:cNvPr id="52" name="Picture 2" descr="C:\Users\DJ-02\AppData\Local\Temp\_AZTMP2_\1.중소벤처기업부_국_가로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5995" y="6248400"/>
            <a:ext cx="1715270" cy="379844"/>
          </a:xfrm>
          <a:prstGeom prst="rect">
            <a:avLst/>
          </a:prstGeom>
          <a:noFill/>
        </p:spPr>
      </p:pic>
      <p:sp>
        <p:nvSpPr>
          <p:cNvPr id="76" name="직사각형 75"/>
          <p:cNvSpPr/>
          <p:nvPr/>
        </p:nvSpPr>
        <p:spPr bwMode="auto">
          <a:xfrm>
            <a:off x="1152204" y="6534209"/>
            <a:ext cx="1138238" cy="928687"/>
          </a:xfrm>
          <a:prstGeom prst="rect">
            <a:avLst/>
          </a:prstGeom>
          <a:solidFill>
            <a:srgbClr val="FFFFFF">
              <a:alpha val="50196"/>
            </a:srgbClr>
          </a:solidFill>
          <a:ln w="31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1200" spc="-1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2290442" y="2160664"/>
            <a:ext cx="6658117" cy="1270087"/>
          </a:xfrm>
          <a:prstGeom prst="rect">
            <a:avLst/>
          </a:prstGeom>
        </p:spPr>
        <p:txBody>
          <a:bodyPr wrap="square" lIns="99562" tIns="49782" rIns="99562" bIns="49782" anchor="ctr">
            <a:spAutoFit/>
          </a:bodyPr>
          <a:lstStyle/>
          <a:p>
            <a:pPr algn="ctr" defTabSz="995627">
              <a:defRPr/>
            </a:pPr>
            <a:r>
              <a:rPr kumimoji="1" lang="ko-KR" altLang="en-US" sz="2800" b="1" kern="0" spc="-100" dirty="0" smtClean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중소</a:t>
            </a:r>
            <a:r>
              <a:rPr kumimoji="1" lang="en-US" altLang="ko-KR" sz="2800" b="1" kern="0" spc="-100" dirty="0" smtClean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·</a:t>
            </a:r>
            <a:r>
              <a:rPr kumimoji="1" lang="ko-KR" altLang="en-US" sz="2800" b="1" kern="0" spc="-100" dirty="0" smtClean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벤처기업이 </a:t>
            </a:r>
            <a:r>
              <a:rPr kumimoji="1" lang="ko-KR" altLang="en-US" sz="2800" b="1" kern="0" spc="-100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튼튼한 국가실현을 </a:t>
            </a:r>
            <a:r>
              <a:rPr kumimoji="1" lang="ko-KR" altLang="en-US" sz="2800" b="1" kern="0" spc="-100" dirty="0" smtClean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위해</a:t>
            </a:r>
            <a:endParaRPr kumimoji="1" lang="en-US" altLang="ko-KR" sz="2800" b="1" kern="0" spc="-100" dirty="0" smtClean="0">
              <a:ln>
                <a:solidFill>
                  <a:schemeClr val="bg1"/>
                </a:solidFill>
              </a:ln>
              <a:solidFill>
                <a:schemeClr val="tx2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algn="ctr" defTabSz="995627">
              <a:defRPr/>
            </a:pPr>
            <a:endParaRPr kumimoji="1" lang="en-US" altLang="ko-KR" sz="800" b="1" kern="0" spc="-100" dirty="0">
              <a:ln>
                <a:solidFill>
                  <a:schemeClr val="bg1"/>
                </a:solidFill>
              </a:ln>
              <a:solidFill>
                <a:schemeClr val="tx2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pPr algn="ctr" defTabSz="995627">
              <a:defRPr/>
            </a:pPr>
            <a:r>
              <a:rPr kumimoji="1" lang="ko-KR" altLang="en-US" sz="4000" b="1" kern="0" spc="-100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중소벤처기업부</a:t>
            </a:r>
            <a:r>
              <a:rPr kumimoji="1" lang="ko-KR" altLang="en-US" sz="3200" b="1" kern="0" spc="-100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가 나아갑니다</a:t>
            </a:r>
            <a:r>
              <a:rPr kumimoji="1" lang="en-US" altLang="ko-KR" sz="3200" b="1" kern="0" spc="-100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latin typeface="HY울릉도B" panose="02030600000101010101" pitchFamily="18" charset="-127"/>
                <a:ea typeface="HY울릉도B" panose="02030600000101010101" pitchFamily="18" charset="-127"/>
              </a:rPr>
              <a:t>. </a:t>
            </a:r>
            <a:endParaRPr kumimoji="1" lang="ko-KR" altLang="en-US" sz="3200" b="1" kern="0" spc="-100" dirty="0">
              <a:ln>
                <a:solidFill>
                  <a:schemeClr val="bg1"/>
                </a:solidFill>
              </a:ln>
              <a:solidFill>
                <a:schemeClr val="tx2"/>
              </a:solidFill>
              <a:latin typeface="HY울릉도B" panose="02030600000101010101" pitchFamily="18" charset="-127"/>
              <a:ea typeface="HY울릉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97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618926" y="515922"/>
            <a:ext cx="117981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F5FA5"/>
                </a:solidFill>
                <a:latin typeface="+mn-ea"/>
              </a:rPr>
              <a:t>지원개요</a:t>
            </a:r>
            <a:endParaRPr lang="ko-KR" altLang="en-US" sz="24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F5FA5"/>
              </a:solidFill>
              <a:latin typeface="+mn-ea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50825" y="982138"/>
            <a:ext cx="2880000" cy="394722"/>
          </a:xfrm>
          <a:prstGeom prst="rect">
            <a:avLst/>
          </a:prstGeom>
          <a:solidFill>
            <a:srgbClr val="9996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lvl="1" algn="ctr"/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지원규모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3130825" y="982138"/>
            <a:ext cx="5762350" cy="394722"/>
          </a:xfrm>
          <a:prstGeom prst="rect">
            <a:avLst/>
          </a:prstGeom>
          <a:solidFill>
            <a:srgbClr val="3678AD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지원내용</a:t>
            </a:r>
          </a:p>
        </p:txBody>
      </p:sp>
      <p:pic>
        <p:nvPicPr>
          <p:cNvPr id="63" name="그림 6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7901" y="3568851"/>
            <a:ext cx="5292724" cy="117178"/>
          </a:xfrm>
          <a:prstGeom prst="rect">
            <a:avLst/>
          </a:prstGeom>
        </p:spPr>
      </p:pic>
      <p:pic>
        <p:nvPicPr>
          <p:cNvPr id="66" name="그림 65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568851"/>
            <a:ext cx="5292724" cy="117178"/>
          </a:xfrm>
          <a:prstGeom prst="rect">
            <a:avLst/>
          </a:prstGeom>
        </p:spPr>
      </p:pic>
      <p:pic>
        <p:nvPicPr>
          <p:cNvPr id="67" name="그림 66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568850"/>
            <a:ext cx="5292728" cy="117178"/>
          </a:xfrm>
          <a:prstGeom prst="rect">
            <a:avLst/>
          </a:prstGeom>
        </p:spPr>
      </p:pic>
      <p:sp>
        <p:nvSpPr>
          <p:cNvPr id="198" name="직사각형 197"/>
          <p:cNvSpPr/>
          <p:nvPr/>
        </p:nvSpPr>
        <p:spPr>
          <a:xfrm>
            <a:off x="366652" y="1629152"/>
            <a:ext cx="2648346" cy="30777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</a:bodyPr>
          <a:lstStyle/>
          <a:p>
            <a:pPr algn="ctr" defTabSz="981700" fontAlgn="ctr" latinLnBrk="0">
              <a:spcBef>
                <a:spcPct val="0"/>
              </a:spcBef>
              <a:spcAft>
                <a:spcPts val="900"/>
              </a:spcAft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2019</a:t>
            </a:r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년 </a:t>
            </a:r>
            <a:r>
              <a:rPr lang="en-US" altLang="ko-KR" sz="20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1</a:t>
            </a:r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조 </a:t>
            </a:r>
            <a: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744</a:t>
            </a:r>
            <a:r>
              <a:rPr lang="ko-KR" altLang="en-US" sz="20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rPr>
              <a:t>억원</a:t>
            </a:r>
            <a:endParaRPr lang="ko-KR" altLang="en-US" sz="20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sym typeface="Monotype Sorts" pitchFamily="2" charset="2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924956" y="2921188"/>
            <a:ext cx="4557570" cy="567797"/>
            <a:chOff x="4146980" y="2921188"/>
            <a:chExt cx="4335546" cy="567797"/>
          </a:xfrm>
        </p:grpSpPr>
        <p:cxnSp>
          <p:nvCxnSpPr>
            <p:cNvPr id="116" name="직선 연결선 115"/>
            <p:cNvCxnSpPr/>
            <p:nvPr/>
          </p:nvCxnSpPr>
          <p:spPr>
            <a:xfrm>
              <a:off x="4146980" y="2921188"/>
              <a:ext cx="433554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직선 연결선 116"/>
            <p:cNvCxnSpPr/>
            <p:nvPr/>
          </p:nvCxnSpPr>
          <p:spPr>
            <a:xfrm>
              <a:off x="4146980" y="3488985"/>
              <a:ext cx="433554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직사각형 117"/>
          <p:cNvSpPr/>
          <p:nvPr/>
        </p:nvSpPr>
        <p:spPr>
          <a:xfrm>
            <a:off x="4348501" y="3104385"/>
            <a:ext cx="3120726" cy="2200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4000" indent="-144000"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사업별 최대 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이내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en-US" altLang="ko-KR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300" b="1" spc="-1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천만원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~6</a:t>
            </a:r>
            <a:r>
              <a:rPr lang="ko-KR" altLang="en-US" sz="1300" b="1" spc="-1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이내 </a:t>
            </a:r>
          </a:p>
        </p:txBody>
      </p:sp>
      <p:sp>
        <p:nvSpPr>
          <p:cNvPr id="119" name="한쪽 모서리가 잘린 사각형 118"/>
          <p:cNvSpPr/>
          <p:nvPr/>
        </p:nvSpPr>
        <p:spPr>
          <a:xfrm>
            <a:off x="7402526" y="2773394"/>
            <a:ext cx="1080000" cy="295588"/>
          </a:xfrm>
          <a:prstGeom prst="snip1Rect">
            <a:avLst/>
          </a:prstGeom>
          <a:solidFill>
            <a:srgbClr val="9996A7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bg1">
                  <a:lumMod val="50000"/>
                </a:schemeClr>
              </a:buClr>
              <a:buSzPct val="80000"/>
            </a:pPr>
            <a:endParaRPr lang="ko-KR" altLang="en-US" sz="1800" b="1" spc="-10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7557806" y="2798078"/>
            <a:ext cx="76944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지원한도</a:t>
            </a:r>
          </a:p>
        </p:txBody>
      </p:sp>
      <p:cxnSp>
        <p:nvCxnSpPr>
          <p:cNvPr id="126" name="직선 연결선 125"/>
          <p:cNvCxnSpPr/>
          <p:nvPr/>
        </p:nvCxnSpPr>
        <p:spPr>
          <a:xfrm>
            <a:off x="3901366" y="6073592"/>
            <a:ext cx="4581159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3909060" y="5508436"/>
            <a:ext cx="457346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직사각형 127"/>
          <p:cNvSpPr/>
          <p:nvPr/>
        </p:nvSpPr>
        <p:spPr>
          <a:xfrm>
            <a:off x="4348501" y="5690313"/>
            <a:ext cx="2178160" cy="20140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4000" indent="-144000"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기술개발 종료 후 </a:t>
            </a:r>
            <a:r>
              <a:rPr lang="ko-KR" altLang="en-US" sz="1300" b="1" spc="-100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해당시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납부</a:t>
            </a:r>
          </a:p>
        </p:txBody>
      </p:sp>
      <p:sp>
        <p:nvSpPr>
          <p:cNvPr id="129" name="한쪽 모서리가 잘린 사각형 128"/>
          <p:cNvSpPr/>
          <p:nvPr/>
        </p:nvSpPr>
        <p:spPr>
          <a:xfrm>
            <a:off x="7402526" y="5360642"/>
            <a:ext cx="1080000" cy="295588"/>
          </a:xfrm>
          <a:prstGeom prst="snip1Rect">
            <a:avLst/>
          </a:prstGeom>
          <a:solidFill>
            <a:srgbClr val="13A2CF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bg1">
                  <a:lumMod val="50000"/>
                </a:schemeClr>
              </a:buClr>
              <a:buSzPct val="80000"/>
            </a:pPr>
            <a:endParaRPr lang="ko-KR" altLang="en-US" sz="1800" b="1" spc="-10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30" name="직사각형 129"/>
          <p:cNvSpPr/>
          <p:nvPr/>
        </p:nvSpPr>
        <p:spPr>
          <a:xfrm>
            <a:off x="7653986" y="5385326"/>
            <a:ext cx="5770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600" b="1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기술료</a:t>
            </a:r>
            <a:endParaRPr lang="ko-KR" altLang="en-US" sz="16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11" name="직선 연결선 110"/>
          <p:cNvCxnSpPr/>
          <p:nvPr/>
        </p:nvCxnSpPr>
        <p:spPr>
          <a:xfrm>
            <a:off x="3541476" y="1724238"/>
            <a:ext cx="433449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>
            <a:off x="3541476" y="2406330"/>
            <a:ext cx="433449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직사각형 112"/>
          <p:cNvSpPr/>
          <p:nvPr/>
        </p:nvSpPr>
        <p:spPr>
          <a:xfrm>
            <a:off x="3636393" y="1900785"/>
            <a:ext cx="3574697" cy="48269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4000" indent="-144000"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 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중소기업기본법 제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조에 의한 </a:t>
            </a:r>
            <a:r>
              <a:rPr lang="ko-KR" altLang="en-US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</a:t>
            </a:r>
            <a:endParaRPr lang="en-US" altLang="ko-KR" sz="1300" b="1" spc="-1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</a:pPr>
            <a:r>
              <a:rPr lang="ko-KR" altLang="en-US" sz="14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</a:t>
            </a:r>
            <a:r>
              <a:rPr lang="ko-KR" altLang="en-US" sz="12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</a:t>
            </a:r>
            <a:r>
              <a:rPr lang="en-US" altLang="ko-KR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사업별 특성에 따라 </a:t>
            </a:r>
            <a:r>
              <a:rPr lang="ko-KR" altLang="en-US" sz="12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신청자격  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상이 </a:t>
            </a:r>
            <a:r>
              <a:rPr lang="en-US" altLang="ko-KR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개별 사업공고문 확인</a:t>
            </a:r>
            <a:r>
              <a:rPr lang="en-US" altLang="ko-KR" sz="14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3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4" name="한쪽 모서리가 잘린 사각형 113"/>
          <p:cNvSpPr/>
          <p:nvPr/>
        </p:nvSpPr>
        <p:spPr>
          <a:xfrm>
            <a:off x="3541475" y="1576444"/>
            <a:ext cx="1080000" cy="295588"/>
          </a:xfrm>
          <a:prstGeom prst="snip1Rect">
            <a:avLst/>
          </a:prstGeom>
          <a:solidFill>
            <a:srgbClr val="90A9D0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bg1">
                  <a:lumMod val="50000"/>
                </a:schemeClr>
              </a:buClr>
              <a:buSzPct val="80000"/>
            </a:pPr>
            <a:endParaRPr lang="ko-KR" altLang="en-US" sz="1800" b="1" spc="-10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3696755" y="1601128"/>
            <a:ext cx="76944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신청자격</a:t>
            </a:r>
          </a:p>
        </p:txBody>
      </p:sp>
      <p:sp>
        <p:nvSpPr>
          <p:cNvPr id="123" name="직사각형 122"/>
          <p:cNvSpPr/>
          <p:nvPr/>
        </p:nvSpPr>
        <p:spPr>
          <a:xfrm>
            <a:off x="3636394" y="4309471"/>
            <a:ext cx="3858107" cy="6689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4000" indent="-144000"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정부출연금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무담보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무이자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),  </a:t>
            </a:r>
            <a:r>
              <a:rPr lang="ko-KR" altLang="en-US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총 사업비의 </a:t>
            </a:r>
            <a:r>
              <a:rPr lang="en-US" altLang="ko-KR" sz="13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50~80</a:t>
            </a:r>
            <a:r>
              <a:rPr lang="en-US" altLang="ko-KR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%</a:t>
            </a:r>
          </a:p>
          <a:p>
            <a:pPr marL="144000" indent="-144000" fontAlgn="base">
              <a:lnSpc>
                <a:spcPct val="110000"/>
              </a:lnSpc>
              <a:spcAft>
                <a:spcPts val="200"/>
              </a:spcAft>
              <a:buClr>
                <a:schemeClr val="bg1">
                  <a:lumMod val="50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ko-KR" altLang="en-US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기업은 민간부담금의 </a:t>
            </a:r>
            <a:r>
              <a:rPr lang="en-US" altLang="ko-KR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40~60% </a:t>
            </a:r>
            <a:r>
              <a:rPr lang="ko-KR" altLang="en-US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이상을 현금 부담</a:t>
            </a:r>
            <a:r>
              <a:rPr lang="en-US" altLang="ko-KR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300" b="1" spc="-1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단</a:t>
            </a:r>
            <a:r>
              <a:rPr lang="en-US" altLang="ko-KR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사업별 특성에 따라 세부 지원조건 상이 </a:t>
            </a:r>
            <a:r>
              <a:rPr lang="en-US" altLang="ko-KR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spc="-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개별 사업공고문 확인</a:t>
            </a:r>
            <a:r>
              <a:rPr lang="en-US" altLang="ko-KR" sz="12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200" spc="-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41476" y="4143375"/>
            <a:ext cx="4578587" cy="133350"/>
            <a:chOff x="3541476" y="4143375"/>
            <a:chExt cx="4578587" cy="133350"/>
          </a:xfrm>
        </p:grpSpPr>
        <p:cxnSp>
          <p:nvCxnSpPr>
            <p:cNvPr id="121" name="직선 연결선 120"/>
            <p:cNvCxnSpPr/>
            <p:nvPr/>
          </p:nvCxnSpPr>
          <p:spPr>
            <a:xfrm>
              <a:off x="3541476" y="4145975"/>
              <a:ext cx="433449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자유형 19"/>
            <p:cNvSpPr/>
            <p:nvPr/>
          </p:nvSpPr>
          <p:spPr>
            <a:xfrm>
              <a:off x="7872413" y="4143375"/>
              <a:ext cx="247650" cy="133350"/>
            </a:xfrm>
            <a:custGeom>
              <a:avLst/>
              <a:gdLst>
                <a:gd name="connsiteX0" fmla="*/ 0 w 247650"/>
                <a:gd name="connsiteY0" fmla="*/ 0 h 133350"/>
                <a:gd name="connsiteX1" fmla="*/ 247650 w 247650"/>
                <a:gd name="connsiteY1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7650" h="133350">
                  <a:moveTo>
                    <a:pt x="0" y="0"/>
                  </a:moveTo>
                  <a:lnTo>
                    <a:pt x="247650" y="13335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3541476" y="4912519"/>
            <a:ext cx="4578587" cy="133350"/>
            <a:chOff x="3541476" y="4912519"/>
            <a:chExt cx="4578587" cy="133350"/>
          </a:xfrm>
        </p:grpSpPr>
        <p:cxnSp>
          <p:nvCxnSpPr>
            <p:cNvPr id="122" name="직선 연결선 121"/>
            <p:cNvCxnSpPr/>
            <p:nvPr/>
          </p:nvCxnSpPr>
          <p:spPr>
            <a:xfrm>
              <a:off x="3541476" y="5043058"/>
              <a:ext cx="433449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자유형 172"/>
            <p:cNvSpPr/>
            <p:nvPr/>
          </p:nvSpPr>
          <p:spPr>
            <a:xfrm flipV="1">
              <a:off x="7872413" y="4912519"/>
              <a:ext cx="247650" cy="133350"/>
            </a:xfrm>
            <a:custGeom>
              <a:avLst/>
              <a:gdLst>
                <a:gd name="connsiteX0" fmla="*/ 0 w 247650"/>
                <a:gd name="connsiteY0" fmla="*/ 0 h 133350"/>
                <a:gd name="connsiteX1" fmla="*/ 247650 w 247650"/>
                <a:gd name="connsiteY1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7650" h="133350">
                  <a:moveTo>
                    <a:pt x="0" y="0"/>
                  </a:moveTo>
                  <a:lnTo>
                    <a:pt x="247650" y="13335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4" name="한쪽 모서리가 잘린 사각형 123"/>
          <p:cNvSpPr/>
          <p:nvPr/>
        </p:nvSpPr>
        <p:spPr>
          <a:xfrm>
            <a:off x="3541476" y="3998181"/>
            <a:ext cx="1080000" cy="295588"/>
          </a:xfrm>
          <a:prstGeom prst="snip1Rect">
            <a:avLst/>
          </a:prstGeom>
          <a:solidFill>
            <a:srgbClr val="6092AA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bg1">
                  <a:lumMod val="50000"/>
                </a:schemeClr>
              </a:buClr>
              <a:buSzPct val="80000"/>
            </a:pPr>
            <a:endParaRPr lang="ko-KR" altLang="en-US" sz="1800" b="1" spc="-10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3696755" y="4022865"/>
            <a:ext cx="76944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16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지원조건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492909" y="2863284"/>
            <a:ext cx="699906" cy="699906"/>
            <a:chOff x="3492909" y="2863284"/>
            <a:chExt cx="699906" cy="699906"/>
          </a:xfrm>
        </p:grpSpPr>
        <p:sp>
          <p:nvSpPr>
            <p:cNvPr id="168" name="타원 167"/>
            <p:cNvSpPr/>
            <p:nvPr/>
          </p:nvSpPr>
          <p:spPr>
            <a:xfrm>
              <a:off x="3492909" y="2863284"/>
              <a:ext cx="699906" cy="69990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D3DA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66161" y="2956735"/>
              <a:ext cx="520064" cy="513004"/>
            </a:xfrm>
            <a:prstGeom prst="rect">
              <a:avLst/>
            </a:prstGeom>
          </p:spPr>
        </p:pic>
      </p:grpSp>
      <p:grpSp>
        <p:nvGrpSpPr>
          <p:cNvPr id="26" name="그룹 25"/>
          <p:cNvGrpSpPr/>
          <p:nvPr/>
        </p:nvGrpSpPr>
        <p:grpSpPr>
          <a:xfrm>
            <a:off x="7715285" y="4244564"/>
            <a:ext cx="699906" cy="699906"/>
            <a:chOff x="7715285" y="4244564"/>
            <a:chExt cx="699906" cy="699906"/>
          </a:xfrm>
        </p:grpSpPr>
        <p:sp>
          <p:nvSpPr>
            <p:cNvPr id="167" name="타원 166"/>
            <p:cNvSpPr/>
            <p:nvPr/>
          </p:nvSpPr>
          <p:spPr>
            <a:xfrm>
              <a:off x="7715285" y="4244564"/>
              <a:ext cx="699906" cy="69990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D3DA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7439" y="4400551"/>
              <a:ext cx="555600" cy="387934"/>
            </a:xfrm>
            <a:prstGeom prst="rect">
              <a:avLst/>
            </a:prstGeom>
          </p:spPr>
        </p:pic>
      </p:grpSp>
      <p:grpSp>
        <p:nvGrpSpPr>
          <p:cNvPr id="31" name="그룹 30"/>
          <p:cNvGrpSpPr/>
          <p:nvPr/>
        </p:nvGrpSpPr>
        <p:grpSpPr>
          <a:xfrm>
            <a:off x="7662120" y="1702280"/>
            <a:ext cx="699906" cy="699906"/>
            <a:chOff x="7715285" y="1638482"/>
            <a:chExt cx="699906" cy="699906"/>
          </a:xfrm>
        </p:grpSpPr>
        <p:sp>
          <p:nvSpPr>
            <p:cNvPr id="17" name="타원 16"/>
            <p:cNvSpPr/>
            <p:nvPr/>
          </p:nvSpPr>
          <p:spPr>
            <a:xfrm>
              <a:off x="7715285" y="1638482"/>
              <a:ext cx="699906" cy="69990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D3DA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0389" y="1748118"/>
              <a:ext cx="547800" cy="418722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3492909" y="5439239"/>
            <a:ext cx="699906" cy="699906"/>
            <a:chOff x="3492909" y="5545569"/>
            <a:chExt cx="699906" cy="699906"/>
          </a:xfrm>
        </p:grpSpPr>
        <p:sp>
          <p:nvSpPr>
            <p:cNvPr id="169" name="타원 168"/>
            <p:cNvSpPr/>
            <p:nvPr/>
          </p:nvSpPr>
          <p:spPr>
            <a:xfrm>
              <a:off x="3492909" y="5545569"/>
              <a:ext cx="699906" cy="69990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D3DA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7113" y="5671061"/>
              <a:ext cx="553866" cy="472564"/>
            </a:xfrm>
            <a:prstGeom prst="rect">
              <a:avLst/>
            </a:prstGeom>
          </p:spPr>
        </p:pic>
      </p:grpSp>
      <p:sp>
        <p:nvSpPr>
          <p:cNvPr id="213" name="직사각형 212"/>
          <p:cNvSpPr/>
          <p:nvPr/>
        </p:nvSpPr>
        <p:spPr>
          <a:xfrm>
            <a:off x="832538" y="5975104"/>
            <a:ext cx="1720994" cy="297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lnSpc>
                <a:spcPct val="95000"/>
              </a:lnSpc>
              <a:spcAft>
                <a:spcPts val="600"/>
              </a:spcAft>
              <a:buSzPct val="100000"/>
              <a:defRPr/>
            </a:pPr>
            <a:r>
              <a:rPr lang="ko-KR" altLang="en-US" sz="1400" b="1" kern="0" spc="-1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rPr>
              <a:t>지원규모 </a:t>
            </a:r>
            <a:r>
              <a:rPr lang="en-US" altLang="ko-KR" sz="1400" b="1" kern="0" spc="-1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400" b="1" kern="0" spc="-1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rPr>
              <a:t>억원</a:t>
            </a:r>
            <a:r>
              <a:rPr lang="en-US" altLang="ko-KR" sz="1400" b="1" kern="0" spc="-1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0"/>
                </a:gradFill>
                <a:latin typeface="+mn-ea"/>
                <a:cs typeface="Arial" panose="020B0604020202020204" pitchFamily="34" charset="0"/>
              </a:rPr>
              <a:t>)</a:t>
            </a:r>
            <a:endParaRPr lang="ko-KR" altLang="en-US" sz="1400" b="1" kern="0" spc="-1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0"/>
              </a:gradFill>
              <a:latin typeface="+mn-ea"/>
              <a:cs typeface="Arial" panose="020B0604020202020204" pitchFamily="34" charset="0"/>
            </a:endParaRPr>
          </a:p>
        </p:txBody>
      </p:sp>
      <p:grpSp>
        <p:nvGrpSpPr>
          <p:cNvPr id="201" name="그룹 105"/>
          <p:cNvGrpSpPr/>
          <p:nvPr/>
        </p:nvGrpSpPr>
        <p:grpSpPr>
          <a:xfrm>
            <a:off x="378474" y="5203091"/>
            <a:ext cx="2624702" cy="685538"/>
            <a:chOff x="440044" y="5884218"/>
            <a:chExt cx="3740049" cy="378581"/>
          </a:xfrm>
        </p:grpSpPr>
        <p:sp>
          <p:nvSpPr>
            <p:cNvPr id="204" name="직사각형 203"/>
            <p:cNvSpPr/>
            <p:nvPr/>
          </p:nvSpPr>
          <p:spPr>
            <a:xfrm>
              <a:off x="440044" y="6038352"/>
              <a:ext cx="3740049" cy="224447"/>
            </a:xfrm>
            <a:prstGeom prst="rect">
              <a:avLst/>
            </a:prstGeom>
            <a:gradFill>
              <a:gsLst>
                <a:gs pos="100000">
                  <a:srgbClr val="7C798F"/>
                </a:gs>
                <a:gs pos="0">
                  <a:srgbClr val="9996A7"/>
                </a:gs>
              </a:gsLst>
              <a:lin ang="5400000" scaled="0"/>
            </a:gradFill>
            <a:ln w="6350">
              <a:noFill/>
              <a:prstDash val="solid"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693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384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077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7702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631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552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480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408" algn="l" defTabSz="913848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sp>
          <p:nvSpPr>
            <p:cNvPr id="205" name="사다리꼴 204"/>
            <p:cNvSpPr/>
            <p:nvPr/>
          </p:nvSpPr>
          <p:spPr>
            <a:xfrm>
              <a:off x="440044" y="5884218"/>
              <a:ext cx="3740049" cy="151353"/>
            </a:xfrm>
            <a:prstGeom prst="trapezoid">
              <a:avLst>
                <a:gd name="adj" fmla="val 110330"/>
              </a:avLst>
            </a:prstGeom>
            <a:gradFill flip="none" rotWithShape="1">
              <a:gsLst>
                <a:gs pos="0">
                  <a:srgbClr val="ECECEC">
                    <a:lumMod val="99000"/>
                    <a:lumOff val="1000"/>
                  </a:srgbClr>
                </a:gs>
                <a:gs pos="47000">
                  <a:srgbClr val="ECECEC">
                    <a:alpha val="59000"/>
                  </a:srgb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16200000" scaled="1"/>
              <a:tileRect/>
            </a:gradFill>
            <a:ln w="12700">
              <a:gradFill flip="none" rotWithShape="1">
                <a:gsLst>
                  <a:gs pos="0">
                    <a:srgbClr val="C0C0C0">
                      <a:alpha val="0"/>
                    </a:srgbClr>
                  </a:gs>
                  <a:gs pos="53000">
                    <a:schemeClr val="bg1">
                      <a:alpha val="30000"/>
                      <a:lumMod val="3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1270" h="12700"/>
              </a:sp3d>
            </a:bodyPr>
            <a:lstStyle/>
            <a:p>
              <a:pPr algn="ctr"/>
              <a:endParaRPr lang="ko-KR" altLang="en-US" sz="1000"/>
            </a:p>
          </p:txBody>
        </p:sp>
      </p:grpSp>
      <p:pic>
        <p:nvPicPr>
          <p:cNvPr id="195" name="그림 194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52975" y="5844499"/>
            <a:ext cx="2668703" cy="74204"/>
          </a:xfrm>
          <a:prstGeom prst="rect">
            <a:avLst/>
          </a:prstGeom>
        </p:spPr>
      </p:pic>
      <p:sp>
        <p:nvSpPr>
          <p:cNvPr id="202" name="TextBox 201"/>
          <p:cNvSpPr txBox="1"/>
          <p:nvPr/>
        </p:nvSpPr>
        <p:spPr>
          <a:xfrm>
            <a:off x="725870" y="554715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2017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186" name="직사각형 185"/>
          <p:cNvSpPr/>
          <p:nvPr/>
        </p:nvSpPr>
        <p:spPr>
          <a:xfrm>
            <a:off x="683740" y="3863218"/>
            <a:ext cx="558750" cy="1623246"/>
          </a:xfrm>
          <a:prstGeom prst="rect">
            <a:avLst/>
          </a:prstGeom>
          <a:solidFill>
            <a:srgbClr val="6092A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684490" y="3190704"/>
            <a:ext cx="558000" cy="832739"/>
            <a:chOff x="684490" y="2489048"/>
            <a:chExt cx="558000" cy="832739"/>
          </a:xfrm>
        </p:grpSpPr>
        <p:sp>
          <p:nvSpPr>
            <p:cNvPr id="189" name="Text Box 21"/>
            <p:cNvSpPr txBox="1">
              <a:spLocks noChangeArrowheads="1"/>
            </p:cNvSpPr>
            <p:nvPr/>
          </p:nvSpPr>
          <p:spPr bwMode="auto">
            <a:xfrm>
              <a:off x="730680" y="2489048"/>
              <a:ext cx="464871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9,601</a:t>
              </a:r>
            </a:p>
          </p:txBody>
        </p:sp>
        <p:sp>
          <p:nvSpPr>
            <p:cNvPr id="190" name="타원 189"/>
            <p:cNvSpPr/>
            <p:nvPr/>
          </p:nvSpPr>
          <p:spPr>
            <a:xfrm>
              <a:off x="68449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192" name="그림 19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749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4" name="TextBox 223"/>
          <p:cNvSpPr txBox="1"/>
          <p:nvPr/>
        </p:nvSpPr>
        <p:spPr>
          <a:xfrm>
            <a:off x="1453580" y="554715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2018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234" name="직사각형 233"/>
          <p:cNvSpPr/>
          <p:nvPr/>
        </p:nvSpPr>
        <p:spPr>
          <a:xfrm>
            <a:off x="1411450" y="2744913"/>
            <a:ext cx="558750" cy="2741551"/>
          </a:xfrm>
          <a:prstGeom prst="rect">
            <a:avLst/>
          </a:prstGeom>
          <a:solidFill>
            <a:srgbClr val="00618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latin typeface="+mn-ea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1405491" y="2061971"/>
            <a:ext cx="570670" cy="832739"/>
            <a:chOff x="1405491" y="2489048"/>
            <a:chExt cx="570670" cy="832739"/>
          </a:xfrm>
        </p:grpSpPr>
        <p:sp>
          <p:nvSpPr>
            <p:cNvPr id="236" name="Text Box 21"/>
            <p:cNvSpPr txBox="1">
              <a:spLocks noChangeArrowheads="1"/>
            </p:cNvSpPr>
            <p:nvPr/>
          </p:nvSpPr>
          <p:spPr bwMode="auto">
            <a:xfrm>
              <a:off x="1405491" y="2489048"/>
              <a:ext cx="57067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11,036</a:t>
              </a:r>
            </a:p>
          </p:txBody>
        </p:sp>
        <p:sp>
          <p:nvSpPr>
            <p:cNvPr id="252" name="타원 251"/>
            <p:cNvSpPr/>
            <p:nvPr/>
          </p:nvSpPr>
          <p:spPr>
            <a:xfrm>
              <a:off x="141220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53" name="그림 25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7520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5" name="TextBox 254"/>
          <p:cNvSpPr txBox="1"/>
          <p:nvPr/>
        </p:nvSpPr>
        <p:spPr>
          <a:xfrm>
            <a:off x="2181290" y="5547157"/>
            <a:ext cx="474490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latinLnBrk="0"/>
            <a:r>
              <a:rPr lang="en-US" altLang="ko-KR" sz="1600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rPr>
              <a:t>2019</a:t>
            </a:r>
            <a:endParaRPr lang="en-US" altLang="ko-KR" sz="16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  <a:cs typeface="Arial" pitchFamily="34" charset="0"/>
            </a:endParaRPr>
          </a:p>
        </p:txBody>
      </p:sp>
      <p:sp>
        <p:nvSpPr>
          <p:cNvPr id="257" name="직사각형 256"/>
          <p:cNvSpPr/>
          <p:nvPr/>
        </p:nvSpPr>
        <p:spPr>
          <a:xfrm>
            <a:off x="2139160" y="2810119"/>
            <a:ext cx="558750" cy="2676346"/>
          </a:xfrm>
          <a:prstGeom prst="rect">
            <a:avLst/>
          </a:prstGeom>
          <a:solidFill>
            <a:srgbClr val="C434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b="1" spc="-1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38" name="그룹 37"/>
          <p:cNvGrpSpPr/>
          <p:nvPr/>
        </p:nvGrpSpPr>
        <p:grpSpPr>
          <a:xfrm>
            <a:off x="2133201" y="2123191"/>
            <a:ext cx="570670" cy="832739"/>
            <a:chOff x="2133201" y="2489048"/>
            <a:chExt cx="570670" cy="832739"/>
          </a:xfrm>
        </p:grpSpPr>
        <p:sp>
          <p:nvSpPr>
            <p:cNvPr id="258" name="Text Box 21"/>
            <p:cNvSpPr txBox="1">
              <a:spLocks noChangeArrowheads="1"/>
            </p:cNvSpPr>
            <p:nvPr/>
          </p:nvSpPr>
          <p:spPr bwMode="auto">
            <a:xfrm>
              <a:off x="2133201" y="2489048"/>
              <a:ext cx="57067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0" lvl="1" algn="ctr" fontAlgn="ctr"/>
              <a:r>
                <a:rPr lang="en-US" altLang="ko-KR" sz="16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6187"/>
                  </a:solidFill>
                  <a:latin typeface="+mn-ea"/>
                </a:rPr>
                <a:t>10,744</a:t>
              </a:r>
            </a:p>
          </p:txBody>
        </p:sp>
        <p:sp>
          <p:nvSpPr>
            <p:cNvPr id="259" name="타원 258"/>
            <p:cNvSpPr/>
            <p:nvPr/>
          </p:nvSpPr>
          <p:spPr>
            <a:xfrm>
              <a:off x="2139910" y="2763787"/>
              <a:ext cx="558000" cy="558000"/>
            </a:xfrm>
            <a:prstGeom prst="ellipse">
              <a:avLst/>
            </a:prstGeom>
            <a:solidFill>
              <a:schemeClr val="bg1"/>
            </a:solidFill>
            <a:ln w="12700" cap="sq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93543" tIns="46772" rIns="93543" bIns="46772" rtlCol="0" anchor="ctr"/>
            <a:lstStyle/>
            <a:p>
              <a:pPr algn="ctr" defTabSz="1036988"/>
              <a:endParaRPr lang="ko-KR" altLang="en-US" b="1" spc="-10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60" name="그림 2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02910" y="2786042"/>
              <a:ext cx="432000" cy="413825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4" name="그림 19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52975" y="5406349"/>
            <a:ext cx="2668703" cy="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8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모서리가 둥근 직사각형 20"/>
          <p:cNvSpPr/>
          <p:nvPr/>
        </p:nvSpPr>
        <p:spPr>
          <a:xfrm>
            <a:off x="250825" y="1443578"/>
            <a:ext cx="8630443" cy="3649954"/>
          </a:xfrm>
          <a:prstGeom prst="roundRect">
            <a:avLst>
              <a:gd name="adj" fmla="val 0"/>
            </a:avLst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spc="-100" dirty="0">
              <a:latin typeface="+mn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16275" y="1940372"/>
            <a:ext cx="8311451" cy="3020033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18926" y="505289"/>
            <a:ext cx="565058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F5FA5"/>
                </a:solidFill>
                <a:latin typeface="+mn-ea"/>
              </a:rPr>
              <a:t>추진전략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_(1)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민간과 시장중심의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50825" y="1077835"/>
            <a:ext cx="8642350" cy="394722"/>
          </a:xfrm>
          <a:prstGeom prst="rect">
            <a:avLst/>
          </a:prstGeom>
          <a:solidFill>
            <a:srgbClr val="3678AD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1" algn="ctr"/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시장 선별 기능 강화 </a:t>
            </a:r>
          </a:p>
        </p:txBody>
      </p:sp>
      <p:pic>
        <p:nvPicPr>
          <p:cNvPr id="23" name="그림 2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568851"/>
            <a:ext cx="5292724" cy="117178"/>
          </a:xfrm>
          <a:prstGeom prst="rect">
            <a:avLst/>
          </a:prstGeom>
        </p:spPr>
      </p:pic>
      <p:pic>
        <p:nvPicPr>
          <p:cNvPr id="24" name="그림 2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568850"/>
            <a:ext cx="5292728" cy="117178"/>
          </a:xfrm>
          <a:prstGeom prst="rect">
            <a:avLst/>
          </a:prstGeom>
        </p:spPr>
      </p:pic>
      <p:grpSp>
        <p:nvGrpSpPr>
          <p:cNvPr id="35" name="그룹 34"/>
          <p:cNvGrpSpPr/>
          <p:nvPr/>
        </p:nvGrpSpPr>
        <p:grpSpPr>
          <a:xfrm>
            <a:off x="2150157" y="1597974"/>
            <a:ext cx="4843686" cy="179375"/>
            <a:chOff x="1583420" y="5026527"/>
            <a:chExt cx="4843686" cy="179375"/>
          </a:xfrm>
        </p:grpSpPr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1583420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" name="Freeform 34"/>
            <p:cNvSpPr>
              <a:spLocks noEditPoints="1"/>
            </p:cNvSpPr>
            <p:nvPr/>
          </p:nvSpPr>
          <p:spPr bwMode="auto">
            <a:xfrm rot="10800000">
              <a:off x="6187939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2464692" y="1493211"/>
            <a:ext cx="4214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0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시장검증</a:t>
            </a:r>
            <a:r>
              <a:rPr lang="en-US" altLang="ko-KR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000" b="1" spc="-15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민간투자형</a:t>
            </a: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</a:rPr>
              <a:t>과제의 지원확대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-381000" y="5104292"/>
            <a:ext cx="9906000" cy="1169204"/>
            <a:chOff x="0" y="5114925"/>
            <a:chExt cx="9906000" cy="1169204"/>
          </a:xfrm>
        </p:grpSpPr>
        <p:grpSp>
          <p:nvGrpSpPr>
            <p:cNvPr id="39" name="그룹 38"/>
            <p:cNvGrpSpPr/>
            <p:nvPr/>
          </p:nvGrpSpPr>
          <p:grpSpPr>
            <a:xfrm flipH="1">
              <a:off x="0" y="5114925"/>
              <a:ext cx="4515838" cy="1169204"/>
              <a:chOff x="4189427" y="2377366"/>
              <a:chExt cx="4127089" cy="2232024"/>
            </a:xfrm>
          </p:grpSpPr>
          <p:pic>
            <p:nvPicPr>
              <p:cNvPr id="40" name="Picture 18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16200000">
                <a:off x="3822394" y="3062194"/>
                <a:ext cx="2232022" cy="862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18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44006"/>
              <a:stretch>
                <a:fillRect/>
              </a:stretch>
            </p:blipFill>
            <p:spPr bwMode="auto">
              <a:xfrm rot="16200000">
                <a:off x="5495867" y="1788739"/>
                <a:ext cx="2232022" cy="3409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" name="직사각형 41"/>
              <p:cNvSpPr/>
              <p:nvPr/>
            </p:nvSpPr>
            <p:spPr>
              <a:xfrm>
                <a:off x="4189427" y="2504973"/>
                <a:ext cx="508639" cy="197681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lumMod val="85000"/>
                      <a:alpha val="11000"/>
                    </a:schemeClr>
                  </a:gs>
                  <a:gs pos="100000">
                    <a:srgbClr val="EAEAEA"/>
                  </a:gs>
                </a:gsLst>
                <a:lin ang="0" scaled="1"/>
                <a:tileRect/>
              </a:gra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4604100" y="2504972"/>
                <a:ext cx="93954" cy="197681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tx1">
                      <a:lumMod val="65000"/>
                      <a:lumOff val="35000"/>
                      <a:alpha val="50000"/>
                    </a:schemeClr>
                  </a:gs>
                </a:gsLst>
                <a:lin ang="0" scaled="1"/>
                <a:tileRect/>
              </a:gra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5390162" y="5114925"/>
              <a:ext cx="4515838" cy="1169204"/>
              <a:chOff x="4189427" y="2377366"/>
              <a:chExt cx="4127089" cy="2232024"/>
            </a:xfrm>
          </p:grpSpPr>
          <p:pic>
            <p:nvPicPr>
              <p:cNvPr id="45" name="Picture 18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16200000">
                <a:off x="3822394" y="3062194"/>
                <a:ext cx="2232022" cy="862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" name="Picture 18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44006"/>
              <a:stretch>
                <a:fillRect/>
              </a:stretch>
            </p:blipFill>
            <p:spPr bwMode="auto">
              <a:xfrm rot="16200000">
                <a:off x="5495867" y="1788739"/>
                <a:ext cx="2232022" cy="3409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" name="직사각형 46"/>
              <p:cNvSpPr/>
              <p:nvPr/>
            </p:nvSpPr>
            <p:spPr>
              <a:xfrm>
                <a:off x="4189427" y="2504973"/>
                <a:ext cx="508639" cy="197681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50000">
                    <a:schemeClr val="bg1">
                      <a:lumMod val="85000"/>
                      <a:alpha val="11000"/>
                    </a:schemeClr>
                  </a:gs>
                  <a:gs pos="100000">
                    <a:srgbClr val="EAEAEA"/>
                  </a:gs>
                </a:gsLst>
                <a:lin ang="0" scaled="1"/>
                <a:tileRect/>
              </a:gra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4604100" y="2504972"/>
                <a:ext cx="93954" cy="197681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tx1">
                      <a:lumMod val="65000"/>
                      <a:lumOff val="35000"/>
                      <a:alpha val="50000"/>
                    </a:schemeClr>
                  </a:gs>
                </a:gsLst>
                <a:lin ang="0" scaled="1"/>
                <a:tileRect/>
              </a:gra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9" name="그룹 188"/>
          <p:cNvGrpSpPr/>
          <p:nvPr/>
        </p:nvGrpSpPr>
        <p:grpSpPr>
          <a:xfrm>
            <a:off x="393700" y="5280548"/>
            <a:ext cx="3078582" cy="830997"/>
            <a:chOff x="311759" y="1402321"/>
            <a:chExt cx="3342956" cy="830997"/>
          </a:xfrm>
        </p:grpSpPr>
        <p:sp>
          <p:nvSpPr>
            <p:cNvPr id="190" name="직사각형 189"/>
            <p:cNvSpPr/>
            <p:nvPr/>
          </p:nvSpPr>
          <p:spPr>
            <a:xfrm>
              <a:off x="571919" y="1402321"/>
              <a:ext cx="3082796" cy="83099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민간 투자유치를 </a:t>
              </a:r>
              <a:r>
                <a:rPr lang="ko-KR" altLang="en-US" sz="18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받은 기업 </a:t>
              </a:r>
              <a:r>
                <a:rPr lang="ko-KR" altLang="en-US" sz="18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등</a:t>
              </a:r>
              <a:r>
                <a:rPr lang="ko-KR" altLang="en-US" sz="18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 </a:t>
              </a:r>
              <a:r>
                <a:rPr lang="ko-KR" altLang="en-US" sz="18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F5FA4"/>
                  </a:solidFill>
                  <a:latin typeface="+mn-ea"/>
                  <a:sym typeface="Monotype Sorts" pitchFamily="2" charset="2"/>
                </a:rPr>
                <a:t>시장이 선별한 기업을 </a:t>
              </a:r>
              <a:r>
                <a:rPr lang="ko-KR" altLang="en-US" sz="18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F5FA4"/>
                  </a:solidFill>
                  <a:latin typeface="+mn-ea"/>
                  <a:sym typeface="Monotype Sorts" pitchFamily="2" charset="2"/>
                </a:rPr>
                <a:t>우선 지원</a:t>
              </a:r>
              <a:r>
                <a:rPr lang="ko-KR" altLang="en-US" sz="18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 </a:t>
              </a:r>
            </a:p>
          </p:txBody>
        </p:sp>
        <p:grpSp>
          <p:nvGrpSpPr>
            <p:cNvPr id="191" name="그룹 190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193" name="직사각형 192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 spc="-1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194" name="그림 193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grpSp>
        <p:nvGrpSpPr>
          <p:cNvPr id="127" name="그룹 126"/>
          <p:cNvGrpSpPr/>
          <p:nvPr/>
        </p:nvGrpSpPr>
        <p:grpSpPr>
          <a:xfrm>
            <a:off x="5807809" y="5280548"/>
            <a:ext cx="3085366" cy="830997"/>
            <a:chOff x="311759" y="1402321"/>
            <a:chExt cx="3932214" cy="830997"/>
          </a:xfrm>
        </p:grpSpPr>
        <p:sp>
          <p:nvSpPr>
            <p:cNvPr id="128" name="직사각형 127"/>
            <p:cNvSpPr/>
            <p:nvPr/>
          </p:nvSpPr>
          <p:spPr>
            <a:xfrm>
              <a:off x="571921" y="1402321"/>
              <a:ext cx="3672052" cy="83099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</a:bodyPr>
            <a:lstStyle/>
            <a:p>
              <a:pPr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ko-KR" altLang="en-US" sz="18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일률적 </a:t>
              </a:r>
              <a:r>
                <a:rPr lang="ko-KR" altLang="en-US" sz="1800" b="1" spc="-16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평가 </a:t>
              </a:r>
              <a:r>
                <a:rPr lang="en-US" altLang="ko-KR" sz="1600" b="1" spc="-16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(</a:t>
              </a:r>
              <a:r>
                <a:rPr lang="ko-KR" altLang="en-US" sz="16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위원회 </a:t>
              </a:r>
              <a:r>
                <a:rPr lang="ko-KR" altLang="en-US" sz="1600" b="1" spc="-16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방식 대면평가</a:t>
              </a:r>
              <a:r>
                <a:rPr lang="en-US" altLang="ko-KR" sz="16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)</a:t>
              </a:r>
              <a:r>
                <a:rPr lang="ko-KR" altLang="en-US" sz="18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에서</a:t>
              </a:r>
              <a:r>
                <a:rPr lang="ko-KR" altLang="en-US" sz="18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 </a:t>
              </a:r>
              <a:r>
                <a:rPr lang="ko-KR" altLang="en-US" sz="1800" b="1" spc="-1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F5FA4"/>
                  </a:solidFill>
                  <a:latin typeface="+mn-ea"/>
                  <a:sym typeface="Monotype Sorts" pitchFamily="2" charset="2"/>
                </a:rPr>
                <a:t>사업성 </a:t>
              </a:r>
              <a:r>
                <a:rPr lang="ko-KR" altLang="en-US" sz="18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F5FA4"/>
                  </a:solidFill>
                  <a:latin typeface="+mn-ea"/>
                  <a:sym typeface="Monotype Sorts" pitchFamily="2" charset="2"/>
                </a:rPr>
                <a:t>검증이 보강된 평가운영</a:t>
              </a:r>
            </a:p>
          </p:txBody>
        </p:sp>
        <p:grpSp>
          <p:nvGrpSpPr>
            <p:cNvPr id="129" name="그룹 128"/>
            <p:cNvGrpSpPr/>
            <p:nvPr/>
          </p:nvGrpSpPr>
          <p:grpSpPr>
            <a:xfrm>
              <a:off x="311759" y="1438008"/>
              <a:ext cx="231603" cy="174254"/>
              <a:chOff x="520700" y="1988631"/>
              <a:chExt cx="231603" cy="174254"/>
            </a:xfrm>
          </p:grpSpPr>
          <p:sp>
            <p:nvSpPr>
              <p:cNvPr id="130" name="직사각형 129"/>
              <p:cNvSpPr/>
              <p:nvPr/>
            </p:nvSpPr>
            <p:spPr>
              <a:xfrm>
                <a:off x="520700" y="1993041"/>
                <a:ext cx="169863" cy="169844"/>
              </a:xfrm>
              <a:prstGeom prst="rect">
                <a:avLst/>
              </a:prstGeom>
              <a:gradFill>
                <a:gsLst>
                  <a:gs pos="49000">
                    <a:srgbClr val="1B99D6"/>
                  </a:gs>
                  <a:gs pos="50000">
                    <a:srgbClr val="198EC9"/>
                  </a:gs>
                </a:gsLst>
                <a:lin ang="270000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" rIns="36000" bIns="7200" rtlCol="0" anchor="ctr"/>
              <a:lstStyle/>
              <a:p>
                <a:pPr algn="ctr">
                  <a:spcAft>
                    <a:spcPts val="600"/>
                  </a:spcAft>
                </a:pPr>
                <a:endParaRPr lang="ko-KR" altLang="en-US" sz="800" b="1" spc="-1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pic>
            <p:nvPicPr>
              <p:cNvPr id="131" name="그림 130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0465" y="1988631"/>
                <a:ext cx="201838" cy="151608"/>
              </a:xfrm>
              <a:prstGeom prst="rect">
                <a:avLst/>
              </a:prstGeom>
            </p:spPr>
          </p:pic>
        </p:grpSp>
      </p:grpSp>
      <p:pic>
        <p:nvPicPr>
          <p:cNvPr id="52" name="그림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3182" y="5194968"/>
            <a:ext cx="1357636" cy="987852"/>
          </a:xfrm>
          <a:prstGeom prst="rect">
            <a:avLst/>
          </a:prstGeom>
        </p:spPr>
      </p:pic>
      <p:sp>
        <p:nvSpPr>
          <p:cNvPr id="54" name="직사각형 53"/>
          <p:cNvSpPr/>
          <p:nvPr/>
        </p:nvSpPr>
        <p:spPr>
          <a:xfrm>
            <a:off x="561975" y="4443590"/>
            <a:ext cx="1548000" cy="449398"/>
          </a:xfrm>
          <a:prstGeom prst="rect">
            <a:avLst/>
          </a:prstGeom>
          <a:gradFill>
            <a:gsLst>
              <a:gs pos="100000">
                <a:srgbClr val="7C798F"/>
              </a:gs>
              <a:gs pos="0">
                <a:srgbClr val="9996A7"/>
              </a:gs>
            </a:gsLst>
            <a:lin ang="5400000" scaled="0"/>
          </a:gradFill>
          <a:ln w="6350">
            <a:noFill/>
            <a:prstDash val="solid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3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77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70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631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55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48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40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01654" latinLnBrk="0"/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맑은 고딕" panose="020B0503020000020004" pitchFamily="50" charset="-127"/>
                <a:cs typeface="Arial" pitchFamily="34" charset="0"/>
              </a:rPr>
              <a:t>2015</a:t>
            </a:r>
            <a:endParaRPr lang="en-US" altLang="ko-KR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188369" y="4443590"/>
            <a:ext cx="1548000" cy="449398"/>
          </a:xfrm>
          <a:prstGeom prst="rect">
            <a:avLst/>
          </a:prstGeom>
          <a:gradFill>
            <a:gsLst>
              <a:gs pos="100000">
                <a:srgbClr val="7C798F"/>
              </a:gs>
              <a:gs pos="0">
                <a:srgbClr val="9996A7"/>
              </a:gs>
            </a:gsLst>
            <a:lin ang="5400000" scaled="0"/>
          </a:gradFill>
          <a:ln w="6350">
            <a:noFill/>
            <a:prstDash val="solid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3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77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70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631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55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48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40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01654" latinLnBrk="0"/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맑은 고딕" panose="020B0503020000020004" pitchFamily="50" charset="-127"/>
                <a:cs typeface="Arial" pitchFamily="34" charset="0"/>
              </a:rPr>
              <a:t>2016</a:t>
            </a:r>
            <a:endParaRPr lang="en-US" altLang="ko-KR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814763" y="4443590"/>
            <a:ext cx="1548000" cy="449398"/>
          </a:xfrm>
          <a:prstGeom prst="rect">
            <a:avLst/>
          </a:prstGeom>
          <a:gradFill>
            <a:gsLst>
              <a:gs pos="100000">
                <a:srgbClr val="7C798F"/>
              </a:gs>
              <a:gs pos="0">
                <a:srgbClr val="9996A7"/>
              </a:gs>
            </a:gsLst>
            <a:lin ang="5400000" scaled="0"/>
          </a:gradFill>
          <a:ln w="6350">
            <a:noFill/>
            <a:prstDash val="solid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3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77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70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631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55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48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40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01654" latinLnBrk="0"/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맑은 고딕" panose="020B0503020000020004" pitchFamily="50" charset="-127"/>
                <a:cs typeface="Arial" pitchFamily="34" charset="0"/>
              </a:rPr>
              <a:t>2017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5441157" y="4443590"/>
            <a:ext cx="1548000" cy="449398"/>
          </a:xfrm>
          <a:prstGeom prst="rect">
            <a:avLst/>
          </a:prstGeom>
          <a:gradFill>
            <a:gsLst>
              <a:gs pos="100000">
                <a:srgbClr val="7C798F"/>
              </a:gs>
              <a:gs pos="0">
                <a:srgbClr val="9996A7"/>
              </a:gs>
            </a:gsLst>
            <a:lin ang="5400000" scaled="0"/>
          </a:gradFill>
          <a:ln w="6350">
            <a:noFill/>
            <a:prstDash val="solid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3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77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70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631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55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48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40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01654" latinLnBrk="0"/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맑은 고딕" panose="020B0503020000020004" pitchFamily="50" charset="-127"/>
                <a:cs typeface="Arial" pitchFamily="34" charset="0"/>
              </a:rPr>
              <a:t>2018</a:t>
            </a:r>
            <a:endParaRPr lang="en-US" altLang="ko-KR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067550" y="4443590"/>
            <a:ext cx="1548000" cy="449398"/>
          </a:xfrm>
          <a:prstGeom prst="rect">
            <a:avLst/>
          </a:prstGeom>
          <a:gradFill>
            <a:gsLst>
              <a:gs pos="100000">
                <a:srgbClr val="7C798F"/>
              </a:gs>
              <a:gs pos="0">
                <a:srgbClr val="9996A7"/>
              </a:gs>
            </a:gsLst>
            <a:lin ang="5400000" scaled="0"/>
          </a:gradFill>
          <a:ln w="6350">
            <a:noFill/>
            <a:prstDash val="solid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3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84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77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70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631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552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480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408" algn="l" defTabSz="913848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01654" latinLnBrk="0"/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맑은 고딕" panose="020B0503020000020004" pitchFamily="50" charset="-127"/>
                <a:cs typeface="Arial" pitchFamily="34" charset="0"/>
              </a:rPr>
              <a:t>2019</a:t>
            </a:r>
            <a:endParaRPr lang="en-US" altLang="ko-KR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맑은 고딕" panose="020B0503020000020004" pitchFamily="50" charset="-127"/>
              <a:cs typeface="Arial" pitchFamily="34" charset="0"/>
            </a:endParaRPr>
          </a:p>
        </p:txBody>
      </p:sp>
      <p:pic>
        <p:nvPicPr>
          <p:cNvPr id="178" name="그림 177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6768" y="4307606"/>
            <a:ext cx="8523991" cy="117178"/>
          </a:xfrm>
          <a:prstGeom prst="rect">
            <a:avLst/>
          </a:prstGeom>
        </p:spPr>
      </p:pic>
      <p:sp>
        <p:nvSpPr>
          <p:cNvPr id="5" name="자유형 4"/>
          <p:cNvSpPr/>
          <p:nvPr/>
        </p:nvSpPr>
        <p:spPr>
          <a:xfrm>
            <a:off x="564776" y="4427556"/>
            <a:ext cx="8041342" cy="0"/>
          </a:xfrm>
          <a:custGeom>
            <a:avLst/>
            <a:gdLst>
              <a:gd name="connsiteX0" fmla="*/ 0 w 8041342"/>
              <a:gd name="connsiteY0" fmla="*/ 0 h 0"/>
              <a:gd name="connsiteX1" fmla="*/ 8041342 w 804134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041342">
                <a:moveTo>
                  <a:pt x="0" y="0"/>
                </a:moveTo>
                <a:lnTo>
                  <a:pt x="8041342" y="0"/>
                </a:ln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자유형 60"/>
          <p:cNvSpPr/>
          <p:nvPr/>
        </p:nvSpPr>
        <p:spPr>
          <a:xfrm>
            <a:off x="1335975" y="1993077"/>
            <a:ext cx="0" cy="2430780"/>
          </a:xfrm>
          <a:custGeom>
            <a:avLst/>
            <a:gdLst>
              <a:gd name="connsiteX0" fmla="*/ 0 w 0"/>
              <a:gd name="connsiteY0" fmla="*/ 0 h 2430780"/>
              <a:gd name="connsiteX1" fmla="*/ 0 w 0"/>
              <a:gd name="connsiteY1" fmla="*/ 243078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자유형 105"/>
          <p:cNvSpPr/>
          <p:nvPr/>
        </p:nvSpPr>
        <p:spPr>
          <a:xfrm>
            <a:off x="2962369" y="1993077"/>
            <a:ext cx="0" cy="2430780"/>
          </a:xfrm>
          <a:custGeom>
            <a:avLst/>
            <a:gdLst>
              <a:gd name="connsiteX0" fmla="*/ 0 w 0"/>
              <a:gd name="connsiteY0" fmla="*/ 0 h 2430780"/>
              <a:gd name="connsiteX1" fmla="*/ 0 w 0"/>
              <a:gd name="connsiteY1" fmla="*/ 243078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자유형 107"/>
          <p:cNvSpPr/>
          <p:nvPr/>
        </p:nvSpPr>
        <p:spPr>
          <a:xfrm>
            <a:off x="4588763" y="1993077"/>
            <a:ext cx="0" cy="2430780"/>
          </a:xfrm>
          <a:custGeom>
            <a:avLst/>
            <a:gdLst>
              <a:gd name="connsiteX0" fmla="*/ 0 w 0"/>
              <a:gd name="connsiteY0" fmla="*/ 0 h 2430780"/>
              <a:gd name="connsiteX1" fmla="*/ 0 w 0"/>
              <a:gd name="connsiteY1" fmla="*/ 243078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자유형 108"/>
          <p:cNvSpPr/>
          <p:nvPr/>
        </p:nvSpPr>
        <p:spPr>
          <a:xfrm>
            <a:off x="6215157" y="1993077"/>
            <a:ext cx="0" cy="2430780"/>
          </a:xfrm>
          <a:custGeom>
            <a:avLst/>
            <a:gdLst>
              <a:gd name="connsiteX0" fmla="*/ 0 w 0"/>
              <a:gd name="connsiteY0" fmla="*/ 0 h 2430780"/>
              <a:gd name="connsiteX1" fmla="*/ 0 w 0"/>
              <a:gd name="connsiteY1" fmla="*/ 243078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자유형 109"/>
          <p:cNvSpPr/>
          <p:nvPr/>
        </p:nvSpPr>
        <p:spPr>
          <a:xfrm>
            <a:off x="7841550" y="1993077"/>
            <a:ext cx="0" cy="2430780"/>
          </a:xfrm>
          <a:custGeom>
            <a:avLst/>
            <a:gdLst>
              <a:gd name="connsiteX0" fmla="*/ 0 w 0"/>
              <a:gd name="connsiteY0" fmla="*/ 0 h 2430780"/>
              <a:gd name="connsiteX1" fmla="*/ 0 w 0"/>
              <a:gd name="connsiteY1" fmla="*/ 2430780 h 243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430780">
                <a:moveTo>
                  <a:pt x="0" y="0"/>
                </a:moveTo>
                <a:lnTo>
                  <a:pt x="0" y="2430780"/>
                </a:lnTo>
              </a:path>
            </a:pathLst>
          </a:cu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2" name="그룹 61"/>
          <p:cNvGrpSpPr/>
          <p:nvPr/>
        </p:nvGrpSpPr>
        <p:grpSpPr>
          <a:xfrm>
            <a:off x="967500" y="1971998"/>
            <a:ext cx="7407625" cy="2377877"/>
            <a:chOff x="967500" y="1876301"/>
            <a:chExt cx="7407625" cy="2377877"/>
          </a:xfrm>
        </p:grpSpPr>
        <p:sp>
          <p:nvSpPr>
            <p:cNvPr id="83" name="직사각형 82"/>
            <p:cNvSpPr/>
            <p:nvPr/>
          </p:nvSpPr>
          <p:spPr>
            <a:xfrm>
              <a:off x="967500" y="394640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18.7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2593894" y="376225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26.5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4220288" y="362255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32.6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5846682" y="332410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42.9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7307975" y="3511169"/>
              <a:ext cx="1067150" cy="492443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32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3A2CF"/>
                  </a:solidFill>
                  <a:latin typeface="+mn-ea"/>
                  <a:sym typeface="Monotype Sorts" pitchFamily="2" charset="2"/>
                </a:rPr>
                <a:t>37.7</a:t>
              </a: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7307975" y="2126869"/>
              <a:ext cx="1067150" cy="492443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32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E25101"/>
                  </a:solidFill>
                  <a:latin typeface="+mn-ea"/>
                  <a:sym typeface="Monotype Sorts" pitchFamily="2" charset="2"/>
                </a:rPr>
                <a:t>62.3</a:t>
              </a: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5846682" y="249860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57.1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4220288" y="223825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67.4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2593894" y="208585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73.5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967500" y="1876301"/>
              <a:ext cx="736950" cy="307777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81700" fontAlgn="ctr" latinLnBrk="0">
                <a:spcBef>
                  <a:spcPct val="0"/>
                </a:spcBef>
                <a:spcAft>
                  <a:spcPts val="600"/>
                </a:spcAft>
                <a:buClr>
                  <a:srgbClr val="175097"/>
                </a:buClr>
                <a:buSzPct val="80000"/>
                <a:tabLst>
                  <a:tab pos="355600" algn="l"/>
                </a:tabLst>
              </a:pPr>
              <a:r>
                <a:rPr lang="en-US" altLang="ko-KR" sz="20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81.3</a:t>
              </a:r>
              <a:r>
                <a:rPr lang="en-US" altLang="ko-KR" sz="1400" b="1" spc="-15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sym typeface="Monotype Sorts" pitchFamily="2" charset="2"/>
                </a:rPr>
                <a:t>%</a:t>
              </a:r>
              <a:endParaRPr lang="ko-KR" altLang="en-US" sz="1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sym typeface="Monotype Sorts" pitchFamily="2" charset="2"/>
              </a:endParaRPr>
            </a:p>
          </p:txBody>
        </p:sp>
        <p:sp>
          <p:nvSpPr>
            <p:cNvPr id="18" name="자유형 17"/>
            <p:cNvSpPr/>
            <p:nvPr/>
          </p:nvSpPr>
          <p:spPr>
            <a:xfrm>
              <a:off x="1371600" y="2250141"/>
              <a:ext cx="6409765" cy="1156447"/>
            </a:xfrm>
            <a:custGeom>
              <a:avLst/>
              <a:gdLst>
                <a:gd name="connsiteX0" fmla="*/ 0 w 6409765"/>
                <a:gd name="connsiteY0" fmla="*/ 0 h 1156447"/>
                <a:gd name="connsiteX1" fmla="*/ 1622612 w 6409765"/>
                <a:gd name="connsiteY1" fmla="*/ 233083 h 1156447"/>
                <a:gd name="connsiteX2" fmla="*/ 3209365 w 6409765"/>
                <a:gd name="connsiteY2" fmla="*/ 385483 h 1156447"/>
                <a:gd name="connsiteX3" fmla="*/ 4796118 w 6409765"/>
                <a:gd name="connsiteY3" fmla="*/ 654424 h 1156447"/>
                <a:gd name="connsiteX4" fmla="*/ 6409765 w 6409765"/>
                <a:gd name="connsiteY4" fmla="*/ 1156447 h 115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9765" h="1156447">
                  <a:moveTo>
                    <a:pt x="0" y="0"/>
                  </a:moveTo>
                  <a:lnTo>
                    <a:pt x="1622612" y="233083"/>
                  </a:lnTo>
                  <a:lnTo>
                    <a:pt x="3209365" y="385483"/>
                  </a:lnTo>
                  <a:lnTo>
                    <a:pt x="4796118" y="654424"/>
                  </a:lnTo>
                  <a:lnTo>
                    <a:pt x="6409765" y="1156447"/>
                  </a:lnTo>
                </a:path>
              </a:pathLst>
            </a:custGeom>
            <a:noFill/>
            <a:ln w="25400" cap="rnd">
              <a:solidFill>
                <a:srgbClr val="13A2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7692007" y="3249929"/>
              <a:ext cx="299086" cy="299086"/>
            </a:xfrm>
            <a:prstGeom prst="ellipse">
              <a:avLst/>
            </a:prstGeom>
            <a:solidFill>
              <a:srgbClr val="13A2CF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6138957" y="2819400"/>
              <a:ext cx="152400" cy="152400"/>
            </a:xfrm>
            <a:prstGeom prst="ellipse">
              <a:avLst/>
            </a:prstGeom>
            <a:solidFill>
              <a:srgbClr val="13A2CF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4512563" y="2552700"/>
              <a:ext cx="152400" cy="152400"/>
            </a:xfrm>
            <a:prstGeom prst="ellipse">
              <a:avLst/>
            </a:prstGeom>
            <a:solidFill>
              <a:srgbClr val="13A2CF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2886169" y="2407920"/>
              <a:ext cx="152400" cy="152400"/>
            </a:xfrm>
            <a:prstGeom prst="ellipse">
              <a:avLst/>
            </a:prstGeom>
            <a:solidFill>
              <a:srgbClr val="13A2CF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1259775" y="2186940"/>
              <a:ext cx="152400" cy="152400"/>
            </a:xfrm>
            <a:prstGeom prst="ellipse">
              <a:avLst/>
            </a:prstGeom>
            <a:solidFill>
              <a:srgbClr val="13A2CF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1371600" y="2779059"/>
              <a:ext cx="6409765" cy="1102659"/>
            </a:xfrm>
            <a:custGeom>
              <a:avLst/>
              <a:gdLst>
                <a:gd name="connsiteX0" fmla="*/ 0 w 6409765"/>
                <a:gd name="connsiteY0" fmla="*/ 1102659 h 1102659"/>
                <a:gd name="connsiteX1" fmla="*/ 1613647 w 6409765"/>
                <a:gd name="connsiteY1" fmla="*/ 923365 h 1102659"/>
                <a:gd name="connsiteX2" fmla="*/ 3209365 w 6409765"/>
                <a:gd name="connsiteY2" fmla="*/ 788894 h 1102659"/>
                <a:gd name="connsiteX3" fmla="*/ 4796118 w 6409765"/>
                <a:gd name="connsiteY3" fmla="*/ 493059 h 1102659"/>
                <a:gd name="connsiteX4" fmla="*/ 6409765 w 6409765"/>
                <a:gd name="connsiteY4" fmla="*/ 0 h 110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9765" h="1102659">
                  <a:moveTo>
                    <a:pt x="0" y="1102659"/>
                  </a:moveTo>
                  <a:lnTo>
                    <a:pt x="1613647" y="923365"/>
                  </a:lnTo>
                  <a:lnTo>
                    <a:pt x="3209365" y="788894"/>
                  </a:lnTo>
                  <a:lnTo>
                    <a:pt x="4796118" y="493059"/>
                  </a:lnTo>
                  <a:lnTo>
                    <a:pt x="6409765" y="0"/>
                  </a:lnTo>
                </a:path>
              </a:pathLst>
            </a:custGeom>
            <a:noFill/>
            <a:ln w="25400" cap="rnd">
              <a:solidFill>
                <a:srgbClr val="E251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1259775" y="3789997"/>
              <a:ext cx="152400" cy="152400"/>
            </a:xfrm>
            <a:prstGeom prst="ellipse">
              <a:avLst/>
            </a:prstGeom>
            <a:solidFill>
              <a:srgbClr val="E2510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2886169" y="3613785"/>
              <a:ext cx="152400" cy="152400"/>
            </a:xfrm>
            <a:prstGeom prst="ellipse">
              <a:avLst/>
            </a:prstGeom>
            <a:solidFill>
              <a:srgbClr val="E2510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512563" y="3485198"/>
              <a:ext cx="152400" cy="152400"/>
            </a:xfrm>
            <a:prstGeom prst="ellipse">
              <a:avLst/>
            </a:prstGeom>
            <a:solidFill>
              <a:srgbClr val="E2510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6138957" y="3185160"/>
              <a:ext cx="152400" cy="152400"/>
            </a:xfrm>
            <a:prstGeom prst="ellipse">
              <a:avLst/>
            </a:prstGeom>
            <a:solidFill>
              <a:srgbClr val="E2510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7692007" y="2626042"/>
              <a:ext cx="299086" cy="299086"/>
            </a:xfrm>
            <a:prstGeom prst="ellipse">
              <a:avLst/>
            </a:prstGeom>
            <a:solidFill>
              <a:srgbClr val="E2510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416275" y="2756161"/>
            <a:ext cx="2126583" cy="827255"/>
            <a:chOff x="416275" y="2660464"/>
            <a:chExt cx="2126583" cy="827255"/>
          </a:xfrm>
        </p:grpSpPr>
        <p:sp>
          <p:nvSpPr>
            <p:cNvPr id="95" name="직사각형 94"/>
            <p:cNvSpPr/>
            <p:nvPr/>
          </p:nvSpPr>
          <p:spPr>
            <a:xfrm>
              <a:off x="416275" y="2660464"/>
              <a:ext cx="2126583" cy="8272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직사각형 95"/>
            <p:cNvSpPr/>
            <p:nvPr/>
          </p:nvSpPr>
          <p:spPr>
            <a:xfrm>
              <a:off x="456617" y="2716307"/>
              <a:ext cx="436950" cy="7155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범</a:t>
              </a:r>
              <a:endPara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ko-KR" altLang="en-US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례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960830" y="2752563"/>
              <a:ext cx="1582028" cy="643057"/>
              <a:chOff x="960830" y="2752414"/>
              <a:chExt cx="1582028" cy="643057"/>
            </a:xfrm>
          </p:grpSpPr>
          <p:grpSp>
            <p:nvGrpSpPr>
              <p:cNvPr id="20" name="그룹 19"/>
              <p:cNvGrpSpPr/>
              <p:nvPr/>
            </p:nvGrpSpPr>
            <p:grpSpPr>
              <a:xfrm>
                <a:off x="960830" y="2752414"/>
                <a:ext cx="1582028" cy="627624"/>
                <a:chOff x="960830" y="2752414"/>
                <a:chExt cx="1582028" cy="627624"/>
              </a:xfrm>
            </p:grpSpPr>
            <p:sp>
              <p:nvSpPr>
                <p:cNvPr id="97" name="직사각형 96"/>
                <p:cNvSpPr/>
                <p:nvPr/>
              </p:nvSpPr>
              <p:spPr>
                <a:xfrm>
                  <a:off x="1223520" y="2752414"/>
                  <a:ext cx="1319338" cy="307777"/>
                </a:xfrm>
                <a:prstGeom prst="rect">
                  <a:avLst/>
                </a:prstGeom>
                <a:noFill/>
                <a:ln w="38100" algn="ctr">
                  <a:noFill/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25400" dir="5400000" algn="ctr" rotWithShape="0">
                          <a:srgbClr val="DDDDDD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defTabSz="981700" fontAlgn="ctr" latinLnBrk="0">
                    <a:spcBef>
                      <a:spcPct val="0"/>
                    </a:spcBef>
                    <a:buClr>
                      <a:srgbClr val="175097"/>
                    </a:buClr>
                    <a:buSzPct val="80000"/>
                    <a:tabLst>
                      <a:tab pos="355600" algn="l"/>
                    </a:tabLst>
                  </a:pPr>
                  <a:r>
                    <a:rPr lang="ko-KR" altLang="en-US" sz="2000" b="1" spc="-150" dirty="0" err="1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ea"/>
                      <a:sym typeface="Monotype Sorts" pitchFamily="2" charset="2"/>
                    </a:rPr>
                    <a:t>시장검증형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endParaRPr>
                </a:p>
              </p:txBody>
            </p:sp>
            <p:sp>
              <p:nvSpPr>
                <p:cNvPr id="98" name="타원 97"/>
                <p:cNvSpPr/>
                <p:nvPr/>
              </p:nvSpPr>
              <p:spPr>
                <a:xfrm>
                  <a:off x="960830" y="3172468"/>
                  <a:ext cx="207570" cy="207570"/>
                </a:xfrm>
                <a:prstGeom prst="ellipse">
                  <a:avLst/>
                </a:prstGeom>
                <a:solidFill>
                  <a:srgbClr val="13A2CF"/>
                </a:solidFill>
                <a:ln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0" name="그룹 99"/>
              <p:cNvGrpSpPr/>
              <p:nvPr/>
            </p:nvGrpSpPr>
            <p:grpSpPr>
              <a:xfrm>
                <a:off x="960830" y="2812804"/>
                <a:ext cx="1582028" cy="582667"/>
                <a:chOff x="960830" y="2477524"/>
                <a:chExt cx="1582028" cy="582667"/>
              </a:xfrm>
            </p:grpSpPr>
            <p:sp>
              <p:nvSpPr>
                <p:cNvPr id="101" name="직사각형 100"/>
                <p:cNvSpPr/>
                <p:nvPr/>
              </p:nvSpPr>
              <p:spPr>
                <a:xfrm>
                  <a:off x="1223520" y="2752414"/>
                  <a:ext cx="1319338" cy="307777"/>
                </a:xfrm>
                <a:prstGeom prst="rect">
                  <a:avLst/>
                </a:prstGeom>
                <a:noFill/>
                <a:ln w="38100" algn="ctr">
                  <a:noFill/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25400" dir="5400000" algn="ctr" rotWithShape="0">
                          <a:srgbClr val="DDDDDD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defTabSz="981700" fontAlgn="ctr" latinLnBrk="0">
                    <a:spcBef>
                      <a:spcPct val="0"/>
                    </a:spcBef>
                    <a:buClr>
                      <a:srgbClr val="175097"/>
                    </a:buClr>
                    <a:buSzPct val="80000"/>
                    <a:tabLst>
                      <a:tab pos="355600" algn="l"/>
                    </a:tabLst>
                  </a:pPr>
                  <a:r>
                    <a:rPr lang="ko-KR" altLang="en-US" sz="2000" b="1" spc="-150" dirty="0" err="1" smtClean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ea"/>
                      <a:sym typeface="Monotype Sorts" pitchFamily="2" charset="2"/>
                    </a:rPr>
                    <a:t>저변확대형</a:t>
                  </a:r>
                  <a:endParaRPr lang="ko-KR" altLang="en-US" sz="1400" b="1" spc="-1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sym typeface="Monotype Sorts" pitchFamily="2" charset="2"/>
                  </a:endParaRPr>
                </a:p>
              </p:txBody>
            </p:sp>
            <p:sp>
              <p:nvSpPr>
                <p:cNvPr id="102" name="타원 101"/>
                <p:cNvSpPr/>
                <p:nvPr/>
              </p:nvSpPr>
              <p:spPr>
                <a:xfrm>
                  <a:off x="960830" y="2477524"/>
                  <a:ext cx="207570" cy="207570"/>
                </a:xfrm>
                <a:prstGeom prst="ellipse">
                  <a:avLst/>
                </a:prstGeom>
                <a:solidFill>
                  <a:srgbClr val="E25101"/>
                </a:solidFill>
                <a:ln>
                  <a:solidFill>
                    <a:schemeClr val="bg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4" name="직사각형 3"/>
          <p:cNvSpPr/>
          <p:nvPr/>
        </p:nvSpPr>
        <p:spPr>
          <a:xfrm>
            <a:off x="6671858" y="4100572"/>
            <a:ext cx="22580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 </a:t>
            </a:r>
            <a:r>
              <a:rPr lang="ko-KR" altLang="en-US" sz="1400" spc="-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창업성장기술개발사업 內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973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모서리가 둥근 직사각형 143"/>
          <p:cNvSpPr/>
          <p:nvPr/>
        </p:nvSpPr>
        <p:spPr>
          <a:xfrm>
            <a:off x="250825" y="1401046"/>
            <a:ext cx="8630443" cy="4114494"/>
          </a:xfrm>
          <a:prstGeom prst="roundRect">
            <a:avLst>
              <a:gd name="adj" fmla="val 0"/>
            </a:avLst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spc="-100" dirty="0">
              <a:latin typeface="+mn-ea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1419196" y="2044386"/>
            <a:ext cx="3301280" cy="81544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직사각형 134"/>
          <p:cNvSpPr/>
          <p:nvPr/>
        </p:nvSpPr>
        <p:spPr>
          <a:xfrm>
            <a:off x="1419196" y="3249156"/>
            <a:ext cx="3301280" cy="81544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직사각형 135"/>
          <p:cNvSpPr/>
          <p:nvPr/>
        </p:nvSpPr>
        <p:spPr>
          <a:xfrm>
            <a:off x="1419196" y="4453926"/>
            <a:ext cx="3301280" cy="81544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93357" y="494656"/>
            <a:ext cx="565058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F5FA5"/>
                </a:solidFill>
                <a:latin typeface="+mn-ea"/>
              </a:rPr>
              <a:t>추진전략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_(1)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민간과 시장중심의 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</a:p>
        </p:txBody>
      </p:sp>
      <p:sp>
        <p:nvSpPr>
          <p:cNvPr id="105" name="직사각형 104"/>
          <p:cNvSpPr/>
          <p:nvPr/>
        </p:nvSpPr>
        <p:spPr>
          <a:xfrm>
            <a:off x="250825" y="1035303"/>
            <a:ext cx="8642350" cy="394722"/>
          </a:xfrm>
          <a:prstGeom prst="rect">
            <a:avLst/>
          </a:prstGeom>
          <a:solidFill>
            <a:srgbClr val="3678AD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1" algn="ctr"/>
            <a:r>
              <a:rPr lang="ko-KR" altLang="en-US" sz="20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경상기술료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 전면도입 </a:t>
            </a:r>
          </a:p>
        </p:txBody>
      </p:sp>
      <p:sp>
        <p:nvSpPr>
          <p:cNvPr id="134" name="직사각형 133"/>
          <p:cNvSpPr/>
          <p:nvPr/>
        </p:nvSpPr>
        <p:spPr>
          <a:xfrm>
            <a:off x="3937000" y="6019138"/>
            <a:ext cx="4617209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92075" indent="-92075" algn="ctr"/>
            <a:r>
              <a:rPr lang="en-US" altLang="ko-KR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* </a:t>
            </a:r>
            <a:r>
              <a:rPr lang="ko-KR" altLang="en-US" sz="1400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경상기술료</a:t>
            </a: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: </a:t>
            </a:r>
            <a:r>
              <a:rPr lang="ko-KR" altLang="en-US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매출 </a:t>
            </a: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84D72"/>
                </a:solidFill>
                <a:latin typeface="+mn-ea"/>
              </a:rPr>
              <a:t>발생 후 매출액의 일정비율로 납부 </a:t>
            </a:r>
          </a:p>
        </p:txBody>
      </p:sp>
      <p:sp>
        <p:nvSpPr>
          <p:cNvPr id="44" name="사다리꼴 43"/>
          <p:cNvSpPr/>
          <p:nvPr/>
        </p:nvSpPr>
        <p:spPr>
          <a:xfrm flipH="1">
            <a:off x="250825" y="5494619"/>
            <a:ext cx="8642349" cy="540000"/>
          </a:xfrm>
          <a:prstGeom prst="trapezoid">
            <a:avLst>
              <a:gd name="adj" fmla="val 75560"/>
            </a:avLst>
          </a:prstGeom>
          <a:gradFill flip="none" rotWithShape="1">
            <a:gsLst>
              <a:gs pos="0">
                <a:srgbClr val="ECECEC">
                  <a:lumMod val="99000"/>
                  <a:lumOff val="1000"/>
                </a:srgbClr>
              </a:gs>
              <a:gs pos="47000">
                <a:srgbClr val="ECECEC">
                  <a:alpha val="59000"/>
                </a:srgb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6200000" scaled="1"/>
            <a:tileRect/>
          </a:gradFill>
          <a:ln w="12700">
            <a:gradFill flip="none" rotWithShape="1">
              <a:gsLst>
                <a:gs pos="0">
                  <a:srgbClr val="C0C0C0">
                    <a:alpha val="0"/>
                  </a:srgbClr>
                </a:gs>
                <a:gs pos="53000">
                  <a:schemeClr val="bg1">
                    <a:alpha val="30000"/>
                    <a:lumMod val="30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1270" h="12700"/>
            </a:sp3d>
          </a:bodyPr>
          <a:lstStyle/>
          <a:p>
            <a:pPr algn="ctr"/>
            <a:endParaRPr lang="ko-KR" altLang="en-US" sz="1000" dirty="0"/>
          </a:p>
        </p:txBody>
      </p:sp>
      <p:sp>
        <p:nvSpPr>
          <p:cNvPr id="45" name="TextBox 44"/>
          <p:cNvSpPr txBox="1"/>
          <p:nvPr/>
        </p:nvSpPr>
        <p:spPr>
          <a:xfrm>
            <a:off x="708210" y="5608880"/>
            <a:ext cx="7727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lvl="0" algn="ctr" defTabSz="981700" fontAlgn="ctr"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175097"/>
              </a:buClr>
              <a:buSzPct val="80000"/>
              <a:tabLst>
                <a:tab pos="355600" algn="l"/>
              </a:tabLst>
            </a:pPr>
            <a:r>
              <a:rPr lang="ko-KR" altLang="en-US" sz="1800" b="1" spc="-15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  <a:sym typeface="Monotype Sorts" pitchFamily="2" charset="2"/>
              </a:rPr>
              <a:t>매출 발생시에만 </a:t>
            </a:r>
            <a:r>
              <a:rPr lang="ko-KR" altLang="en-US" sz="1800" b="1" spc="-150" dirty="0" err="1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  <a:sym typeface="Monotype Sorts" pitchFamily="2" charset="2"/>
              </a:rPr>
              <a:t>기술료를</a:t>
            </a:r>
            <a:r>
              <a:rPr lang="ko-KR" altLang="en-US" sz="1800" b="1" spc="-15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  <a:sym typeface="Monotype Sorts" pitchFamily="2" charset="2"/>
              </a:rPr>
              <a:t> 납부하는 </a:t>
            </a:r>
            <a:r>
              <a:rPr lang="ko-KR" altLang="en-US" sz="2000" b="1" spc="-150" dirty="0" err="1" smtClean="0">
                <a:ln w="12700"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맑은 고딕" panose="020B0503020000020004" pitchFamily="50" charset="-127"/>
                <a:sym typeface="Monotype Sorts" pitchFamily="2" charset="2"/>
              </a:rPr>
              <a:t>경상기술료</a:t>
            </a:r>
            <a:r>
              <a:rPr lang="ko-KR" altLang="en-US" sz="2000" b="1" spc="-150" dirty="0" smtClean="0">
                <a:ln w="12700"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맑은 고딕" panose="020B0503020000020004" pitchFamily="50" charset="-127"/>
                <a:sym typeface="Monotype Sorts" pitchFamily="2" charset="2"/>
              </a:rPr>
              <a:t> 제도 </a:t>
            </a:r>
            <a:r>
              <a:rPr lang="ko-KR" altLang="en-US" sz="1800" b="1" spc="-15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  <a:sym typeface="Monotype Sorts" pitchFamily="2" charset="2"/>
              </a:rPr>
              <a:t>전면 도입</a:t>
            </a:r>
            <a:endParaRPr lang="ko-KR" altLang="en-US" sz="1800" b="1" spc="-15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0F5FA4"/>
              </a:solidFill>
              <a:latin typeface="맑은 고딕" panose="020B0503020000020004" pitchFamily="50" charset="-127"/>
              <a:sym typeface="Monotype Sorts" pitchFamily="2" charset="2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339355" y="5677752"/>
            <a:ext cx="6453759" cy="178540"/>
            <a:chOff x="669241" y="5915347"/>
            <a:chExt cx="7913091" cy="127845"/>
          </a:xfrm>
        </p:grpSpPr>
        <p:sp>
          <p:nvSpPr>
            <p:cNvPr id="46" name="Freeform 34"/>
            <p:cNvSpPr>
              <a:spLocks noEditPoints="1"/>
            </p:cNvSpPr>
            <p:nvPr/>
          </p:nvSpPr>
          <p:spPr bwMode="auto">
            <a:xfrm>
              <a:off x="669241" y="5915347"/>
              <a:ext cx="153251" cy="12784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Rix모던고딕 B" pitchFamily="18" charset="-127"/>
                <a:ea typeface="Rix모던고딕 B" pitchFamily="18" charset="-127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 rot="10800000">
              <a:off x="8429081" y="5915347"/>
              <a:ext cx="153251" cy="12784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Rix모던고딕 B" pitchFamily="18" charset="-127"/>
                <a:ea typeface="Rix모던고딕 B" pitchFamily="18" charset="-127"/>
              </a:endParaRPr>
            </a:p>
          </p:txBody>
        </p:sp>
      </p:grpSp>
      <p:pic>
        <p:nvPicPr>
          <p:cNvPr id="49" name="그림 48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622016"/>
            <a:ext cx="5292724" cy="117178"/>
          </a:xfrm>
          <a:prstGeom prst="rect">
            <a:avLst/>
          </a:prstGeom>
        </p:spPr>
      </p:pic>
      <p:pic>
        <p:nvPicPr>
          <p:cNvPr id="50" name="그림 49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622015"/>
            <a:ext cx="5292728" cy="11717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201" y="3175262"/>
            <a:ext cx="2816719" cy="211693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53" name="직사각형 52"/>
          <p:cNvSpPr/>
          <p:nvPr/>
        </p:nvSpPr>
        <p:spPr>
          <a:xfrm>
            <a:off x="5424311" y="2157103"/>
            <a:ext cx="2471914" cy="9479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2800" b="1" spc="-10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사업화 가능성</a:t>
            </a:r>
            <a:endParaRPr lang="ko-KR" altLang="en-US" sz="2800" b="1" spc="-100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rgbClr val="E25101"/>
              </a:solidFill>
              <a:latin typeface="+mn-ea"/>
            </a:endParaRPr>
          </a:p>
          <a:p>
            <a:pPr algn="ctr">
              <a:lnSpc>
                <a:spcPct val="110000"/>
              </a:lnSpc>
            </a:pPr>
            <a:r>
              <a:rPr lang="ko-KR" altLang="en-US" sz="2800" b="1" spc="-10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우수기업 선정</a:t>
            </a:r>
            <a:endParaRPr lang="ko-KR" altLang="en-US" sz="2800" b="1" spc="-100" dirty="0">
              <a:ln>
                <a:solidFill>
                  <a:schemeClr val="tx1">
                    <a:lumMod val="75000"/>
                    <a:lumOff val="2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54" name="그룹 53"/>
          <p:cNvGrpSpPr/>
          <p:nvPr/>
        </p:nvGrpSpPr>
        <p:grpSpPr>
          <a:xfrm rot="5400000">
            <a:off x="3292560" y="3329803"/>
            <a:ext cx="3535853" cy="671634"/>
            <a:chOff x="6265" y="8200525"/>
            <a:chExt cx="6851562" cy="856250"/>
          </a:xfrm>
        </p:grpSpPr>
        <p:sp>
          <p:nvSpPr>
            <p:cNvPr id="55" name="이등변 삼각형 54"/>
            <p:cNvSpPr/>
            <p:nvPr/>
          </p:nvSpPr>
          <p:spPr>
            <a:xfrm>
              <a:off x="6265" y="8200525"/>
              <a:ext cx="6851562" cy="856250"/>
            </a:xfrm>
            <a:prstGeom prst="triangle">
              <a:avLst/>
            </a:prstGeom>
            <a:gradFill>
              <a:gsLst>
                <a:gs pos="66000">
                  <a:schemeClr val="bg1">
                    <a:lumMod val="95000"/>
                  </a:schemeClr>
                </a:gs>
                <a:gs pos="34000">
                  <a:schemeClr val="bg1">
                    <a:lumMod val="85000"/>
                    <a:alpha val="70000"/>
                  </a:schemeClr>
                </a:gs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이등변 삼각형 55"/>
            <p:cNvSpPr/>
            <p:nvPr/>
          </p:nvSpPr>
          <p:spPr>
            <a:xfrm>
              <a:off x="2124099" y="8200525"/>
              <a:ext cx="2615894" cy="856250"/>
            </a:xfrm>
            <a:prstGeom prst="triangle">
              <a:avLst/>
            </a:prstGeom>
            <a:gradFill>
              <a:gsLst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7" name="직사각형 66"/>
          <p:cNvSpPr/>
          <p:nvPr/>
        </p:nvSpPr>
        <p:spPr>
          <a:xfrm>
            <a:off x="1575025" y="1450679"/>
            <a:ext cx="5993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0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기술개발결과물의 예상매출액 등을 </a:t>
            </a: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</a:rPr>
              <a:t>사업화 목표로 제시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288145" y="1555442"/>
            <a:ext cx="6567711" cy="179375"/>
            <a:chOff x="1583420" y="5026527"/>
            <a:chExt cx="6567711" cy="179375"/>
          </a:xfrm>
        </p:grpSpPr>
        <p:sp>
          <p:nvSpPr>
            <p:cNvPr id="68" name="Freeform 34"/>
            <p:cNvSpPr>
              <a:spLocks noEditPoints="1"/>
            </p:cNvSpPr>
            <p:nvPr/>
          </p:nvSpPr>
          <p:spPr bwMode="auto">
            <a:xfrm>
              <a:off x="1583420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9" name="Freeform 34"/>
            <p:cNvSpPr>
              <a:spLocks noEditPoints="1"/>
            </p:cNvSpPr>
            <p:nvPr/>
          </p:nvSpPr>
          <p:spPr bwMode="auto">
            <a:xfrm rot="10800000">
              <a:off x="7911964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100" name="그룹 99"/>
          <p:cNvGrpSpPr/>
          <p:nvPr/>
        </p:nvGrpSpPr>
        <p:grpSpPr>
          <a:xfrm>
            <a:off x="812534" y="2044386"/>
            <a:ext cx="3907942" cy="815447"/>
            <a:chOff x="4146980" y="2921188"/>
            <a:chExt cx="4335546" cy="815447"/>
          </a:xfrm>
        </p:grpSpPr>
        <p:cxnSp>
          <p:nvCxnSpPr>
            <p:cNvPr id="101" name="직선 연결선 100"/>
            <p:cNvCxnSpPr/>
            <p:nvPr/>
          </p:nvCxnSpPr>
          <p:spPr>
            <a:xfrm>
              <a:off x="4146980" y="2921188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직선 연결선 101"/>
            <p:cNvCxnSpPr/>
            <p:nvPr/>
          </p:nvCxnSpPr>
          <p:spPr>
            <a:xfrm>
              <a:off x="4146980" y="3736635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모서리가 둥근 직사각형 103"/>
          <p:cNvSpPr/>
          <p:nvPr/>
        </p:nvSpPr>
        <p:spPr>
          <a:xfrm>
            <a:off x="380487" y="1932740"/>
            <a:ext cx="1038738" cy="10387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A90B4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extBox 118"/>
          <p:cNvSpPr txBox="1"/>
          <p:nvPr/>
        </p:nvSpPr>
        <p:spPr>
          <a:xfrm flipH="1">
            <a:off x="2171640" y="2313610"/>
            <a:ext cx="1679214" cy="27699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예상 </a:t>
            </a:r>
            <a:r>
              <a:rPr lang="ko-KR" altLang="en-US" sz="1800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총매출액</a:t>
            </a:r>
            <a:endParaRPr lang="ko-KR" altLang="en-US" sz="18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769D"/>
              </a:solidFill>
              <a:latin typeface="+mn-ea"/>
              <a:ea typeface="+mn-ea"/>
            </a:endParaRPr>
          </a:p>
        </p:txBody>
      </p:sp>
      <p:grpSp>
        <p:nvGrpSpPr>
          <p:cNvPr id="109" name="그룹 108"/>
          <p:cNvGrpSpPr/>
          <p:nvPr/>
        </p:nvGrpSpPr>
        <p:grpSpPr>
          <a:xfrm>
            <a:off x="812534" y="3249156"/>
            <a:ext cx="3907942" cy="815447"/>
            <a:chOff x="4146980" y="2921188"/>
            <a:chExt cx="4335546" cy="815447"/>
          </a:xfrm>
        </p:grpSpPr>
        <p:cxnSp>
          <p:nvCxnSpPr>
            <p:cNvPr id="111" name="직선 연결선 110"/>
            <p:cNvCxnSpPr/>
            <p:nvPr/>
          </p:nvCxnSpPr>
          <p:spPr>
            <a:xfrm>
              <a:off x="4146980" y="2921188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146980" y="3736635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모서리가 둥근 직사각형 109"/>
          <p:cNvSpPr/>
          <p:nvPr/>
        </p:nvSpPr>
        <p:spPr>
          <a:xfrm>
            <a:off x="380487" y="3137510"/>
            <a:ext cx="1038738" cy="10387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A90B4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Box 119"/>
          <p:cNvSpPr txBox="1"/>
          <p:nvPr/>
        </p:nvSpPr>
        <p:spPr>
          <a:xfrm flipH="1">
            <a:off x="1708808" y="3379880"/>
            <a:ext cx="2604879" cy="55399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예상 기술개발 결과물 제품</a:t>
            </a:r>
            <a: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/>
            </a:r>
            <a:br>
              <a:rPr lang="en-US" altLang="ko-KR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</a:b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매출액</a:t>
            </a:r>
            <a:endParaRPr lang="ko-KR" altLang="en-US" sz="18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769D"/>
              </a:solidFill>
              <a:latin typeface="+mn-ea"/>
              <a:ea typeface="+mn-ea"/>
            </a:endParaRPr>
          </a:p>
        </p:txBody>
      </p:sp>
      <p:grpSp>
        <p:nvGrpSpPr>
          <p:cNvPr id="114" name="그룹 113"/>
          <p:cNvGrpSpPr/>
          <p:nvPr/>
        </p:nvGrpSpPr>
        <p:grpSpPr>
          <a:xfrm>
            <a:off x="812534" y="4453926"/>
            <a:ext cx="3907942" cy="815447"/>
            <a:chOff x="4146980" y="2921188"/>
            <a:chExt cx="4335546" cy="815447"/>
          </a:xfrm>
        </p:grpSpPr>
        <p:cxnSp>
          <p:nvCxnSpPr>
            <p:cNvPr id="116" name="직선 연결선 115"/>
            <p:cNvCxnSpPr/>
            <p:nvPr/>
          </p:nvCxnSpPr>
          <p:spPr>
            <a:xfrm>
              <a:off x="4146980" y="2921188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직선 연결선 116"/>
            <p:cNvCxnSpPr/>
            <p:nvPr/>
          </p:nvCxnSpPr>
          <p:spPr>
            <a:xfrm>
              <a:off x="4146980" y="3736635"/>
              <a:ext cx="4335546" cy="0"/>
            </a:xfrm>
            <a:prstGeom prst="line">
              <a:avLst/>
            </a:prstGeom>
            <a:ln w="19050">
              <a:solidFill>
                <a:srgbClr val="3A90B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모서리가 둥근 직사각형 114"/>
          <p:cNvSpPr/>
          <p:nvPr/>
        </p:nvSpPr>
        <p:spPr>
          <a:xfrm>
            <a:off x="380487" y="4342280"/>
            <a:ext cx="1038738" cy="10387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A90B4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extBox 120"/>
          <p:cNvSpPr txBox="1"/>
          <p:nvPr/>
        </p:nvSpPr>
        <p:spPr>
          <a:xfrm flipH="1">
            <a:off x="1852276" y="4723150"/>
            <a:ext cx="231794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>
              <a:lnSpc>
                <a:spcPct val="100000"/>
              </a:lnSpc>
              <a:buNone/>
            </a:pPr>
            <a:r>
              <a:rPr lang="ko-KR" altLang="en-US" sz="18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기술개발 결과물 </a:t>
            </a:r>
            <a:r>
              <a:rPr lang="ko-KR" altLang="en-US" sz="18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769D"/>
                </a:solidFill>
                <a:latin typeface="+mn-ea"/>
                <a:ea typeface="+mn-ea"/>
              </a:rPr>
              <a:t>기여도</a:t>
            </a:r>
          </a:p>
        </p:txBody>
      </p:sp>
      <p:pic>
        <p:nvPicPr>
          <p:cNvPr id="125" name="그림 1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9" y="4431103"/>
            <a:ext cx="914914" cy="86109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7" name="그림 106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4386" y="3611384"/>
            <a:ext cx="3615002" cy="11717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28" y="2078335"/>
            <a:ext cx="965457" cy="747548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7" y="3207073"/>
            <a:ext cx="899038" cy="899614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7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693357" y="494656"/>
            <a:ext cx="460222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4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F5FA5"/>
                </a:solidFill>
                <a:latin typeface="+mn-ea"/>
              </a:rPr>
              <a:t>추진전략</a:t>
            </a:r>
            <a:r>
              <a:rPr lang="en-US" altLang="ko-KR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_(2) </a:t>
            </a:r>
            <a:r>
              <a:rPr lang="ko-KR" altLang="en-US" sz="24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기술교류 생태계 조성</a:t>
            </a:r>
          </a:p>
        </p:txBody>
      </p:sp>
      <p:sp>
        <p:nvSpPr>
          <p:cNvPr id="78" name="모서리가 둥근 직사각형 77"/>
          <p:cNvSpPr/>
          <p:nvPr/>
        </p:nvSpPr>
        <p:spPr>
          <a:xfrm>
            <a:off x="250825" y="1401045"/>
            <a:ext cx="8630443" cy="4832212"/>
          </a:xfrm>
          <a:prstGeom prst="roundRect">
            <a:avLst>
              <a:gd name="adj" fmla="val 0"/>
            </a:avLst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spc="-100" dirty="0">
              <a:latin typeface="+mn-ea"/>
            </a:endParaRPr>
          </a:p>
        </p:txBody>
      </p:sp>
      <p:pic>
        <p:nvPicPr>
          <p:cNvPr id="79" name="그림 78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622016"/>
            <a:ext cx="5292724" cy="117178"/>
          </a:xfrm>
          <a:prstGeom prst="rect">
            <a:avLst/>
          </a:prstGeom>
        </p:spPr>
      </p:pic>
      <p:pic>
        <p:nvPicPr>
          <p:cNvPr id="80" name="그림 7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622015"/>
            <a:ext cx="5292728" cy="117178"/>
          </a:xfrm>
          <a:prstGeom prst="rect">
            <a:avLst/>
          </a:prstGeom>
        </p:spPr>
      </p:pic>
      <p:sp>
        <p:nvSpPr>
          <p:cNvPr id="84" name="직사각형 83"/>
          <p:cNvSpPr/>
          <p:nvPr/>
        </p:nvSpPr>
        <p:spPr>
          <a:xfrm>
            <a:off x="250825" y="1035303"/>
            <a:ext cx="8642350" cy="394722"/>
          </a:xfrm>
          <a:prstGeom prst="rect">
            <a:avLst/>
          </a:prstGeom>
          <a:solidFill>
            <a:srgbClr val="3678AD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1" algn="ctr"/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개방형 혁신을 위한 </a:t>
            </a:r>
            <a:r>
              <a:rPr lang="en-US" altLang="ko-KR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R&amp;D </a:t>
            </a:r>
            <a:r>
              <a:rPr lang="ko-KR" altLang="en-US" sz="20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lt1"/>
                </a:solidFill>
                <a:latin typeface="+mn-ea"/>
              </a:rPr>
              <a:t>연계 </a:t>
            </a:r>
          </a:p>
        </p:txBody>
      </p:sp>
      <p:sp>
        <p:nvSpPr>
          <p:cNvPr id="85" name="직사각형 84"/>
          <p:cNvSpPr/>
          <p:nvPr/>
        </p:nvSpPr>
        <p:spPr>
          <a:xfrm>
            <a:off x="876116" y="1450679"/>
            <a:ext cx="7391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00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산학연 혁신주체간 교류활성화로 </a:t>
            </a:r>
            <a:r>
              <a:rPr lang="ko-KR" altLang="en-US" sz="2000" b="1" spc="-1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4"/>
                </a:solidFill>
                <a:latin typeface="맑은 고딕" panose="020B0503020000020004" pitchFamily="50" charset="-127"/>
              </a:rPr>
              <a:t>기술애로 해소 및 개방형 혁신 추진</a:t>
            </a:r>
          </a:p>
        </p:txBody>
      </p:sp>
      <p:grpSp>
        <p:nvGrpSpPr>
          <p:cNvPr id="86" name="그룹 85"/>
          <p:cNvGrpSpPr/>
          <p:nvPr/>
        </p:nvGrpSpPr>
        <p:grpSpPr>
          <a:xfrm>
            <a:off x="533402" y="1555442"/>
            <a:ext cx="8077196" cy="179375"/>
            <a:chOff x="73935" y="5026527"/>
            <a:chExt cx="8077196" cy="179375"/>
          </a:xfrm>
        </p:grpSpPr>
        <p:sp>
          <p:nvSpPr>
            <p:cNvPr id="87" name="Freeform 34"/>
            <p:cNvSpPr>
              <a:spLocks noEditPoints="1"/>
            </p:cNvSpPr>
            <p:nvPr/>
          </p:nvSpPr>
          <p:spPr bwMode="auto">
            <a:xfrm>
              <a:off x="73935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8" name="Freeform 34"/>
            <p:cNvSpPr>
              <a:spLocks noEditPoints="1"/>
            </p:cNvSpPr>
            <p:nvPr/>
          </p:nvSpPr>
          <p:spPr bwMode="auto">
            <a:xfrm rot="10800000">
              <a:off x="7911964" y="5026527"/>
              <a:ext cx="239167" cy="179375"/>
            </a:xfrm>
            <a:custGeom>
              <a:avLst/>
              <a:gdLst>
                <a:gd name="T0" fmla="*/ 43 w 141"/>
                <a:gd name="T1" fmla="*/ 0 h 124"/>
                <a:gd name="T2" fmla="*/ 11 w 141"/>
                <a:gd name="T3" fmla="*/ 26 h 124"/>
                <a:gd name="T4" fmla="*/ 0 w 141"/>
                <a:gd name="T5" fmla="*/ 81 h 124"/>
                <a:gd name="T6" fmla="*/ 0 w 141"/>
                <a:gd name="T7" fmla="*/ 124 h 124"/>
                <a:gd name="T8" fmla="*/ 59 w 141"/>
                <a:gd name="T9" fmla="*/ 124 h 124"/>
                <a:gd name="T10" fmla="*/ 59 w 141"/>
                <a:gd name="T11" fmla="*/ 66 h 124"/>
                <a:gd name="T12" fmla="*/ 28 w 141"/>
                <a:gd name="T13" fmla="*/ 66 h 124"/>
                <a:gd name="T14" fmla="*/ 36 w 141"/>
                <a:gd name="T15" fmla="*/ 35 h 124"/>
                <a:gd name="T16" fmla="*/ 59 w 141"/>
                <a:gd name="T17" fmla="*/ 20 h 124"/>
                <a:gd name="T18" fmla="*/ 43 w 141"/>
                <a:gd name="T19" fmla="*/ 0 h 124"/>
                <a:gd name="T20" fmla="*/ 125 w 141"/>
                <a:gd name="T21" fmla="*/ 0 h 124"/>
                <a:gd name="T22" fmla="*/ 94 w 141"/>
                <a:gd name="T23" fmla="*/ 26 h 124"/>
                <a:gd name="T24" fmla="*/ 83 w 141"/>
                <a:gd name="T25" fmla="*/ 81 h 124"/>
                <a:gd name="T26" fmla="*/ 83 w 141"/>
                <a:gd name="T27" fmla="*/ 124 h 124"/>
                <a:gd name="T28" fmla="*/ 141 w 141"/>
                <a:gd name="T29" fmla="*/ 124 h 124"/>
                <a:gd name="T30" fmla="*/ 141 w 141"/>
                <a:gd name="T31" fmla="*/ 66 h 124"/>
                <a:gd name="T32" fmla="*/ 111 w 141"/>
                <a:gd name="T33" fmla="*/ 66 h 124"/>
                <a:gd name="T34" fmla="*/ 119 w 141"/>
                <a:gd name="T35" fmla="*/ 36 h 124"/>
                <a:gd name="T36" fmla="*/ 141 w 141"/>
                <a:gd name="T37" fmla="*/ 20 h 124"/>
                <a:gd name="T38" fmla="*/ 125 w 141"/>
                <a:gd name="T3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24">
                  <a:moveTo>
                    <a:pt x="43" y="0"/>
                  </a:moveTo>
                  <a:cubicBezTo>
                    <a:pt x="33" y="3"/>
                    <a:pt x="20" y="12"/>
                    <a:pt x="11" y="26"/>
                  </a:cubicBezTo>
                  <a:cubicBezTo>
                    <a:pt x="2" y="40"/>
                    <a:pt x="0" y="58"/>
                    <a:pt x="0" y="8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58"/>
                    <a:pt x="28" y="44"/>
                    <a:pt x="36" y="35"/>
                  </a:cubicBezTo>
                  <a:cubicBezTo>
                    <a:pt x="43" y="28"/>
                    <a:pt x="52" y="22"/>
                    <a:pt x="59" y="20"/>
                  </a:cubicBezTo>
                  <a:cubicBezTo>
                    <a:pt x="43" y="0"/>
                    <a:pt x="43" y="0"/>
                    <a:pt x="43" y="0"/>
                  </a:cubicBezTo>
                  <a:moveTo>
                    <a:pt x="125" y="0"/>
                  </a:moveTo>
                  <a:cubicBezTo>
                    <a:pt x="116" y="3"/>
                    <a:pt x="103" y="12"/>
                    <a:pt x="94" y="26"/>
                  </a:cubicBezTo>
                  <a:cubicBezTo>
                    <a:pt x="84" y="40"/>
                    <a:pt x="83" y="58"/>
                    <a:pt x="83" y="81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58"/>
                    <a:pt x="111" y="45"/>
                    <a:pt x="119" y="36"/>
                  </a:cubicBezTo>
                  <a:cubicBezTo>
                    <a:pt x="126" y="28"/>
                    <a:pt x="134" y="22"/>
                    <a:pt x="141" y="20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tx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2" name="Freeform 5"/>
          <p:cNvSpPr>
            <a:spLocks/>
          </p:cNvSpPr>
          <p:nvPr/>
        </p:nvSpPr>
        <p:spPr bwMode="auto">
          <a:xfrm>
            <a:off x="836774" y="2522221"/>
            <a:ext cx="4275535" cy="2701278"/>
          </a:xfrm>
          <a:custGeom>
            <a:avLst/>
            <a:gdLst>
              <a:gd name="T0" fmla="*/ 1871 w 1871"/>
              <a:gd name="T1" fmla="*/ 936 h 936"/>
              <a:gd name="T2" fmla="*/ 936 w 1871"/>
              <a:gd name="T3" fmla="*/ 0 h 936"/>
              <a:gd name="T4" fmla="*/ 0 w 1871"/>
              <a:gd name="T5" fmla="*/ 936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1" h="936">
                <a:moveTo>
                  <a:pt x="1871" y="936"/>
                </a:moveTo>
                <a:cubicBezTo>
                  <a:pt x="1871" y="419"/>
                  <a:pt x="1452" y="0"/>
                  <a:pt x="936" y="0"/>
                </a:cubicBezTo>
                <a:cubicBezTo>
                  <a:pt x="419" y="0"/>
                  <a:pt x="0" y="419"/>
                  <a:pt x="0" y="936"/>
                </a:cubicBezTo>
              </a:path>
            </a:pathLst>
          </a:custGeom>
          <a:noFill/>
          <a:ln w="30163" cap="flat">
            <a:solidFill>
              <a:schemeClr val="bg1"/>
            </a:solidFill>
            <a:prstDash val="solid"/>
            <a:miter lim="800000"/>
            <a:headEnd/>
            <a:tailEnd/>
          </a:ln>
          <a:effectLst>
            <a:outerShdw blurRad="635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718289" y="4980362"/>
            <a:ext cx="301625" cy="304801"/>
            <a:chOff x="9405938" y="5092700"/>
            <a:chExt cx="301625" cy="304801"/>
          </a:xfrm>
        </p:grpSpPr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9405938" y="5092700"/>
              <a:ext cx="301625" cy="30480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9490075" y="5178425"/>
              <a:ext cx="133350" cy="133350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4939769" y="4980362"/>
            <a:ext cx="301625" cy="304801"/>
            <a:chOff x="9405938" y="5092700"/>
            <a:chExt cx="301625" cy="304801"/>
          </a:xfrm>
        </p:grpSpPr>
        <p:sp>
          <p:nvSpPr>
            <p:cNvPr id="97" name="Oval 9"/>
            <p:cNvSpPr>
              <a:spLocks noChangeArrowheads="1"/>
            </p:cNvSpPr>
            <p:nvPr/>
          </p:nvSpPr>
          <p:spPr bwMode="auto">
            <a:xfrm>
              <a:off x="9405938" y="5092700"/>
              <a:ext cx="301625" cy="30480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Oval 10"/>
            <p:cNvSpPr>
              <a:spLocks noChangeArrowheads="1"/>
            </p:cNvSpPr>
            <p:nvPr/>
          </p:nvSpPr>
          <p:spPr bwMode="auto">
            <a:xfrm>
              <a:off x="9490075" y="5178425"/>
              <a:ext cx="133350" cy="133350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2043832" y="3593285"/>
            <a:ext cx="1994768" cy="2642240"/>
            <a:chOff x="2308795" y="3546130"/>
            <a:chExt cx="1464842" cy="1940309"/>
          </a:xfrm>
        </p:grpSpPr>
        <p:grpSp>
          <p:nvGrpSpPr>
            <p:cNvPr id="6" name="그룹 5"/>
            <p:cNvGrpSpPr/>
            <p:nvPr/>
          </p:nvGrpSpPr>
          <p:grpSpPr>
            <a:xfrm>
              <a:off x="2308795" y="3546130"/>
              <a:ext cx="1464842" cy="1940309"/>
              <a:chOff x="-5370057" y="2242094"/>
              <a:chExt cx="3550169" cy="4702501"/>
            </a:xfrm>
          </p:grpSpPr>
          <p:pic>
            <p:nvPicPr>
              <p:cNvPr id="3" name="그림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5370057" y="2242094"/>
                <a:ext cx="3240000" cy="3723750"/>
              </a:xfrm>
              <a:prstGeom prst="rect">
                <a:avLst/>
              </a:prstGeom>
            </p:spPr>
          </p:pic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4362388" y="4739595"/>
                <a:ext cx="2542500" cy="2205000"/>
              </a:xfrm>
              <a:prstGeom prst="rect">
                <a:avLst/>
              </a:prstGeom>
            </p:spPr>
          </p:pic>
        </p:grpSp>
        <p:sp>
          <p:nvSpPr>
            <p:cNvPr id="102" name="직사각형 101"/>
            <p:cNvSpPr/>
            <p:nvPr/>
          </p:nvSpPr>
          <p:spPr>
            <a:xfrm>
              <a:off x="2536641" y="3872268"/>
              <a:ext cx="875802" cy="723243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ko-KR" altLang="en-US" sz="32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개방형</a:t>
              </a:r>
            </a:p>
            <a:p>
              <a:pPr algn="ctr"/>
              <a:r>
                <a:rPr lang="ko-KR" altLang="en-US" sz="3200" b="1" spc="-1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혁신</a:t>
              </a:r>
            </a:p>
          </p:txBody>
        </p:sp>
      </p:grpSp>
      <p:grpSp>
        <p:nvGrpSpPr>
          <p:cNvPr id="103" name="그룹 102"/>
          <p:cNvGrpSpPr/>
          <p:nvPr/>
        </p:nvGrpSpPr>
        <p:grpSpPr>
          <a:xfrm>
            <a:off x="607171" y="3544283"/>
            <a:ext cx="1181100" cy="1182146"/>
            <a:chOff x="1549174" y="2370871"/>
            <a:chExt cx="1822115" cy="1822115"/>
          </a:xfrm>
        </p:grpSpPr>
        <p:grpSp>
          <p:nvGrpSpPr>
            <p:cNvPr id="104" name="그룹 103"/>
            <p:cNvGrpSpPr/>
            <p:nvPr/>
          </p:nvGrpSpPr>
          <p:grpSpPr>
            <a:xfrm>
              <a:off x="1549174" y="2370871"/>
              <a:ext cx="1822115" cy="1822115"/>
              <a:chOff x="4315322" y="1496395"/>
              <a:chExt cx="1262806" cy="1262806"/>
            </a:xfrm>
          </p:grpSpPr>
          <p:grpSp>
            <p:nvGrpSpPr>
              <p:cNvPr id="106" name="그룹 105"/>
              <p:cNvGrpSpPr/>
              <p:nvPr/>
            </p:nvGrpSpPr>
            <p:grpSpPr>
              <a:xfrm>
                <a:off x="4315322" y="1496395"/>
                <a:ext cx="1262806" cy="1262806"/>
                <a:chOff x="636961" y="3841308"/>
                <a:chExt cx="1180966" cy="1180966"/>
              </a:xfrm>
            </p:grpSpPr>
            <p:sp>
              <p:nvSpPr>
                <p:cNvPr id="108" name="타원 107"/>
                <p:cNvSpPr/>
                <p:nvPr/>
              </p:nvSpPr>
              <p:spPr>
                <a:xfrm>
                  <a:off x="699569" y="3903916"/>
                  <a:ext cx="1055751" cy="1055751"/>
                </a:xfrm>
                <a:prstGeom prst="ellipse">
                  <a:avLst/>
                </a:prstGeom>
                <a:solidFill>
                  <a:srgbClr val="13A2C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09" name="타원 108"/>
                <p:cNvSpPr/>
                <p:nvPr/>
              </p:nvSpPr>
              <p:spPr>
                <a:xfrm>
                  <a:off x="636961" y="3841308"/>
                  <a:ext cx="1180966" cy="1180966"/>
                </a:xfrm>
                <a:prstGeom prst="ellipse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</p:grpSp>
          <p:sp>
            <p:nvSpPr>
              <p:cNvPr id="107" name="현 106"/>
              <p:cNvSpPr/>
              <p:nvPr/>
            </p:nvSpPr>
            <p:spPr>
              <a:xfrm rot="5400000">
                <a:off x="4382268" y="1563339"/>
                <a:ext cx="1128570" cy="1128570"/>
              </a:xfrm>
              <a:prstGeom prst="chord">
                <a:avLst>
                  <a:gd name="adj1" fmla="val 2700000"/>
                  <a:gd name="adj2" fmla="val 13662741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sp>
          <p:nvSpPr>
            <p:cNvPr id="105" name="직사각형 104"/>
            <p:cNvSpPr/>
            <p:nvPr/>
          </p:nvSpPr>
          <p:spPr>
            <a:xfrm>
              <a:off x="1880746" y="3044731"/>
              <a:ext cx="1158972" cy="47439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 contourW="31750">
                <a:contourClr>
                  <a:schemeClr val="bg1"/>
                </a:contourClr>
              </a:sp3d>
            </a:bodyPr>
            <a:lstStyle/>
            <a:p>
              <a:pPr lvl="0" algn="ctr">
                <a:buClr>
                  <a:schemeClr val="bg1">
                    <a:lumMod val="50000"/>
                  </a:schemeClr>
                </a:buClr>
                <a:buSzPct val="80000"/>
              </a:pPr>
              <a:r>
                <a:rPr lang="ko-KR" altLang="en-US" sz="2000" b="1" spc="-10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학  계</a:t>
              </a:r>
              <a:endParaRPr lang="ko-KR" altLang="en-US" sz="2000" b="1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4290352" y="3544283"/>
            <a:ext cx="1181100" cy="1182146"/>
            <a:chOff x="1549174" y="2370871"/>
            <a:chExt cx="1822115" cy="1822115"/>
          </a:xfrm>
        </p:grpSpPr>
        <p:grpSp>
          <p:nvGrpSpPr>
            <p:cNvPr id="111" name="그룹 110"/>
            <p:cNvGrpSpPr/>
            <p:nvPr/>
          </p:nvGrpSpPr>
          <p:grpSpPr>
            <a:xfrm>
              <a:off x="1549174" y="2370871"/>
              <a:ext cx="1822115" cy="1822115"/>
              <a:chOff x="4315322" y="1496395"/>
              <a:chExt cx="1262806" cy="1262806"/>
            </a:xfrm>
          </p:grpSpPr>
          <p:grpSp>
            <p:nvGrpSpPr>
              <p:cNvPr id="113" name="그룹 112"/>
              <p:cNvGrpSpPr/>
              <p:nvPr/>
            </p:nvGrpSpPr>
            <p:grpSpPr>
              <a:xfrm>
                <a:off x="4315322" y="1496395"/>
                <a:ext cx="1262806" cy="1262806"/>
                <a:chOff x="636961" y="3841308"/>
                <a:chExt cx="1180966" cy="1180966"/>
              </a:xfrm>
            </p:grpSpPr>
            <p:sp>
              <p:nvSpPr>
                <p:cNvPr id="115" name="타원 114"/>
                <p:cNvSpPr/>
                <p:nvPr/>
              </p:nvSpPr>
              <p:spPr>
                <a:xfrm>
                  <a:off x="699569" y="3903916"/>
                  <a:ext cx="1055751" cy="1055751"/>
                </a:xfrm>
                <a:prstGeom prst="ellipse">
                  <a:avLst/>
                </a:prstGeom>
                <a:solidFill>
                  <a:srgbClr val="83B44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16" name="타원 115"/>
                <p:cNvSpPr/>
                <p:nvPr/>
              </p:nvSpPr>
              <p:spPr>
                <a:xfrm>
                  <a:off x="636961" y="3841308"/>
                  <a:ext cx="1180966" cy="1180966"/>
                </a:xfrm>
                <a:prstGeom prst="ellipse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</p:grpSp>
          <p:sp>
            <p:nvSpPr>
              <p:cNvPr id="114" name="현 113"/>
              <p:cNvSpPr/>
              <p:nvPr/>
            </p:nvSpPr>
            <p:spPr>
              <a:xfrm rot="5400000">
                <a:off x="4382268" y="1563339"/>
                <a:ext cx="1128570" cy="1128570"/>
              </a:xfrm>
              <a:prstGeom prst="chord">
                <a:avLst>
                  <a:gd name="adj1" fmla="val 2700000"/>
                  <a:gd name="adj2" fmla="val 13662741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sp>
          <p:nvSpPr>
            <p:cNvPr id="112" name="직사각형 111"/>
            <p:cNvSpPr/>
            <p:nvPr/>
          </p:nvSpPr>
          <p:spPr>
            <a:xfrm>
              <a:off x="1704465" y="3044731"/>
              <a:ext cx="1569731" cy="47439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 contourW="31750">
                <a:contourClr>
                  <a:schemeClr val="bg1"/>
                </a:contourClr>
              </a:sp3d>
            </a:bodyPr>
            <a:lstStyle/>
            <a:p>
              <a:pPr lvl="0" algn="ctr">
                <a:buClr>
                  <a:schemeClr val="bg1">
                    <a:lumMod val="50000"/>
                  </a:schemeClr>
                </a:buClr>
                <a:buSzPct val="80000"/>
              </a:pPr>
              <a:r>
                <a:rPr lang="ko-KR" altLang="en-US" sz="2000" b="1" spc="-15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연 구 계</a:t>
              </a:r>
              <a:endParaRPr lang="ko-KR" altLang="en-US" sz="2000" b="1" spc="-15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25" name="그룹 124"/>
          <p:cNvGrpSpPr/>
          <p:nvPr/>
        </p:nvGrpSpPr>
        <p:grpSpPr>
          <a:xfrm>
            <a:off x="2383991" y="1997423"/>
            <a:ext cx="1181100" cy="1182146"/>
            <a:chOff x="1549174" y="2370871"/>
            <a:chExt cx="1822115" cy="1822115"/>
          </a:xfrm>
        </p:grpSpPr>
        <p:grpSp>
          <p:nvGrpSpPr>
            <p:cNvPr id="126" name="그룹 125"/>
            <p:cNvGrpSpPr/>
            <p:nvPr/>
          </p:nvGrpSpPr>
          <p:grpSpPr>
            <a:xfrm>
              <a:off x="1549174" y="2370871"/>
              <a:ext cx="1822115" cy="1822115"/>
              <a:chOff x="4315322" y="1496395"/>
              <a:chExt cx="1262806" cy="1262806"/>
            </a:xfrm>
          </p:grpSpPr>
          <p:grpSp>
            <p:nvGrpSpPr>
              <p:cNvPr id="128" name="그룹 127"/>
              <p:cNvGrpSpPr/>
              <p:nvPr/>
            </p:nvGrpSpPr>
            <p:grpSpPr>
              <a:xfrm>
                <a:off x="4315322" y="1496395"/>
                <a:ext cx="1262806" cy="1262806"/>
                <a:chOff x="636961" y="3841308"/>
                <a:chExt cx="1180966" cy="1180966"/>
              </a:xfrm>
            </p:grpSpPr>
            <p:sp>
              <p:nvSpPr>
                <p:cNvPr id="130" name="타원 129"/>
                <p:cNvSpPr/>
                <p:nvPr/>
              </p:nvSpPr>
              <p:spPr>
                <a:xfrm>
                  <a:off x="699569" y="3903916"/>
                  <a:ext cx="1055751" cy="1055751"/>
                </a:xfrm>
                <a:prstGeom prst="ellipse">
                  <a:avLst/>
                </a:prstGeom>
                <a:solidFill>
                  <a:srgbClr val="896E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  <p:sp>
              <p:nvSpPr>
                <p:cNvPr id="131" name="타원 130"/>
                <p:cNvSpPr/>
                <p:nvPr/>
              </p:nvSpPr>
              <p:spPr>
                <a:xfrm>
                  <a:off x="636961" y="3841308"/>
                  <a:ext cx="1180966" cy="1180966"/>
                </a:xfrm>
                <a:prstGeom prst="ellipse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>
                    <a:latin typeface="+mn-ea"/>
                  </a:endParaRPr>
                </a:p>
              </p:txBody>
            </p:sp>
          </p:grpSp>
          <p:sp>
            <p:nvSpPr>
              <p:cNvPr id="129" name="현 128"/>
              <p:cNvSpPr/>
              <p:nvPr/>
            </p:nvSpPr>
            <p:spPr>
              <a:xfrm rot="5400000">
                <a:off x="4382268" y="1563339"/>
                <a:ext cx="1128570" cy="1128570"/>
              </a:xfrm>
              <a:prstGeom prst="chord">
                <a:avLst>
                  <a:gd name="adj1" fmla="val 2700000"/>
                  <a:gd name="adj2" fmla="val 13662741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sp>
          <p:nvSpPr>
            <p:cNvPr id="127" name="직사각형 126"/>
            <p:cNvSpPr/>
            <p:nvPr/>
          </p:nvSpPr>
          <p:spPr>
            <a:xfrm>
              <a:off x="1645773" y="3044731"/>
              <a:ext cx="1697203" cy="47439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  <a:scene3d>
                <a:camera prst="orthographicFront"/>
                <a:lightRig rig="threePt" dir="t"/>
              </a:scene3d>
              <a:sp3d contourW="31750">
                <a:contourClr>
                  <a:schemeClr val="bg1"/>
                </a:contourClr>
              </a:sp3d>
            </a:bodyPr>
            <a:lstStyle/>
            <a:p>
              <a:pPr lvl="0" algn="ctr">
                <a:buClr>
                  <a:schemeClr val="bg1">
                    <a:lumMod val="50000"/>
                  </a:schemeClr>
                </a:buClr>
                <a:buSzPct val="80000"/>
              </a:pPr>
              <a:r>
                <a:rPr lang="ko-KR" altLang="en-US" sz="2000" b="1" spc="-15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산 업 계</a:t>
              </a:r>
              <a:endParaRPr lang="ko-KR" altLang="en-US" sz="2000" b="1" spc="-15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258386" y="2376140"/>
            <a:ext cx="1054187" cy="1231509"/>
            <a:chOff x="2970145" y="2192315"/>
            <a:chExt cx="1054187" cy="1231509"/>
          </a:xfrm>
        </p:grpSpPr>
        <p:pic>
          <p:nvPicPr>
            <p:cNvPr id="136" name="그림 135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50686">
              <a:off x="2967096" y="2195364"/>
              <a:ext cx="859960" cy="853862"/>
            </a:xfrm>
            <a:prstGeom prst="rect">
              <a:avLst/>
            </a:prstGeom>
          </p:spPr>
        </p:pic>
        <p:pic>
          <p:nvPicPr>
            <p:cNvPr id="137" name="그림 136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39918" flipH="1" flipV="1">
              <a:off x="3302164" y="2701657"/>
              <a:ext cx="724737" cy="719598"/>
            </a:xfrm>
            <a:prstGeom prst="rect">
              <a:avLst/>
            </a:prstGeom>
          </p:spPr>
        </p:pic>
      </p:grpSp>
      <p:grpSp>
        <p:nvGrpSpPr>
          <p:cNvPr id="139" name="그룹 138"/>
          <p:cNvGrpSpPr/>
          <p:nvPr/>
        </p:nvGrpSpPr>
        <p:grpSpPr>
          <a:xfrm rot="3478166">
            <a:off x="3703771" y="2406621"/>
            <a:ext cx="1054187" cy="1231509"/>
            <a:chOff x="2970145" y="2192315"/>
            <a:chExt cx="1054187" cy="1231509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50686">
              <a:off x="2967096" y="2195364"/>
              <a:ext cx="859960" cy="853862"/>
            </a:xfrm>
            <a:prstGeom prst="rect">
              <a:avLst/>
            </a:prstGeom>
          </p:spPr>
        </p:pic>
        <p:pic>
          <p:nvPicPr>
            <p:cNvPr id="142" name="그림 141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39918" flipH="1" flipV="1">
              <a:off x="3302164" y="2701657"/>
              <a:ext cx="724737" cy="719598"/>
            </a:xfrm>
            <a:prstGeom prst="rect">
              <a:avLst/>
            </a:prstGeom>
          </p:spPr>
        </p:pic>
      </p:grpSp>
      <p:grpSp>
        <p:nvGrpSpPr>
          <p:cNvPr id="143" name="그룹 142"/>
          <p:cNvGrpSpPr/>
          <p:nvPr/>
        </p:nvGrpSpPr>
        <p:grpSpPr>
          <a:xfrm flipV="1">
            <a:off x="1311726" y="5055462"/>
            <a:ext cx="917027" cy="957189"/>
            <a:chOff x="2970145" y="2192315"/>
            <a:chExt cx="917027" cy="957189"/>
          </a:xfrm>
        </p:grpSpPr>
        <p:pic>
          <p:nvPicPr>
            <p:cNvPr id="144" name="그림 143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50686">
              <a:off x="2967096" y="2195364"/>
              <a:ext cx="859960" cy="853862"/>
            </a:xfrm>
            <a:prstGeom prst="rect">
              <a:avLst/>
            </a:prstGeom>
          </p:spPr>
        </p:pic>
        <p:pic>
          <p:nvPicPr>
            <p:cNvPr id="145" name="그림 144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39918" flipH="1" flipV="1">
              <a:off x="3165004" y="2427337"/>
              <a:ext cx="724737" cy="719598"/>
            </a:xfrm>
            <a:prstGeom prst="rect">
              <a:avLst/>
            </a:prstGeom>
          </p:spPr>
        </p:pic>
      </p:grpSp>
      <p:grpSp>
        <p:nvGrpSpPr>
          <p:cNvPr id="149" name="그룹 148"/>
          <p:cNvGrpSpPr/>
          <p:nvPr/>
        </p:nvGrpSpPr>
        <p:grpSpPr>
          <a:xfrm flipH="1" flipV="1">
            <a:off x="3955866" y="5055462"/>
            <a:ext cx="917027" cy="957189"/>
            <a:chOff x="2970145" y="2192315"/>
            <a:chExt cx="917027" cy="957189"/>
          </a:xfrm>
        </p:grpSpPr>
        <p:pic>
          <p:nvPicPr>
            <p:cNvPr id="150" name="그림 149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50686">
              <a:off x="2967096" y="2195364"/>
              <a:ext cx="859960" cy="853862"/>
            </a:xfrm>
            <a:prstGeom prst="rect">
              <a:avLst/>
            </a:prstGeom>
          </p:spPr>
        </p:pic>
        <p:pic>
          <p:nvPicPr>
            <p:cNvPr id="151" name="그림 150"/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7239918" flipH="1" flipV="1">
              <a:off x="3165004" y="2427337"/>
              <a:ext cx="724737" cy="719598"/>
            </a:xfrm>
            <a:prstGeom prst="rect">
              <a:avLst/>
            </a:prstGeom>
          </p:spPr>
        </p:pic>
      </p:grpSp>
      <p:grpSp>
        <p:nvGrpSpPr>
          <p:cNvPr id="249" name="그룹 248"/>
          <p:cNvGrpSpPr/>
          <p:nvPr/>
        </p:nvGrpSpPr>
        <p:grpSpPr>
          <a:xfrm>
            <a:off x="5667153" y="2056393"/>
            <a:ext cx="3124422" cy="1641990"/>
            <a:chOff x="485775" y="1903945"/>
            <a:chExt cx="8464434" cy="2088781"/>
          </a:xfrm>
        </p:grpSpPr>
        <p:sp>
          <p:nvSpPr>
            <p:cNvPr id="250" name="직사각형 249"/>
            <p:cNvSpPr/>
            <p:nvPr/>
          </p:nvSpPr>
          <p:spPr>
            <a:xfrm>
              <a:off x="541653" y="1995693"/>
              <a:ext cx="8408556" cy="1997033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3" b="1" spc="-100">
                <a:latin typeface="+mn-ea"/>
              </a:endParaRPr>
            </a:p>
          </p:txBody>
        </p:sp>
        <p:sp>
          <p:nvSpPr>
            <p:cNvPr id="251" name="직사각형 250"/>
            <p:cNvSpPr/>
            <p:nvPr/>
          </p:nvSpPr>
          <p:spPr>
            <a:xfrm>
              <a:off x="485775" y="1903945"/>
              <a:ext cx="8390180" cy="203712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3" b="1" spc="-100">
                <a:latin typeface="+mn-ea"/>
              </a:endParaRPr>
            </a:p>
          </p:txBody>
        </p:sp>
      </p:grpSp>
      <p:sp>
        <p:nvSpPr>
          <p:cNvPr id="117" name="모서리가 둥근 직사각형 116"/>
          <p:cNvSpPr/>
          <p:nvPr/>
        </p:nvSpPr>
        <p:spPr>
          <a:xfrm>
            <a:off x="5766944" y="2518991"/>
            <a:ext cx="2911675" cy="289194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 </a:t>
            </a:r>
            <a:r>
              <a:rPr lang="ko-KR" altLang="en-US" sz="14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네트워크형</a:t>
            </a: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endParaRPr lang="en-US" altLang="ko-KR" sz="14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8" name="모서리가 둥근 직사각형 117"/>
          <p:cNvSpPr/>
          <p:nvPr/>
        </p:nvSpPr>
        <p:spPr>
          <a:xfrm>
            <a:off x="5766944" y="2902824"/>
            <a:ext cx="2911675" cy="285835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구매조건부 신제품 개발 </a:t>
            </a:r>
            <a:r>
              <a:rPr lang="en-US" altLang="ko-KR" sz="1400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endParaRPr lang="en-US" altLang="ko-KR" sz="14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56" name="직사각형 155"/>
          <p:cNvSpPr/>
          <p:nvPr/>
        </p:nvSpPr>
        <p:spPr>
          <a:xfrm>
            <a:off x="7020547" y="2182988"/>
            <a:ext cx="147057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57" name="자유형 156"/>
          <p:cNvSpPr/>
          <p:nvPr/>
        </p:nvSpPr>
        <p:spPr>
          <a:xfrm>
            <a:off x="6086780" y="2070895"/>
            <a:ext cx="1516843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262390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759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58" name="자유형 157"/>
          <p:cNvSpPr/>
          <p:nvPr/>
        </p:nvSpPr>
        <p:spPr>
          <a:xfrm>
            <a:off x="7401557" y="2070895"/>
            <a:ext cx="340178" cy="311785"/>
          </a:xfrm>
          <a:custGeom>
            <a:avLst/>
            <a:gdLst>
              <a:gd name="connsiteX0" fmla="*/ 254453 w 340178"/>
              <a:gd name="connsiteY0" fmla="*/ 0 h 356235"/>
              <a:gd name="connsiteX1" fmla="*/ 340178 w 340178"/>
              <a:gd name="connsiteY1" fmla="*/ 0 h 356235"/>
              <a:gd name="connsiteX2" fmla="*/ 85725 w 340178"/>
              <a:gd name="connsiteY2" fmla="*/ 356235 h 356235"/>
              <a:gd name="connsiteX3" fmla="*/ 0 w 340178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178" h="356235">
                <a:moveTo>
                  <a:pt x="254453" y="0"/>
                </a:moveTo>
                <a:lnTo>
                  <a:pt x="340178" y="0"/>
                </a:lnTo>
                <a:lnTo>
                  <a:pt x="85725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759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59" name="자유형 158"/>
          <p:cNvSpPr/>
          <p:nvPr/>
        </p:nvSpPr>
        <p:spPr>
          <a:xfrm>
            <a:off x="5680380" y="2070895"/>
            <a:ext cx="1516843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262390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759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6048330" y="2065090"/>
            <a:ext cx="940963" cy="2769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SzPct val="80000"/>
            </a:pPr>
            <a:r>
              <a:rPr lang="ko-KR" altLang="en-US" sz="1800" b="1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산산 협력</a:t>
            </a:r>
          </a:p>
        </p:txBody>
      </p:sp>
      <p:grpSp>
        <p:nvGrpSpPr>
          <p:cNvPr id="161" name="Group 4"/>
          <p:cNvGrpSpPr>
            <a:grpSpLocks noChangeAspect="1"/>
          </p:cNvGrpSpPr>
          <p:nvPr/>
        </p:nvGrpSpPr>
        <p:grpSpPr bwMode="auto">
          <a:xfrm>
            <a:off x="5717295" y="2110583"/>
            <a:ext cx="249430" cy="238918"/>
            <a:chOff x="872" y="3889"/>
            <a:chExt cx="261" cy="250"/>
          </a:xfrm>
          <a:solidFill>
            <a:schemeClr val="bg1"/>
          </a:solidFill>
        </p:grpSpPr>
        <p:sp>
          <p:nvSpPr>
            <p:cNvPr id="162" name="Freeform 5"/>
            <p:cNvSpPr>
              <a:spLocks noEditPoints="1"/>
            </p:cNvSpPr>
            <p:nvPr/>
          </p:nvSpPr>
          <p:spPr bwMode="auto">
            <a:xfrm>
              <a:off x="921" y="3889"/>
              <a:ext cx="162" cy="161"/>
            </a:xfrm>
            <a:custGeom>
              <a:avLst/>
              <a:gdLst>
                <a:gd name="T0" fmla="*/ 0 w 152"/>
                <a:gd name="T1" fmla="*/ 76 h 151"/>
                <a:gd name="T2" fmla="*/ 76 w 152"/>
                <a:gd name="T3" fmla="*/ 0 h 151"/>
                <a:gd name="T4" fmla="*/ 76 w 152"/>
                <a:gd name="T5" fmla="*/ 0 h 151"/>
                <a:gd name="T6" fmla="*/ 152 w 152"/>
                <a:gd name="T7" fmla="*/ 76 h 151"/>
                <a:gd name="T8" fmla="*/ 152 w 152"/>
                <a:gd name="T9" fmla="*/ 76 h 151"/>
                <a:gd name="T10" fmla="*/ 76 w 152"/>
                <a:gd name="T11" fmla="*/ 151 h 151"/>
                <a:gd name="T12" fmla="*/ 76 w 152"/>
                <a:gd name="T13" fmla="*/ 151 h 151"/>
                <a:gd name="T14" fmla="*/ 0 w 152"/>
                <a:gd name="T15" fmla="*/ 76 h 151"/>
                <a:gd name="T16" fmla="*/ 10 w 152"/>
                <a:gd name="T17" fmla="*/ 76 h 151"/>
                <a:gd name="T18" fmla="*/ 76 w 152"/>
                <a:gd name="T19" fmla="*/ 141 h 151"/>
                <a:gd name="T20" fmla="*/ 76 w 152"/>
                <a:gd name="T21" fmla="*/ 141 h 151"/>
                <a:gd name="T22" fmla="*/ 142 w 152"/>
                <a:gd name="T23" fmla="*/ 76 h 151"/>
                <a:gd name="T24" fmla="*/ 142 w 152"/>
                <a:gd name="T25" fmla="*/ 76 h 151"/>
                <a:gd name="T26" fmla="*/ 76 w 152"/>
                <a:gd name="T27" fmla="*/ 10 h 151"/>
                <a:gd name="T28" fmla="*/ 76 w 152"/>
                <a:gd name="T29" fmla="*/ 10 h 151"/>
                <a:gd name="T30" fmla="*/ 10 w 152"/>
                <a:gd name="T31" fmla="*/ 7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2" h="151">
                  <a:moveTo>
                    <a:pt x="0" y="76"/>
                  </a:moveTo>
                  <a:cubicBezTo>
                    <a:pt x="0" y="34"/>
                    <a:pt x="34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118" y="0"/>
                    <a:pt x="152" y="34"/>
                    <a:pt x="152" y="76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2" y="117"/>
                    <a:pt x="118" y="151"/>
                    <a:pt x="76" y="151"/>
                  </a:cubicBezTo>
                  <a:cubicBezTo>
                    <a:pt x="76" y="151"/>
                    <a:pt x="76" y="151"/>
                    <a:pt x="76" y="151"/>
                  </a:cubicBezTo>
                  <a:cubicBezTo>
                    <a:pt x="34" y="151"/>
                    <a:pt x="0" y="117"/>
                    <a:pt x="0" y="76"/>
                  </a:cubicBezTo>
                  <a:close/>
                  <a:moveTo>
                    <a:pt x="10" y="76"/>
                  </a:moveTo>
                  <a:cubicBezTo>
                    <a:pt x="10" y="112"/>
                    <a:pt x="40" y="141"/>
                    <a:pt x="76" y="141"/>
                  </a:cubicBezTo>
                  <a:cubicBezTo>
                    <a:pt x="76" y="141"/>
                    <a:pt x="76" y="141"/>
                    <a:pt x="76" y="141"/>
                  </a:cubicBezTo>
                  <a:cubicBezTo>
                    <a:pt x="112" y="141"/>
                    <a:pt x="142" y="112"/>
                    <a:pt x="142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39"/>
                    <a:pt x="112" y="10"/>
                    <a:pt x="76" y="10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40" y="10"/>
                    <a:pt x="10" y="39"/>
                    <a:pt x="10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3" name="Freeform 6"/>
            <p:cNvSpPr>
              <a:spLocks/>
            </p:cNvSpPr>
            <p:nvPr/>
          </p:nvSpPr>
          <p:spPr bwMode="auto">
            <a:xfrm>
              <a:off x="999" y="3895"/>
              <a:ext cx="6" cy="149"/>
            </a:xfrm>
            <a:custGeom>
              <a:avLst/>
              <a:gdLst>
                <a:gd name="T0" fmla="*/ 0 w 6"/>
                <a:gd name="T1" fmla="*/ 149 h 149"/>
                <a:gd name="T2" fmla="*/ 0 w 6"/>
                <a:gd name="T3" fmla="*/ 0 h 149"/>
                <a:gd name="T4" fmla="*/ 6 w 6"/>
                <a:gd name="T5" fmla="*/ 0 h 149"/>
                <a:gd name="T6" fmla="*/ 6 w 6"/>
                <a:gd name="T7" fmla="*/ 149 h 149"/>
                <a:gd name="T8" fmla="*/ 0 w 6"/>
                <a:gd name="T9" fmla="*/ 149 h 149"/>
                <a:gd name="T10" fmla="*/ 0 w 6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49">
                  <a:moveTo>
                    <a:pt x="0" y="149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4" name="Freeform 7"/>
            <p:cNvSpPr>
              <a:spLocks/>
            </p:cNvSpPr>
            <p:nvPr/>
          </p:nvSpPr>
          <p:spPr bwMode="auto">
            <a:xfrm>
              <a:off x="949" y="3896"/>
              <a:ext cx="37" cy="148"/>
            </a:xfrm>
            <a:custGeom>
              <a:avLst/>
              <a:gdLst>
                <a:gd name="T0" fmla="*/ 0 w 35"/>
                <a:gd name="T1" fmla="*/ 71 h 139"/>
                <a:gd name="T2" fmla="*/ 0 w 35"/>
                <a:gd name="T3" fmla="*/ 69 h 139"/>
                <a:gd name="T4" fmla="*/ 0 w 35"/>
                <a:gd name="T5" fmla="*/ 69 h 139"/>
                <a:gd name="T6" fmla="*/ 29 w 35"/>
                <a:gd name="T7" fmla="*/ 0 h 139"/>
                <a:gd name="T8" fmla="*/ 29 w 35"/>
                <a:gd name="T9" fmla="*/ 0 h 139"/>
                <a:gd name="T10" fmla="*/ 29 w 35"/>
                <a:gd name="T11" fmla="*/ 0 h 139"/>
                <a:gd name="T12" fmla="*/ 33 w 35"/>
                <a:gd name="T13" fmla="*/ 5 h 139"/>
                <a:gd name="T14" fmla="*/ 29 w 35"/>
                <a:gd name="T15" fmla="*/ 9 h 139"/>
                <a:gd name="T16" fmla="*/ 29 w 35"/>
                <a:gd name="T17" fmla="*/ 9 h 139"/>
                <a:gd name="T18" fmla="*/ 20 w 35"/>
                <a:gd name="T19" fmla="*/ 21 h 139"/>
                <a:gd name="T20" fmla="*/ 20 w 35"/>
                <a:gd name="T21" fmla="*/ 21 h 139"/>
                <a:gd name="T22" fmla="*/ 6 w 35"/>
                <a:gd name="T23" fmla="*/ 69 h 139"/>
                <a:gd name="T24" fmla="*/ 6 w 35"/>
                <a:gd name="T25" fmla="*/ 69 h 139"/>
                <a:gd name="T26" fmla="*/ 6 w 35"/>
                <a:gd name="T27" fmla="*/ 71 h 139"/>
                <a:gd name="T28" fmla="*/ 6 w 35"/>
                <a:gd name="T29" fmla="*/ 71 h 139"/>
                <a:gd name="T30" fmla="*/ 35 w 35"/>
                <a:gd name="T31" fmla="*/ 134 h 139"/>
                <a:gd name="T32" fmla="*/ 35 w 35"/>
                <a:gd name="T33" fmla="*/ 134 h 139"/>
                <a:gd name="T34" fmla="*/ 33 w 35"/>
                <a:gd name="T35" fmla="*/ 139 h 139"/>
                <a:gd name="T36" fmla="*/ 0 w 35"/>
                <a:gd name="T37" fmla="*/ 7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" h="139">
                  <a:moveTo>
                    <a:pt x="0" y="71"/>
                  </a:moveTo>
                  <a:cubicBezTo>
                    <a:pt x="0" y="70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25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1" y="6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12"/>
                    <a:pt x="23" y="16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3" y="32"/>
                    <a:pt x="6" y="48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70"/>
                    <a:pt x="6" y="71"/>
                  </a:cubicBezTo>
                  <a:cubicBezTo>
                    <a:pt x="6" y="71"/>
                    <a:pt x="6" y="71"/>
                    <a:pt x="6" y="71"/>
                  </a:cubicBezTo>
                  <a:cubicBezTo>
                    <a:pt x="6" y="82"/>
                    <a:pt x="8" y="119"/>
                    <a:pt x="35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2" y="122"/>
                    <a:pt x="0" y="82"/>
                    <a:pt x="0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5" name="Freeform 8"/>
            <p:cNvSpPr>
              <a:spLocks/>
            </p:cNvSpPr>
            <p:nvPr/>
          </p:nvSpPr>
          <p:spPr bwMode="auto">
            <a:xfrm>
              <a:off x="1019" y="3896"/>
              <a:ext cx="37" cy="148"/>
            </a:xfrm>
            <a:custGeom>
              <a:avLst/>
              <a:gdLst>
                <a:gd name="T0" fmla="*/ 0 w 35"/>
                <a:gd name="T1" fmla="*/ 134 h 139"/>
                <a:gd name="T2" fmla="*/ 29 w 35"/>
                <a:gd name="T3" fmla="*/ 71 h 139"/>
                <a:gd name="T4" fmla="*/ 29 w 35"/>
                <a:gd name="T5" fmla="*/ 71 h 139"/>
                <a:gd name="T6" fmla="*/ 29 w 35"/>
                <a:gd name="T7" fmla="*/ 69 h 139"/>
                <a:gd name="T8" fmla="*/ 29 w 35"/>
                <a:gd name="T9" fmla="*/ 69 h 139"/>
                <a:gd name="T10" fmla="*/ 6 w 35"/>
                <a:gd name="T11" fmla="*/ 9 h 139"/>
                <a:gd name="T12" fmla="*/ 6 w 35"/>
                <a:gd name="T13" fmla="*/ 9 h 139"/>
                <a:gd name="T14" fmla="*/ 2 w 35"/>
                <a:gd name="T15" fmla="*/ 5 h 139"/>
                <a:gd name="T16" fmla="*/ 2 w 35"/>
                <a:gd name="T17" fmla="*/ 5 h 139"/>
                <a:gd name="T18" fmla="*/ 2 w 35"/>
                <a:gd name="T19" fmla="*/ 5 h 139"/>
                <a:gd name="T20" fmla="*/ 6 w 35"/>
                <a:gd name="T21" fmla="*/ 0 h 139"/>
                <a:gd name="T22" fmla="*/ 35 w 35"/>
                <a:gd name="T23" fmla="*/ 68 h 139"/>
                <a:gd name="T24" fmla="*/ 35 w 35"/>
                <a:gd name="T25" fmla="*/ 68 h 139"/>
                <a:gd name="T26" fmla="*/ 35 w 35"/>
                <a:gd name="T27" fmla="*/ 71 h 139"/>
                <a:gd name="T28" fmla="*/ 35 w 35"/>
                <a:gd name="T29" fmla="*/ 71 h 139"/>
                <a:gd name="T30" fmla="*/ 2 w 35"/>
                <a:gd name="T31" fmla="*/ 139 h 139"/>
                <a:gd name="T32" fmla="*/ 2 w 35"/>
                <a:gd name="T33" fmla="*/ 139 h 139"/>
                <a:gd name="T34" fmla="*/ 0 w 35"/>
                <a:gd name="T35" fmla="*/ 13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139">
                  <a:moveTo>
                    <a:pt x="0" y="134"/>
                  </a:moveTo>
                  <a:cubicBezTo>
                    <a:pt x="27" y="119"/>
                    <a:pt x="29" y="82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0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38"/>
                    <a:pt x="14" y="17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4" y="6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35" y="25"/>
                    <a:pt x="35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70"/>
                    <a:pt x="35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82"/>
                    <a:pt x="33" y="122"/>
                    <a:pt x="2" y="139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0" y="134"/>
                    <a:pt x="0" y="134"/>
                    <a:pt x="0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6" name="Freeform 9"/>
            <p:cNvSpPr>
              <a:spLocks noEditPoints="1"/>
            </p:cNvSpPr>
            <p:nvPr/>
          </p:nvSpPr>
          <p:spPr bwMode="auto">
            <a:xfrm>
              <a:off x="934" y="3936"/>
              <a:ext cx="136" cy="16"/>
            </a:xfrm>
            <a:custGeom>
              <a:avLst/>
              <a:gdLst>
                <a:gd name="T0" fmla="*/ 0 w 128"/>
                <a:gd name="T1" fmla="*/ 5 h 15"/>
                <a:gd name="T2" fmla="*/ 3 w 128"/>
                <a:gd name="T3" fmla="*/ 0 h 15"/>
                <a:gd name="T4" fmla="*/ 6 w 128"/>
                <a:gd name="T5" fmla="*/ 1 h 15"/>
                <a:gd name="T6" fmla="*/ 6 w 128"/>
                <a:gd name="T7" fmla="*/ 1 h 15"/>
                <a:gd name="T8" fmla="*/ 16 w 128"/>
                <a:gd name="T9" fmla="*/ 4 h 15"/>
                <a:gd name="T10" fmla="*/ 16 w 128"/>
                <a:gd name="T11" fmla="*/ 4 h 15"/>
                <a:gd name="T12" fmla="*/ 59 w 128"/>
                <a:gd name="T13" fmla="*/ 9 h 15"/>
                <a:gd name="T14" fmla="*/ 59 w 128"/>
                <a:gd name="T15" fmla="*/ 9 h 15"/>
                <a:gd name="T16" fmla="*/ 127 w 128"/>
                <a:gd name="T17" fmla="*/ 1 h 15"/>
                <a:gd name="T18" fmla="*/ 127 w 128"/>
                <a:gd name="T19" fmla="*/ 1 h 15"/>
                <a:gd name="T20" fmla="*/ 128 w 128"/>
                <a:gd name="T21" fmla="*/ 7 h 15"/>
                <a:gd name="T22" fmla="*/ 59 w 128"/>
                <a:gd name="T23" fmla="*/ 15 h 15"/>
                <a:gd name="T24" fmla="*/ 59 w 128"/>
                <a:gd name="T25" fmla="*/ 15 h 15"/>
                <a:gd name="T26" fmla="*/ 0 w 128"/>
                <a:gd name="T27" fmla="*/ 5 h 15"/>
                <a:gd name="T28" fmla="*/ 0 w 128"/>
                <a:gd name="T29" fmla="*/ 5 h 15"/>
                <a:gd name="T30" fmla="*/ 0 w 128"/>
                <a:gd name="T31" fmla="*/ 5 h 15"/>
                <a:gd name="T32" fmla="*/ 0 w 128"/>
                <a:gd name="T33" fmla="*/ 5 h 15"/>
                <a:gd name="T34" fmla="*/ 0 w 128"/>
                <a:gd name="T35" fmla="*/ 5 h 15"/>
                <a:gd name="T36" fmla="*/ 0 w 128"/>
                <a:gd name="T37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15">
                  <a:moveTo>
                    <a:pt x="0" y="5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2"/>
                    <a:pt x="12" y="3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26" y="7"/>
                    <a:pt x="40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77" y="9"/>
                    <a:pt x="99" y="7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00" y="13"/>
                    <a:pt x="77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19" y="15"/>
                    <a:pt x="1" y="5"/>
                    <a:pt x="0" y="5"/>
                  </a:cubicBezTo>
                  <a:close/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7" name="Freeform 10"/>
            <p:cNvSpPr>
              <a:spLocks noEditPoints="1"/>
            </p:cNvSpPr>
            <p:nvPr/>
          </p:nvSpPr>
          <p:spPr bwMode="auto">
            <a:xfrm>
              <a:off x="933" y="3993"/>
              <a:ext cx="136" cy="22"/>
            </a:xfrm>
            <a:custGeom>
              <a:avLst/>
              <a:gdLst>
                <a:gd name="T0" fmla="*/ 0 w 128"/>
                <a:gd name="T1" fmla="*/ 5 h 20"/>
                <a:gd name="T2" fmla="*/ 3 w 128"/>
                <a:gd name="T3" fmla="*/ 0 h 20"/>
                <a:gd name="T4" fmla="*/ 7 w 128"/>
                <a:gd name="T5" fmla="*/ 2 h 20"/>
                <a:gd name="T6" fmla="*/ 7 w 128"/>
                <a:gd name="T7" fmla="*/ 2 h 20"/>
                <a:gd name="T8" fmla="*/ 18 w 128"/>
                <a:gd name="T9" fmla="*/ 7 h 20"/>
                <a:gd name="T10" fmla="*/ 18 w 128"/>
                <a:gd name="T11" fmla="*/ 7 h 20"/>
                <a:gd name="T12" fmla="*/ 62 w 128"/>
                <a:gd name="T13" fmla="*/ 14 h 20"/>
                <a:gd name="T14" fmla="*/ 62 w 128"/>
                <a:gd name="T15" fmla="*/ 14 h 20"/>
                <a:gd name="T16" fmla="*/ 126 w 128"/>
                <a:gd name="T17" fmla="*/ 1 h 20"/>
                <a:gd name="T18" fmla="*/ 126 w 128"/>
                <a:gd name="T19" fmla="*/ 1 h 20"/>
                <a:gd name="T20" fmla="*/ 128 w 128"/>
                <a:gd name="T21" fmla="*/ 7 h 20"/>
                <a:gd name="T22" fmla="*/ 62 w 128"/>
                <a:gd name="T23" fmla="*/ 20 h 20"/>
                <a:gd name="T24" fmla="*/ 62 w 128"/>
                <a:gd name="T25" fmla="*/ 20 h 20"/>
                <a:gd name="T26" fmla="*/ 0 w 128"/>
                <a:gd name="T27" fmla="*/ 5 h 20"/>
                <a:gd name="T28" fmla="*/ 0 w 128"/>
                <a:gd name="T29" fmla="*/ 5 h 20"/>
                <a:gd name="T30" fmla="*/ 0 w 128"/>
                <a:gd name="T31" fmla="*/ 5 h 20"/>
                <a:gd name="T32" fmla="*/ 0 w 128"/>
                <a:gd name="T33" fmla="*/ 5 h 20"/>
                <a:gd name="T34" fmla="*/ 0 w 128"/>
                <a:gd name="T35" fmla="*/ 5 h 20"/>
                <a:gd name="T36" fmla="*/ 0 w 128"/>
                <a:gd name="T3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20">
                  <a:moveTo>
                    <a:pt x="0" y="5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4"/>
                    <a:pt x="13" y="5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8" y="10"/>
                    <a:pt x="43" y="14"/>
                    <a:pt x="62" y="14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80" y="14"/>
                    <a:pt x="102" y="1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03" y="16"/>
                    <a:pt x="81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23" y="20"/>
                    <a:pt x="0" y="5"/>
                    <a:pt x="0" y="5"/>
                  </a:cubicBezTo>
                  <a:close/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68" name="Freeform 11"/>
            <p:cNvSpPr>
              <a:spLocks/>
            </p:cNvSpPr>
            <p:nvPr/>
          </p:nvSpPr>
          <p:spPr bwMode="auto">
            <a:xfrm>
              <a:off x="1006" y="3935"/>
              <a:ext cx="127" cy="204"/>
            </a:xfrm>
            <a:custGeom>
              <a:avLst/>
              <a:gdLst>
                <a:gd name="T0" fmla="*/ 21 w 119"/>
                <a:gd name="T1" fmla="*/ 111 h 192"/>
                <a:gd name="T2" fmla="*/ 86 w 119"/>
                <a:gd name="T3" fmla="*/ 79 h 192"/>
                <a:gd name="T4" fmla="*/ 104 w 119"/>
                <a:gd name="T5" fmla="*/ 11 h 192"/>
                <a:gd name="T6" fmla="*/ 119 w 119"/>
                <a:gd name="T7" fmla="*/ 15 h 192"/>
                <a:gd name="T8" fmla="*/ 110 w 119"/>
                <a:gd name="T9" fmla="*/ 96 h 192"/>
                <a:gd name="T10" fmla="*/ 49 w 119"/>
                <a:gd name="T11" fmla="*/ 140 h 192"/>
                <a:gd name="T12" fmla="*/ 58 w 119"/>
                <a:gd name="T13" fmla="*/ 192 h 192"/>
                <a:gd name="T14" fmla="*/ 10 w 119"/>
                <a:gd name="T15" fmla="*/ 192 h 192"/>
                <a:gd name="T16" fmla="*/ 5 w 119"/>
                <a:gd name="T17" fmla="*/ 142 h 192"/>
                <a:gd name="T18" fmla="*/ 21 w 119"/>
                <a:gd name="T19" fmla="*/ 11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192">
                  <a:moveTo>
                    <a:pt x="21" y="111"/>
                  </a:moveTo>
                  <a:cubicBezTo>
                    <a:pt x="86" y="79"/>
                    <a:pt x="86" y="79"/>
                    <a:pt x="86" y="79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12" y="0"/>
                    <a:pt x="119" y="1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49" y="140"/>
                    <a:pt x="49" y="140"/>
                    <a:pt x="49" y="140"/>
                  </a:cubicBezTo>
                  <a:cubicBezTo>
                    <a:pt x="58" y="192"/>
                    <a:pt x="58" y="192"/>
                    <a:pt x="58" y="192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5" y="142"/>
                    <a:pt x="5" y="142"/>
                    <a:pt x="5" y="142"/>
                  </a:cubicBezTo>
                  <a:cubicBezTo>
                    <a:pt x="5" y="142"/>
                    <a:pt x="0" y="120"/>
                    <a:pt x="21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  <p:sp>
          <p:nvSpPr>
            <p:cNvPr id="171" name="Freeform 12"/>
            <p:cNvSpPr>
              <a:spLocks/>
            </p:cNvSpPr>
            <p:nvPr/>
          </p:nvSpPr>
          <p:spPr bwMode="auto">
            <a:xfrm>
              <a:off x="872" y="3935"/>
              <a:ext cx="126" cy="204"/>
            </a:xfrm>
            <a:custGeom>
              <a:avLst/>
              <a:gdLst>
                <a:gd name="T0" fmla="*/ 98 w 118"/>
                <a:gd name="T1" fmla="*/ 111 h 192"/>
                <a:gd name="T2" fmla="*/ 33 w 118"/>
                <a:gd name="T3" fmla="*/ 79 h 192"/>
                <a:gd name="T4" fmla="*/ 15 w 118"/>
                <a:gd name="T5" fmla="*/ 11 h 192"/>
                <a:gd name="T6" fmla="*/ 0 w 118"/>
                <a:gd name="T7" fmla="*/ 15 h 192"/>
                <a:gd name="T8" fmla="*/ 9 w 118"/>
                <a:gd name="T9" fmla="*/ 96 h 192"/>
                <a:gd name="T10" fmla="*/ 70 w 118"/>
                <a:gd name="T11" fmla="*/ 140 h 192"/>
                <a:gd name="T12" fmla="*/ 61 w 118"/>
                <a:gd name="T13" fmla="*/ 192 h 192"/>
                <a:gd name="T14" fmla="*/ 109 w 118"/>
                <a:gd name="T15" fmla="*/ 192 h 192"/>
                <a:gd name="T16" fmla="*/ 113 w 118"/>
                <a:gd name="T17" fmla="*/ 142 h 192"/>
                <a:gd name="T18" fmla="*/ 98 w 118"/>
                <a:gd name="T19" fmla="*/ 11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92">
                  <a:moveTo>
                    <a:pt x="98" y="111"/>
                  </a:moveTo>
                  <a:cubicBezTo>
                    <a:pt x="33" y="79"/>
                    <a:pt x="33" y="79"/>
                    <a:pt x="33" y="79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6" y="0"/>
                    <a:pt x="0" y="15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1" y="192"/>
                    <a:pt x="61" y="192"/>
                    <a:pt x="61" y="192"/>
                  </a:cubicBezTo>
                  <a:cubicBezTo>
                    <a:pt x="109" y="192"/>
                    <a:pt x="109" y="192"/>
                    <a:pt x="109" y="192"/>
                  </a:cubicBezTo>
                  <a:cubicBezTo>
                    <a:pt x="113" y="142"/>
                    <a:pt x="113" y="142"/>
                    <a:pt x="113" y="142"/>
                  </a:cubicBezTo>
                  <a:cubicBezTo>
                    <a:pt x="113" y="142"/>
                    <a:pt x="118" y="120"/>
                    <a:pt x="98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b="1" spc="-100">
                <a:latin typeface="+mn-ea"/>
              </a:endParaRPr>
            </a:p>
          </p:txBody>
        </p:sp>
      </p:grpSp>
      <p:grpSp>
        <p:nvGrpSpPr>
          <p:cNvPr id="173" name="그룹 172"/>
          <p:cNvGrpSpPr/>
          <p:nvPr/>
        </p:nvGrpSpPr>
        <p:grpSpPr>
          <a:xfrm>
            <a:off x="5662799" y="3872860"/>
            <a:ext cx="3128776" cy="2256478"/>
            <a:chOff x="485775" y="1903945"/>
            <a:chExt cx="8476230" cy="2064592"/>
          </a:xfrm>
        </p:grpSpPr>
        <p:sp>
          <p:nvSpPr>
            <p:cNvPr id="174" name="직사각형 173"/>
            <p:cNvSpPr/>
            <p:nvPr/>
          </p:nvSpPr>
          <p:spPr>
            <a:xfrm>
              <a:off x="541653" y="1995695"/>
              <a:ext cx="8420352" cy="1972842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3" b="1" spc="-100">
                <a:latin typeface="+mn-ea"/>
              </a:endParaRPr>
            </a:p>
          </p:txBody>
        </p:sp>
        <p:sp>
          <p:nvSpPr>
            <p:cNvPr id="175" name="직사각형 174"/>
            <p:cNvSpPr/>
            <p:nvPr/>
          </p:nvSpPr>
          <p:spPr>
            <a:xfrm>
              <a:off x="485775" y="1903945"/>
              <a:ext cx="8390180" cy="203712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3" b="1" spc="-100">
                <a:latin typeface="+mn-ea"/>
              </a:endParaRPr>
            </a:p>
          </p:txBody>
        </p:sp>
      </p:grpSp>
      <p:sp>
        <p:nvSpPr>
          <p:cNvPr id="119" name="직사각형 118"/>
          <p:cNvSpPr/>
          <p:nvPr/>
        </p:nvSpPr>
        <p:spPr>
          <a:xfrm>
            <a:off x="7016250" y="3993332"/>
            <a:ext cx="147057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20" name="자유형 119"/>
          <p:cNvSpPr/>
          <p:nvPr/>
        </p:nvSpPr>
        <p:spPr>
          <a:xfrm>
            <a:off x="6082483" y="3881239"/>
            <a:ext cx="1516843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262390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21" name="자유형 120"/>
          <p:cNvSpPr/>
          <p:nvPr/>
        </p:nvSpPr>
        <p:spPr>
          <a:xfrm>
            <a:off x="7397260" y="3881239"/>
            <a:ext cx="340178" cy="311785"/>
          </a:xfrm>
          <a:custGeom>
            <a:avLst/>
            <a:gdLst>
              <a:gd name="connsiteX0" fmla="*/ 254453 w 340178"/>
              <a:gd name="connsiteY0" fmla="*/ 0 h 356235"/>
              <a:gd name="connsiteX1" fmla="*/ 340178 w 340178"/>
              <a:gd name="connsiteY1" fmla="*/ 0 h 356235"/>
              <a:gd name="connsiteX2" fmla="*/ 85725 w 340178"/>
              <a:gd name="connsiteY2" fmla="*/ 356235 h 356235"/>
              <a:gd name="connsiteX3" fmla="*/ 0 w 340178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178" h="356235">
                <a:moveTo>
                  <a:pt x="254453" y="0"/>
                </a:moveTo>
                <a:lnTo>
                  <a:pt x="340178" y="0"/>
                </a:lnTo>
                <a:lnTo>
                  <a:pt x="85725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22" name="자유형 121"/>
          <p:cNvSpPr/>
          <p:nvPr/>
        </p:nvSpPr>
        <p:spPr>
          <a:xfrm>
            <a:off x="5676083" y="3881239"/>
            <a:ext cx="1516843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262390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6044033" y="3875434"/>
            <a:ext cx="1158972" cy="2769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SzPct val="80000"/>
            </a:pPr>
            <a:r>
              <a:rPr lang="ko-KR" altLang="en-US" sz="1800" b="1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산학연 협력</a:t>
            </a:r>
          </a:p>
        </p:txBody>
      </p:sp>
      <p:grpSp>
        <p:nvGrpSpPr>
          <p:cNvPr id="124" name="그룹 123"/>
          <p:cNvGrpSpPr>
            <a:grpSpLocks noChangeAspect="1"/>
          </p:cNvGrpSpPr>
          <p:nvPr/>
        </p:nvGrpSpPr>
        <p:grpSpPr>
          <a:xfrm>
            <a:off x="5693946" y="3916698"/>
            <a:ext cx="318091" cy="237600"/>
            <a:chOff x="8769062" y="3703297"/>
            <a:chExt cx="583252" cy="435664"/>
          </a:xfrm>
        </p:grpSpPr>
        <p:sp>
          <p:nvSpPr>
            <p:cNvPr id="135" name="Rectangle 513"/>
            <p:cNvSpPr>
              <a:spLocks noChangeArrowheads="1"/>
            </p:cNvSpPr>
            <p:nvPr/>
          </p:nvSpPr>
          <p:spPr bwMode="auto">
            <a:xfrm>
              <a:off x="8769062" y="3923662"/>
              <a:ext cx="167000" cy="212765"/>
            </a:xfrm>
            <a:prstGeom prst="rect">
              <a:avLst/>
            </a:prstGeom>
            <a:solidFill>
              <a:schemeClr val="bg1"/>
            </a:solidFill>
            <a:ln w="19050">
              <a:noFill/>
              <a:round/>
              <a:headEnd/>
              <a:tailEnd type="triangle" w="med" len="med"/>
            </a:ln>
          </p:spPr>
          <p:txBody>
            <a:bodyPr lIns="85853" tIns="42927" rIns="85853" bIns="42927" rtlCol="0" anchor="ctr"/>
            <a:lstStyle/>
            <a:p>
              <a:pPr algn="ctr" latinLnBrk="0"/>
              <a:endParaRPr lang="ko-KR" altLang="en-US" sz="17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38" name="Freeform 514"/>
            <p:cNvSpPr>
              <a:spLocks/>
            </p:cNvSpPr>
            <p:nvPr/>
          </p:nvSpPr>
          <p:spPr bwMode="auto">
            <a:xfrm>
              <a:off x="8975942" y="3948991"/>
              <a:ext cx="376372" cy="189970"/>
            </a:xfrm>
            <a:custGeom>
              <a:avLst/>
              <a:gdLst>
                <a:gd name="T0" fmla="*/ 240 w 244"/>
                <a:gd name="T1" fmla="*/ 26 h 122"/>
                <a:gd name="T2" fmla="*/ 196 w 244"/>
                <a:gd name="T3" fmla="*/ 17 h 122"/>
                <a:gd name="T4" fmla="*/ 139 w 244"/>
                <a:gd name="T5" fmla="*/ 52 h 122"/>
                <a:gd name="T6" fmla="*/ 126 w 244"/>
                <a:gd name="T7" fmla="*/ 53 h 122"/>
                <a:gd name="T8" fmla="*/ 62 w 244"/>
                <a:gd name="T9" fmla="*/ 15 h 122"/>
                <a:gd name="T10" fmla="*/ 0 w 244"/>
                <a:gd name="T11" fmla="*/ 15 h 122"/>
                <a:gd name="T12" fmla="*/ 0 w 244"/>
                <a:gd name="T13" fmla="*/ 92 h 122"/>
                <a:gd name="T14" fmla="*/ 38 w 244"/>
                <a:gd name="T15" fmla="*/ 92 h 122"/>
                <a:gd name="T16" fmla="*/ 105 w 244"/>
                <a:gd name="T17" fmla="*/ 120 h 122"/>
                <a:gd name="T18" fmla="*/ 186 w 244"/>
                <a:gd name="T19" fmla="*/ 96 h 122"/>
                <a:gd name="T20" fmla="*/ 240 w 244"/>
                <a:gd name="T21" fmla="*/ 2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122">
                  <a:moveTo>
                    <a:pt x="240" y="26"/>
                  </a:moveTo>
                  <a:cubicBezTo>
                    <a:pt x="240" y="26"/>
                    <a:pt x="232" y="0"/>
                    <a:pt x="196" y="17"/>
                  </a:cubicBezTo>
                  <a:cubicBezTo>
                    <a:pt x="196" y="17"/>
                    <a:pt x="156" y="40"/>
                    <a:pt x="139" y="52"/>
                  </a:cubicBezTo>
                  <a:cubicBezTo>
                    <a:pt x="139" y="52"/>
                    <a:pt x="132" y="59"/>
                    <a:pt x="126" y="53"/>
                  </a:cubicBezTo>
                  <a:cubicBezTo>
                    <a:pt x="126" y="53"/>
                    <a:pt x="70" y="20"/>
                    <a:pt x="6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68" y="114"/>
                    <a:pt x="105" y="120"/>
                  </a:cubicBezTo>
                  <a:cubicBezTo>
                    <a:pt x="105" y="120"/>
                    <a:pt x="152" y="122"/>
                    <a:pt x="186" y="96"/>
                  </a:cubicBezTo>
                  <a:cubicBezTo>
                    <a:pt x="186" y="96"/>
                    <a:pt x="244" y="65"/>
                    <a:pt x="240" y="26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 type="triangle" w="med" len="med"/>
            </a:ln>
          </p:spPr>
          <p:txBody>
            <a:bodyPr lIns="85853" tIns="42927" rIns="85853" bIns="42927" rtlCol="0" anchor="ctr"/>
            <a:lstStyle/>
            <a:p>
              <a:pPr algn="ctr" latinLnBrk="0"/>
              <a:endParaRPr lang="ko-KR" altLang="en-US" sz="17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41" name="Freeform 519"/>
            <p:cNvSpPr>
              <a:spLocks/>
            </p:cNvSpPr>
            <p:nvPr/>
          </p:nvSpPr>
          <p:spPr bwMode="auto">
            <a:xfrm>
              <a:off x="8851316" y="3703297"/>
              <a:ext cx="353940" cy="273555"/>
            </a:xfrm>
            <a:custGeom>
              <a:avLst/>
              <a:gdLst>
                <a:gd name="T0" fmla="*/ 52 w 229"/>
                <a:gd name="T1" fmla="*/ 114 h 174"/>
                <a:gd name="T2" fmla="*/ 115 w 229"/>
                <a:gd name="T3" fmla="*/ 51 h 174"/>
                <a:gd name="T4" fmla="*/ 177 w 229"/>
                <a:gd name="T5" fmla="*/ 114 h 174"/>
                <a:gd name="T6" fmla="*/ 157 w 229"/>
                <a:gd name="T7" fmla="*/ 160 h 174"/>
                <a:gd name="T8" fmla="*/ 182 w 229"/>
                <a:gd name="T9" fmla="*/ 174 h 174"/>
                <a:gd name="T10" fmla="*/ 189 w 229"/>
                <a:gd name="T11" fmla="*/ 164 h 174"/>
                <a:gd name="T12" fmla="*/ 201 w 229"/>
                <a:gd name="T13" fmla="*/ 134 h 174"/>
                <a:gd name="T14" fmla="*/ 229 w 229"/>
                <a:gd name="T15" fmla="*/ 134 h 174"/>
                <a:gd name="T16" fmla="*/ 229 w 229"/>
                <a:gd name="T17" fmla="*/ 96 h 174"/>
                <a:gd name="T18" fmla="*/ 201 w 229"/>
                <a:gd name="T19" fmla="*/ 96 h 174"/>
                <a:gd name="T20" fmla="*/ 189 w 229"/>
                <a:gd name="T21" fmla="*/ 66 h 174"/>
                <a:gd name="T22" fmla="*/ 190 w 229"/>
                <a:gd name="T23" fmla="*/ 67 h 174"/>
                <a:gd name="T24" fmla="*/ 210 w 229"/>
                <a:gd name="T25" fmla="*/ 47 h 174"/>
                <a:gd name="T26" fmla="*/ 183 w 229"/>
                <a:gd name="T27" fmla="*/ 20 h 174"/>
                <a:gd name="T28" fmla="*/ 164 w 229"/>
                <a:gd name="T29" fmla="*/ 40 h 174"/>
                <a:gd name="T30" fmla="*/ 134 w 229"/>
                <a:gd name="T31" fmla="*/ 26 h 174"/>
                <a:gd name="T32" fmla="*/ 134 w 229"/>
                <a:gd name="T33" fmla="*/ 0 h 174"/>
                <a:gd name="T34" fmla="*/ 97 w 229"/>
                <a:gd name="T35" fmla="*/ 0 h 174"/>
                <a:gd name="T36" fmla="*/ 97 w 229"/>
                <a:gd name="T37" fmla="*/ 25 h 174"/>
                <a:gd name="T38" fmla="*/ 65 w 229"/>
                <a:gd name="T39" fmla="*/ 36 h 174"/>
                <a:gd name="T40" fmla="*/ 48 w 229"/>
                <a:gd name="T41" fmla="*/ 19 h 174"/>
                <a:gd name="T42" fmla="*/ 21 w 229"/>
                <a:gd name="T43" fmla="*/ 46 h 174"/>
                <a:gd name="T44" fmla="*/ 37 w 229"/>
                <a:gd name="T45" fmla="*/ 62 h 174"/>
                <a:gd name="T46" fmla="*/ 22 w 229"/>
                <a:gd name="T47" fmla="*/ 94 h 174"/>
                <a:gd name="T48" fmla="*/ 0 w 229"/>
                <a:gd name="T49" fmla="*/ 94 h 174"/>
                <a:gd name="T50" fmla="*/ 0 w 229"/>
                <a:gd name="T51" fmla="*/ 122 h 174"/>
                <a:gd name="T52" fmla="*/ 52 w 229"/>
                <a:gd name="T53" fmla="*/ 122 h 174"/>
                <a:gd name="T54" fmla="*/ 52 w 229"/>
                <a:gd name="T55" fmla="*/ 11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9" h="174">
                  <a:moveTo>
                    <a:pt x="52" y="114"/>
                  </a:moveTo>
                  <a:cubicBezTo>
                    <a:pt x="52" y="79"/>
                    <a:pt x="80" y="51"/>
                    <a:pt x="115" y="51"/>
                  </a:cubicBezTo>
                  <a:cubicBezTo>
                    <a:pt x="149" y="51"/>
                    <a:pt x="177" y="79"/>
                    <a:pt x="177" y="114"/>
                  </a:cubicBezTo>
                  <a:cubicBezTo>
                    <a:pt x="177" y="132"/>
                    <a:pt x="170" y="149"/>
                    <a:pt x="157" y="160"/>
                  </a:cubicBezTo>
                  <a:cubicBezTo>
                    <a:pt x="172" y="169"/>
                    <a:pt x="177" y="172"/>
                    <a:pt x="182" y="174"/>
                  </a:cubicBezTo>
                  <a:cubicBezTo>
                    <a:pt x="189" y="164"/>
                    <a:pt x="189" y="164"/>
                    <a:pt x="189" y="164"/>
                  </a:cubicBezTo>
                  <a:cubicBezTo>
                    <a:pt x="195" y="155"/>
                    <a:pt x="199" y="145"/>
                    <a:pt x="201" y="134"/>
                  </a:cubicBezTo>
                  <a:cubicBezTo>
                    <a:pt x="229" y="134"/>
                    <a:pt x="229" y="134"/>
                    <a:pt x="229" y="134"/>
                  </a:cubicBezTo>
                  <a:cubicBezTo>
                    <a:pt x="229" y="96"/>
                    <a:pt x="229" y="96"/>
                    <a:pt x="229" y="96"/>
                  </a:cubicBezTo>
                  <a:cubicBezTo>
                    <a:pt x="201" y="96"/>
                    <a:pt x="201" y="96"/>
                    <a:pt x="201" y="96"/>
                  </a:cubicBezTo>
                  <a:cubicBezTo>
                    <a:pt x="199" y="85"/>
                    <a:pt x="195" y="75"/>
                    <a:pt x="189" y="66"/>
                  </a:cubicBezTo>
                  <a:cubicBezTo>
                    <a:pt x="190" y="67"/>
                    <a:pt x="190" y="67"/>
                    <a:pt x="190" y="67"/>
                  </a:cubicBezTo>
                  <a:cubicBezTo>
                    <a:pt x="210" y="47"/>
                    <a:pt x="210" y="47"/>
                    <a:pt x="210" y="47"/>
                  </a:cubicBezTo>
                  <a:cubicBezTo>
                    <a:pt x="183" y="20"/>
                    <a:pt x="183" y="20"/>
                    <a:pt x="183" y="20"/>
                  </a:cubicBezTo>
                  <a:cubicBezTo>
                    <a:pt x="164" y="40"/>
                    <a:pt x="164" y="40"/>
                    <a:pt x="164" y="40"/>
                  </a:cubicBezTo>
                  <a:cubicBezTo>
                    <a:pt x="155" y="34"/>
                    <a:pt x="145" y="29"/>
                    <a:pt x="134" y="26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85" y="27"/>
                    <a:pt x="74" y="31"/>
                    <a:pt x="65" y="36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0" y="72"/>
                    <a:pt x="25" y="82"/>
                    <a:pt x="22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52" y="122"/>
                    <a:pt x="52" y="122"/>
                    <a:pt x="52" y="122"/>
                  </a:cubicBezTo>
                  <a:cubicBezTo>
                    <a:pt x="52" y="120"/>
                    <a:pt x="52" y="117"/>
                    <a:pt x="52" y="1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ea typeface="KoPub돋움체 Medium" panose="02020603020101020101" pitchFamily="18" charset="-127"/>
              </a:endParaRPr>
            </a:p>
          </p:txBody>
        </p:sp>
      </p:grpSp>
      <p:sp>
        <p:nvSpPr>
          <p:cNvPr id="146" name="모서리가 둥근 직사각형 145"/>
          <p:cNvSpPr/>
          <p:nvPr/>
        </p:nvSpPr>
        <p:spPr>
          <a:xfrm>
            <a:off x="5766944" y="4316969"/>
            <a:ext cx="2911675" cy="300400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산학연 </a:t>
            </a:r>
            <a:r>
              <a:rPr lang="en-US" altLang="ko-KR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Collabo R&amp;D</a:t>
            </a:r>
          </a:p>
        </p:txBody>
      </p:sp>
      <p:sp>
        <p:nvSpPr>
          <p:cNvPr id="148" name="모서리가 둥근 직사각형 147"/>
          <p:cNvSpPr/>
          <p:nvPr/>
        </p:nvSpPr>
        <p:spPr>
          <a:xfrm>
            <a:off x="5766944" y="4671170"/>
            <a:ext cx="2911675" cy="296804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선도연구기관 협력기술개발</a:t>
            </a:r>
          </a:p>
        </p:txBody>
      </p:sp>
      <p:sp>
        <p:nvSpPr>
          <p:cNvPr id="169" name="모서리가 둥근 직사각형 168"/>
          <p:cNvSpPr/>
          <p:nvPr/>
        </p:nvSpPr>
        <p:spPr>
          <a:xfrm>
            <a:off x="5766944" y="5023094"/>
            <a:ext cx="2911675" cy="300400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산학연협력신사업</a:t>
            </a:r>
            <a:r>
              <a:rPr lang="en-US" altLang="ko-KR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r>
              <a:rPr lang="ko-KR" altLang="en-US" sz="14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바우처</a:t>
            </a:r>
            <a:endParaRPr lang="ko-KR" altLang="en-US" sz="1400" b="1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70" name="모서리가 둥근 직사각형 169"/>
          <p:cNvSpPr/>
          <p:nvPr/>
        </p:nvSpPr>
        <p:spPr>
          <a:xfrm>
            <a:off x="5757040" y="5371522"/>
            <a:ext cx="2931483" cy="285618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연구기반활용</a:t>
            </a:r>
          </a:p>
        </p:txBody>
      </p:sp>
      <p:sp>
        <p:nvSpPr>
          <p:cNvPr id="172" name="모서리가 둥근 직사각형 171"/>
          <p:cNvSpPr/>
          <p:nvPr/>
        </p:nvSpPr>
        <p:spPr>
          <a:xfrm>
            <a:off x="5754291" y="5711260"/>
            <a:ext cx="2936981" cy="285618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지역기업 개방형 혁신 </a:t>
            </a:r>
            <a:r>
              <a:rPr lang="ko-KR" altLang="en-US" sz="1400" b="1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바우처</a:t>
            </a: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</a:p>
        </p:txBody>
      </p:sp>
      <p:grpSp>
        <p:nvGrpSpPr>
          <p:cNvPr id="99" name="그룹 98"/>
          <p:cNvGrpSpPr/>
          <p:nvPr/>
        </p:nvGrpSpPr>
        <p:grpSpPr>
          <a:xfrm>
            <a:off x="1595742" y="2868620"/>
            <a:ext cx="301625" cy="304801"/>
            <a:chOff x="9405938" y="5092700"/>
            <a:chExt cx="301625" cy="304801"/>
          </a:xfrm>
        </p:grpSpPr>
        <p:sp>
          <p:nvSpPr>
            <p:cNvPr id="100" name="Oval 9"/>
            <p:cNvSpPr>
              <a:spLocks noChangeArrowheads="1"/>
            </p:cNvSpPr>
            <p:nvPr/>
          </p:nvSpPr>
          <p:spPr bwMode="auto">
            <a:xfrm>
              <a:off x="9405938" y="5092700"/>
              <a:ext cx="301625" cy="30480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Oval 10"/>
            <p:cNvSpPr>
              <a:spLocks noChangeArrowheads="1"/>
            </p:cNvSpPr>
            <p:nvPr/>
          </p:nvSpPr>
          <p:spPr bwMode="auto">
            <a:xfrm>
              <a:off x="9490075" y="5178425"/>
              <a:ext cx="133350" cy="133350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32" name="그룹 131"/>
          <p:cNvGrpSpPr/>
          <p:nvPr/>
        </p:nvGrpSpPr>
        <p:grpSpPr>
          <a:xfrm>
            <a:off x="4089387" y="2868620"/>
            <a:ext cx="301625" cy="304801"/>
            <a:chOff x="9405938" y="5092700"/>
            <a:chExt cx="301625" cy="304801"/>
          </a:xfrm>
        </p:grpSpPr>
        <p:sp>
          <p:nvSpPr>
            <p:cNvPr id="133" name="Oval 9"/>
            <p:cNvSpPr>
              <a:spLocks noChangeArrowheads="1"/>
            </p:cNvSpPr>
            <p:nvPr/>
          </p:nvSpPr>
          <p:spPr bwMode="auto">
            <a:xfrm>
              <a:off x="9405938" y="5092700"/>
              <a:ext cx="301625" cy="30480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Oval 10"/>
            <p:cNvSpPr>
              <a:spLocks noChangeArrowheads="1"/>
            </p:cNvSpPr>
            <p:nvPr/>
          </p:nvSpPr>
          <p:spPr bwMode="auto">
            <a:xfrm>
              <a:off x="9490075" y="5178425"/>
              <a:ext cx="133350" cy="133350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7" name="모서리가 둥근 직사각형 146"/>
          <p:cNvSpPr/>
          <p:nvPr/>
        </p:nvSpPr>
        <p:spPr>
          <a:xfrm>
            <a:off x="5761949" y="3272579"/>
            <a:ext cx="2911675" cy="285835"/>
          </a:xfrm>
          <a:prstGeom prst="roundRect">
            <a:avLst>
              <a:gd name="adj" fmla="val 20995"/>
            </a:avLst>
          </a:prstGeom>
          <a:gradFill flip="none" rotWithShape="1">
            <a:gsLst>
              <a:gs pos="51000">
                <a:schemeClr val="bg1">
                  <a:lumMod val="95000"/>
                </a:schemeClr>
              </a:gs>
              <a:gs pos="50000">
                <a:schemeClr val="bg1"/>
              </a:gs>
            </a:gsLst>
            <a:lin ang="5400000" scaled="1"/>
            <a:tileRect/>
          </a:gradFill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>
            <a:outerShdw dist="19050" dir="2700000" algn="tl" rotWithShape="0">
              <a:prstClr val="black">
                <a:alpha val="30000"/>
              </a:prstClr>
            </a:outerShdw>
          </a:effectLst>
        </p:spPr>
        <p:txBody>
          <a:bodyPr lIns="0" tIns="0" rIns="0" bIns="0" rtlCol="0" anchor="ctr"/>
          <a:lstStyle/>
          <a:p>
            <a:pPr marL="0" lvl="1" algn="ctr">
              <a:defRPr/>
            </a:pPr>
            <a:r>
              <a: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기술전문기업 협력 </a:t>
            </a:r>
            <a:r>
              <a:rPr lang="en-US" altLang="ko-KR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</a:p>
        </p:txBody>
      </p:sp>
    </p:spTree>
    <p:extLst>
      <p:ext uri="{BB962C8B-B14F-4D97-AF65-F5344CB8AC3E}">
        <p14:creationId xmlns:p14="http://schemas.microsoft.com/office/powerpoint/2010/main" val="156720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모서리가 둥근 직사각형 88"/>
          <p:cNvSpPr/>
          <p:nvPr/>
        </p:nvSpPr>
        <p:spPr>
          <a:xfrm>
            <a:off x="250825" y="981076"/>
            <a:ext cx="8630443" cy="3590924"/>
          </a:xfrm>
          <a:prstGeom prst="roundRect">
            <a:avLst>
              <a:gd name="adj" fmla="val 0"/>
            </a:avLst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spc="-100" dirty="0">
              <a:latin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3357" y="494656"/>
            <a:ext cx="506068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/>
            <a:r>
              <a:rPr lang="ko-KR" altLang="en-US" sz="2400" b="1" spc="-1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추진전략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_(3) R&amp;D 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사업화 성공률 제고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717730" y="4654329"/>
            <a:ext cx="7674184" cy="1609651"/>
            <a:chOff x="903288" y="4943475"/>
            <a:chExt cx="7337425" cy="1247776"/>
          </a:xfrm>
        </p:grpSpPr>
        <p:grpSp>
          <p:nvGrpSpPr>
            <p:cNvPr id="53" name="그룹 52"/>
            <p:cNvGrpSpPr/>
            <p:nvPr/>
          </p:nvGrpSpPr>
          <p:grpSpPr>
            <a:xfrm>
              <a:off x="903288" y="4943475"/>
              <a:ext cx="2015642" cy="1247776"/>
              <a:chOff x="629961" y="2276475"/>
              <a:chExt cx="1330125" cy="1247776"/>
            </a:xfrm>
          </p:grpSpPr>
          <p:sp>
            <p:nvSpPr>
              <p:cNvPr id="55" name="모서리가 둥근 직사각형 54"/>
              <p:cNvSpPr/>
              <p:nvPr/>
            </p:nvSpPr>
            <p:spPr>
              <a:xfrm>
                <a:off x="629961" y="2276475"/>
                <a:ext cx="1323125" cy="1247776"/>
              </a:xfrm>
              <a:prstGeom prst="roundRect">
                <a:avLst>
                  <a:gd name="adj" fmla="val 4348"/>
                </a:avLst>
              </a:prstGeom>
              <a:pattFill prst="dkUpDiag">
                <a:fgClr>
                  <a:srgbClr val="FFFFFF"/>
                </a:fgClr>
                <a:bgClr>
                  <a:schemeClr val="bg1">
                    <a:lumMod val="95000"/>
                  </a:schemeClr>
                </a:bgClr>
              </a:patt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56" name="양쪽 모서리가 둥근 사각형 55"/>
              <p:cNvSpPr/>
              <p:nvPr/>
            </p:nvSpPr>
            <p:spPr>
              <a:xfrm flipV="1">
                <a:off x="629961" y="3212976"/>
                <a:ext cx="1323125" cy="311274"/>
              </a:xfrm>
              <a:prstGeom prst="round2SameRect">
                <a:avLst/>
              </a:prstGeom>
              <a:solidFill>
                <a:srgbClr val="1E83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57" name="직사각형 56"/>
              <p:cNvSpPr/>
              <p:nvPr/>
            </p:nvSpPr>
            <p:spPr>
              <a:xfrm>
                <a:off x="1062845" y="3244375"/>
                <a:ext cx="457357" cy="238584"/>
              </a:xfrm>
              <a:prstGeom prst="rect">
                <a:avLst/>
              </a:prstGeom>
            </p:spPr>
            <p:txBody>
              <a:bodyPr wrap="none" tIns="0" bIns="0">
                <a:spAutoFit/>
              </a:bodyPr>
              <a:lstStyle/>
              <a:p>
                <a:pPr algn="ctr"/>
                <a:r>
                  <a:rPr lang="en-US" altLang="ko-KR" sz="2000" b="1" spc="-100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R&amp;D</a:t>
                </a:r>
                <a:endParaRPr lang="en-US" altLang="ko-KR" sz="1600" b="1" spc="-100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pic>
            <p:nvPicPr>
              <p:cNvPr id="58" name="그림 57"/>
              <p:cNvPicPr preferRelativeResize="0">
                <a:picLocks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636960" y="3136339"/>
                <a:ext cx="1323126" cy="74204"/>
              </a:xfrm>
              <a:prstGeom prst="rect">
                <a:avLst/>
              </a:prstGeom>
            </p:spPr>
          </p:pic>
        </p:grpSp>
        <p:grpSp>
          <p:nvGrpSpPr>
            <p:cNvPr id="60" name="그룹 59"/>
            <p:cNvGrpSpPr/>
            <p:nvPr/>
          </p:nvGrpSpPr>
          <p:grpSpPr>
            <a:xfrm>
              <a:off x="3563418" y="4943475"/>
              <a:ext cx="2016404" cy="1247776"/>
              <a:chOff x="629458" y="2276475"/>
              <a:chExt cx="1330628" cy="1247776"/>
            </a:xfrm>
          </p:grpSpPr>
          <p:sp>
            <p:nvSpPr>
              <p:cNvPr id="62" name="모서리가 둥근 직사각형 61"/>
              <p:cNvSpPr/>
              <p:nvPr/>
            </p:nvSpPr>
            <p:spPr>
              <a:xfrm>
                <a:off x="629961" y="2276475"/>
                <a:ext cx="1323125" cy="1247776"/>
              </a:xfrm>
              <a:prstGeom prst="roundRect">
                <a:avLst>
                  <a:gd name="adj" fmla="val 5111"/>
                </a:avLst>
              </a:prstGeom>
              <a:pattFill prst="dkUpDiag">
                <a:fgClr>
                  <a:srgbClr val="FFFFFF"/>
                </a:fgClr>
                <a:bgClr>
                  <a:schemeClr val="bg1">
                    <a:lumMod val="95000"/>
                  </a:schemeClr>
                </a:bgClr>
              </a:patt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63" name="양쪽 모서리가 둥근 사각형 62"/>
              <p:cNvSpPr/>
              <p:nvPr/>
            </p:nvSpPr>
            <p:spPr>
              <a:xfrm flipV="1">
                <a:off x="629961" y="3212976"/>
                <a:ext cx="1323125" cy="311274"/>
              </a:xfrm>
              <a:prstGeom prst="round2SameRect">
                <a:avLst/>
              </a:prstGeom>
              <a:solidFill>
                <a:srgbClr val="8FA8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629458" y="3261252"/>
                <a:ext cx="1324131" cy="238584"/>
              </a:xfrm>
              <a:prstGeom prst="rect">
                <a:avLst/>
              </a:prstGeom>
            </p:spPr>
            <p:txBody>
              <a:bodyPr wrap="none" tIns="0" bIns="0">
                <a:spAutoFit/>
              </a:bodyPr>
              <a:lstStyle/>
              <a:p>
                <a:pPr algn="ctr"/>
                <a:r>
                  <a:rPr lang="ko-KR" altLang="en-US" sz="2000" b="1" spc="-100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창업</a:t>
                </a:r>
                <a:r>
                  <a:rPr lang="en-US" altLang="ko-KR" sz="2000" b="1" spc="-100" dirty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, </a:t>
                </a:r>
                <a:r>
                  <a:rPr lang="ko-KR" altLang="en-US" sz="2000" b="1" spc="-100" dirty="0" smtClean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수출 패키지</a:t>
                </a:r>
                <a:endParaRPr lang="ko-KR" altLang="en-US" sz="2000" b="1" spc="-100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pic>
            <p:nvPicPr>
              <p:cNvPr id="65" name="그림 64"/>
              <p:cNvPicPr preferRelativeResize="0">
                <a:picLocks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636960" y="3136339"/>
                <a:ext cx="1323126" cy="74204"/>
              </a:xfrm>
              <a:prstGeom prst="rect">
                <a:avLst/>
              </a:prstGeom>
            </p:spPr>
          </p:pic>
        </p:grpSp>
        <p:grpSp>
          <p:nvGrpSpPr>
            <p:cNvPr id="73" name="그룹 72"/>
            <p:cNvGrpSpPr/>
            <p:nvPr/>
          </p:nvGrpSpPr>
          <p:grpSpPr>
            <a:xfrm>
              <a:off x="6225071" y="4943475"/>
              <a:ext cx="2015642" cy="1247776"/>
              <a:chOff x="629961" y="2276475"/>
              <a:chExt cx="1330125" cy="1247776"/>
            </a:xfrm>
          </p:grpSpPr>
          <p:sp>
            <p:nvSpPr>
              <p:cNvPr id="74" name="모서리가 둥근 직사각형 73"/>
              <p:cNvSpPr/>
              <p:nvPr/>
            </p:nvSpPr>
            <p:spPr>
              <a:xfrm>
                <a:off x="629961" y="2276475"/>
                <a:ext cx="1323125" cy="1247776"/>
              </a:xfrm>
              <a:prstGeom prst="roundRect">
                <a:avLst>
                  <a:gd name="adj" fmla="val 4348"/>
                </a:avLst>
              </a:prstGeom>
              <a:pattFill prst="dkUpDiag">
                <a:fgClr>
                  <a:srgbClr val="FFFFFF"/>
                </a:fgClr>
                <a:bgClr>
                  <a:schemeClr val="bg1">
                    <a:lumMod val="95000"/>
                  </a:schemeClr>
                </a:bgClr>
              </a:patt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75" name="양쪽 모서리가 둥근 사각형 74"/>
              <p:cNvSpPr/>
              <p:nvPr/>
            </p:nvSpPr>
            <p:spPr>
              <a:xfrm flipV="1">
                <a:off x="629961" y="3212976"/>
                <a:ext cx="1323125" cy="311274"/>
              </a:xfrm>
              <a:prstGeom prst="round2SameRect">
                <a:avLst/>
              </a:prstGeom>
              <a:solidFill>
                <a:srgbClr val="9895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824658" y="3244375"/>
                <a:ext cx="933728" cy="238584"/>
              </a:xfrm>
              <a:prstGeom prst="rect">
                <a:avLst/>
              </a:prstGeom>
            </p:spPr>
            <p:txBody>
              <a:bodyPr wrap="none" tIns="0" bIns="0">
                <a:spAutoFit/>
              </a:bodyPr>
              <a:lstStyle/>
              <a:p>
                <a:pPr algn="ctr"/>
                <a:r>
                  <a:rPr lang="ko-KR" altLang="en-US" sz="2000" b="1" spc="-100" dirty="0" smtClean="0">
                    <a:ln>
                      <a:solidFill>
                        <a:schemeClr val="tx1">
                          <a:lumMod val="75000"/>
                          <a:lumOff val="25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n-ea"/>
                  </a:rPr>
                  <a:t>사업화 지원</a:t>
                </a:r>
                <a:endParaRPr lang="ko-KR" altLang="en-US" sz="2000" b="1" spc="-100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n-ea"/>
                </a:endParaRPr>
              </a:p>
            </p:txBody>
          </p:sp>
          <p:pic>
            <p:nvPicPr>
              <p:cNvPr id="77" name="그림 76"/>
              <p:cNvPicPr preferRelativeResize="0">
                <a:picLocks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636960" y="3136339"/>
                <a:ext cx="1323126" cy="74204"/>
              </a:xfrm>
              <a:prstGeom prst="rect">
                <a:avLst/>
              </a:prstGeom>
            </p:spPr>
          </p:pic>
        </p:grpSp>
      </p:grpSp>
      <p:pic>
        <p:nvPicPr>
          <p:cNvPr id="79" name="그림 7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493" y="5190866"/>
            <a:ext cx="556279" cy="556279"/>
          </a:xfrm>
          <a:prstGeom prst="rect">
            <a:avLst/>
          </a:prstGeom>
        </p:spPr>
      </p:pic>
      <p:pic>
        <p:nvPicPr>
          <p:cNvPr id="80" name="그림 79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164" y="5211319"/>
            <a:ext cx="544282" cy="54428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99" y="4762927"/>
            <a:ext cx="1914465" cy="1127876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b="10448"/>
          <a:stretch/>
        </p:blipFill>
        <p:spPr>
          <a:xfrm>
            <a:off x="3741925" y="4795584"/>
            <a:ext cx="1572143" cy="1043588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6"/>
          <a:srcRect b="14567"/>
          <a:stretch/>
        </p:blipFill>
        <p:spPr>
          <a:xfrm>
            <a:off x="6382775" y="4788930"/>
            <a:ext cx="1907130" cy="989842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0" name="그림 89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568851"/>
            <a:ext cx="5292724" cy="117178"/>
          </a:xfrm>
          <a:prstGeom prst="rect">
            <a:avLst/>
          </a:prstGeom>
        </p:spPr>
      </p:pic>
      <p:grpSp>
        <p:nvGrpSpPr>
          <p:cNvPr id="94" name="그룹 93"/>
          <p:cNvGrpSpPr/>
          <p:nvPr/>
        </p:nvGrpSpPr>
        <p:grpSpPr>
          <a:xfrm rot="5400000">
            <a:off x="3506782" y="2440726"/>
            <a:ext cx="3590925" cy="671634"/>
            <a:chOff x="6265" y="8200525"/>
            <a:chExt cx="6851562" cy="856250"/>
          </a:xfrm>
        </p:grpSpPr>
        <p:sp>
          <p:nvSpPr>
            <p:cNvPr id="95" name="이등변 삼각형 94"/>
            <p:cNvSpPr/>
            <p:nvPr/>
          </p:nvSpPr>
          <p:spPr>
            <a:xfrm>
              <a:off x="6265" y="8200525"/>
              <a:ext cx="6851562" cy="856250"/>
            </a:xfrm>
            <a:prstGeom prst="triangle">
              <a:avLst/>
            </a:prstGeom>
            <a:gradFill>
              <a:gsLst>
                <a:gs pos="66000">
                  <a:schemeClr val="bg1">
                    <a:lumMod val="95000"/>
                  </a:schemeClr>
                </a:gs>
                <a:gs pos="34000">
                  <a:schemeClr val="bg1">
                    <a:lumMod val="85000"/>
                    <a:alpha val="70000"/>
                  </a:schemeClr>
                </a:gs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이등변 삼각형 95"/>
            <p:cNvSpPr/>
            <p:nvPr/>
          </p:nvSpPr>
          <p:spPr>
            <a:xfrm>
              <a:off x="2124099" y="8200525"/>
              <a:ext cx="2615894" cy="856250"/>
            </a:xfrm>
            <a:prstGeom prst="triangle">
              <a:avLst/>
            </a:prstGeom>
            <a:gradFill>
              <a:gsLst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alpha val="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직사각형 100"/>
          <p:cNvSpPr/>
          <p:nvPr/>
        </p:nvSpPr>
        <p:spPr>
          <a:xfrm>
            <a:off x="353770" y="1120310"/>
            <a:ext cx="4488079" cy="104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33" b="1" spc="-100">
              <a:latin typeface="+mn-ea"/>
            </a:endParaRPr>
          </a:p>
        </p:txBody>
      </p:sp>
      <p:grpSp>
        <p:nvGrpSpPr>
          <p:cNvPr id="102" name="그룹 101"/>
          <p:cNvGrpSpPr/>
          <p:nvPr/>
        </p:nvGrpSpPr>
        <p:grpSpPr>
          <a:xfrm>
            <a:off x="353770" y="1117703"/>
            <a:ext cx="3045605" cy="317590"/>
            <a:chOff x="485775" y="1721395"/>
            <a:chExt cx="3045605" cy="317590"/>
          </a:xfrm>
        </p:grpSpPr>
        <p:sp>
          <p:nvSpPr>
            <p:cNvPr id="103" name="직사각형 102"/>
            <p:cNvSpPr/>
            <p:nvPr/>
          </p:nvSpPr>
          <p:spPr>
            <a:xfrm>
              <a:off x="1825942" y="1839293"/>
              <a:ext cx="147057" cy="114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104" name="자유형 103"/>
            <p:cNvSpPr/>
            <p:nvPr/>
          </p:nvSpPr>
          <p:spPr>
            <a:xfrm>
              <a:off x="892175" y="1727200"/>
              <a:ext cx="2504524" cy="311785"/>
            </a:xfrm>
            <a:custGeom>
              <a:avLst/>
              <a:gdLst>
                <a:gd name="connsiteX0" fmla="*/ 0 w 1516843"/>
                <a:gd name="connsiteY0" fmla="*/ 0 h 356235"/>
                <a:gd name="connsiteX1" fmla="*/ 1516843 w 1516843"/>
                <a:gd name="connsiteY1" fmla="*/ 0 h 356235"/>
                <a:gd name="connsiteX2" fmla="*/ 1262390 w 1516843"/>
                <a:gd name="connsiteY2" fmla="*/ 356235 h 356235"/>
                <a:gd name="connsiteX3" fmla="*/ 0 w 1516843"/>
                <a:gd name="connsiteY3" fmla="*/ 356235 h 356235"/>
                <a:gd name="connsiteX0" fmla="*/ 0 w 1516843"/>
                <a:gd name="connsiteY0" fmla="*/ 0 h 356235"/>
                <a:gd name="connsiteX1" fmla="*/ 1516843 w 1516843"/>
                <a:gd name="connsiteY1" fmla="*/ 0 h 356235"/>
                <a:gd name="connsiteX2" fmla="*/ 1359016 w 1516843"/>
                <a:gd name="connsiteY2" fmla="*/ 356235 h 356235"/>
                <a:gd name="connsiteX3" fmla="*/ 0 w 1516843"/>
                <a:gd name="connsiteY3" fmla="*/ 356235 h 356235"/>
                <a:gd name="connsiteX4" fmla="*/ 0 w 1516843"/>
                <a:gd name="connsiteY4" fmla="*/ 0 h 3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6843" h="356235">
                  <a:moveTo>
                    <a:pt x="0" y="0"/>
                  </a:moveTo>
                  <a:lnTo>
                    <a:pt x="1516843" y="0"/>
                  </a:lnTo>
                  <a:lnTo>
                    <a:pt x="1359016" y="356235"/>
                  </a:lnTo>
                  <a:lnTo>
                    <a:pt x="0" y="356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92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105" name="자유형 104"/>
            <p:cNvSpPr/>
            <p:nvPr/>
          </p:nvSpPr>
          <p:spPr>
            <a:xfrm>
              <a:off x="3191202" y="1727200"/>
              <a:ext cx="340178" cy="311785"/>
            </a:xfrm>
            <a:custGeom>
              <a:avLst/>
              <a:gdLst>
                <a:gd name="connsiteX0" fmla="*/ 254453 w 340178"/>
                <a:gd name="connsiteY0" fmla="*/ 0 h 356235"/>
                <a:gd name="connsiteX1" fmla="*/ 340178 w 340178"/>
                <a:gd name="connsiteY1" fmla="*/ 0 h 356235"/>
                <a:gd name="connsiteX2" fmla="*/ 85725 w 340178"/>
                <a:gd name="connsiteY2" fmla="*/ 356235 h 356235"/>
                <a:gd name="connsiteX3" fmla="*/ 0 w 340178"/>
                <a:gd name="connsiteY3" fmla="*/ 356235 h 3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178" h="356235">
                  <a:moveTo>
                    <a:pt x="254453" y="0"/>
                  </a:moveTo>
                  <a:lnTo>
                    <a:pt x="340178" y="0"/>
                  </a:lnTo>
                  <a:lnTo>
                    <a:pt x="85725" y="356235"/>
                  </a:lnTo>
                  <a:lnTo>
                    <a:pt x="0" y="356235"/>
                  </a:lnTo>
                  <a:close/>
                </a:path>
              </a:pathLst>
            </a:custGeom>
            <a:solidFill>
              <a:srgbClr val="7592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85775" y="1727200"/>
              <a:ext cx="1516843" cy="311785"/>
            </a:xfrm>
            <a:custGeom>
              <a:avLst/>
              <a:gdLst>
                <a:gd name="connsiteX0" fmla="*/ 0 w 1516843"/>
                <a:gd name="connsiteY0" fmla="*/ 0 h 356235"/>
                <a:gd name="connsiteX1" fmla="*/ 1516843 w 1516843"/>
                <a:gd name="connsiteY1" fmla="*/ 0 h 356235"/>
                <a:gd name="connsiteX2" fmla="*/ 1262390 w 1516843"/>
                <a:gd name="connsiteY2" fmla="*/ 356235 h 356235"/>
                <a:gd name="connsiteX3" fmla="*/ 0 w 1516843"/>
                <a:gd name="connsiteY3" fmla="*/ 356235 h 3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6843" h="356235">
                  <a:moveTo>
                    <a:pt x="0" y="0"/>
                  </a:moveTo>
                  <a:lnTo>
                    <a:pt x="1516843" y="0"/>
                  </a:lnTo>
                  <a:lnTo>
                    <a:pt x="1262390" y="356235"/>
                  </a:lnTo>
                  <a:lnTo>
                    <a:pt x="0" y="356235"/>
                  </a:lnTo>
                  <a:close/>
                </a:path>
              </a:pathLst>
            </a:custGeom>
            <a:solidFill>
              <a:srgbClr val="7592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spc="-100">
                <a:latin typeface="+mn-ea"/>
              </a:endParaRPr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853725" y="1721395"/>
              <a:ext cx="1376980" cy="276999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>
                <a:buClr>
                  <a:schemeClr val="bg1">
                    <a:lumMod val="50000"/>
                  </a:schemeClr>
                </a:buClr>
                <a:buSzPct val="80000"/>
              </a:pPr>
              <a:r>
                <a:rPr lang="ko-KR" altLang="en-US" sz="1800" b="1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우수제품 지원</a:t>
              </a:r>
            </a:p>
          </p:txBody>
        </p:sp>
        <p:grpSp>
          <p:nvGrpSpPr>
            <p:cNvPr id="108" name="Group 4"/>
            <p:cNvGrpSpPr>
              <a:grpSpLocks noChangeAspect="1"/>
            </p:cNvGrpSpPr>
            <p:nvPr/>
          </p:nvGrpSpPr>
          <p:grpSpPr bwMode="auto">
            <a:xfrm>
              <a:off x="522690" y="1766888"/>
              <a:ext cx="249430" cy="238918"/>
              <a:chOff x="872" y="3889"/>
              <a:chExt cx="261" cy="250"/>
            </a:xfrm>
            <a:solidFill>
              <a:schemeClr val="bg1"/>
            </a:solidFill>
          </p:grpSpPr>
          <p:sp>
            <p:nvSpPr>
              <p:cNvPr id="109" name="Freeform 5"/>
              <p:cNvSpPr>
                <a:spLocks noEditPoints="1"/>
              </p:cNvSpPr>
              <p:nvPr/>
            </p:nvSpPr>
            <p:spPr bwMode="auto">
              <a:xfrm>
                <a:off x="921" y="3889"/>
                <a:ext cx="162" cy="161"/>
              </a:xfrm>
              <a:custGeom>
                <a:avLst/>
                <a:gdLst>
                  <a:gd name="T0" fmla="*/ 0 w 152"/>
                  <a:gd name="T1" fmla="*/ 76 h 151"/>
                  <a:gd name="T2" fmla="*/ 76 w 152"/>
                  <a:gd name="T3" fmla="*/ 0 h 151"/>
                  <a:gd name="T4" fmla="*/ 76 w 152"/>
                  <a:gd name="T5" fmla="*/ 0 h 151"/>
                  <a:gd name="T6" fmla="*/ 152 w 152"/>
                  <a:gd name="T7" fmla="*/ 76 h 151"/>
                  <a:gd name="T8" fmla="*/ 152 w 152"/>
                  <a:gd name="T9" fmla="*/ 76 h 151"/>
                  <a:gd name="T10" fmla="*/ 76 w 152"/>
                  <a:gd name="T11" fmla="*/ 151 h 151"/>
                  <a:gd name="T12" fmla="*/ 76 w 152"/>
                  <a:gd name="T13" fmla="*/ 151 h 151"/>
                  <a:gd name="T14" fmla="*/ 0 w 152"/>
                  <a:gd name="T15" fmla="*/ 76 h 151"/>
                  <a:gd name="T16" fmla="*/ 10 w 152"/>
                  <a:gd name="T17" fmla="*/ 76 h 151"/>
                  <a:gd name="T18" fmla="*/ 76 w 152"/>
                  <a:gd name="T19" fmla="*/ 141 h 151"/>
                  <a:gd name="T20" fmla="*/ 76 w 152"/>
                  <a:gd name="T21" fmla="*/ 141 h 151"/>
                  <a:gd name="T22" fmla="*/ 142 w 152"/>
                  <a:gd name="T23" fmla="*/ 76 h 151"/>
                  <a:gd name="T24" fmla="*/ 142 w 152"/>
                  <a:gd name="T25" fmla="*/ 76 h 151"/>
                  <a:gd name="T26" fmla="*/ 76 w 152"/>
                  <a:gd name="T27" fmla="*/ 10 h 151"/>
                  <a:gd name="T28" fmla="*/ 76 w 152"/>
                  <a:gd name="T29" fmla="*/ 10 h 151"/>
                  <a:gd name="T30" fmla="*/ 10 w 152"/>
                  <a:gd name="T31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2" h="151">
                    <a:moveTo>
                      <a:pt x="0" y="76"/>
                    </a:moveTo>
                    <a:cubicBezTo>
                      <a:pt x="0" y="34"/>
                      <a:pt x="34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118" y="0"/>
                      <a:pt x="152" y="34"/>
                      <a:pt x="152" y="76"/>
                    </a:cubicBezTo>
                    <a:cubicBezTo>
                      <a:pt x="152" y="76"/>
                      <a:pt x="152" y="76"/>
                      <a:pt x="152" y="76"/>
                    </a:cubicBezTo>
                    <a:cubicBezTo>
                      <a:pt x="152" y="117"/>
                      <a:pt x="118" y="151"/>
                      <a:pt x="76" y="151"/>
                    </a:cubicBezTo>
                    <a:cubicBezTo>
                      <a:pt x="76" y="151"/>
                      <a:pt x="76" y="151"/>
                      <a:pt x="76" y="151"/>
                    </a:cubicBezTo>
                    <a:cubicBezTo>
                      <a:pt x="34" y="151"/>
                      <a:pt x="0" y="117"/>
                      <a:pt x="0" y="76"/>
                    </a:cubicBezTo>
                    <a:close/>
                    <a:moveTo>
                      <a:pt x="10" y="76"/>
                    </a:moveTo>
                    <a:cubicBezTo>
                      <a:pt x="10" y="112"/>
                      <a:pt x="40" y="141"/>
                      <a:pt x="76" y="141"/>
                    </a:cubicBezTo>
                    <a:cubicBezTo>
                      <a:pt x="76" y="141"/>
                      <a:pt x="76" y="141"/>
                      <a:pt x="76" y="141"/>
                    </a:cubicBezTo>
                    <a:cubicBezTo>
                      <a:pt x="112" y="141"/>
                      <a:pt x="142" y="112"/>
                      <a:pt x="142" y="76"/>
                    </a:cubicBezTo>
                    <a:cubicBezTo>
                      <a:pt x="142" y="76"/>
                      <a:pt x="142" y="76"/>
                      <a:pt x="142" y="76"/>
                    </a:cubicBezTo>
                    <a:cubicBezTo>
                      <a:pt x="142" y="39"/>
                      <a:pt x="112" y="10"/>
                      <a:pt x="76" y="10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40" y="10"/>
                      <a:pt x="10" y="39"/>
                      <a:pt x="10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0" name="Freeform 6"/>
              <p:cNvSpPr>
                <a:spLocks/>
              </p:cNvSpPr>
              <p:nvPr/>
            </p:nvSpPr>
            <p:spPr bwMode="auto">
              <a:xfrm>
                <a:off x="999" y="3895"/>
                <a:ext cx="6" cy="149"/>
              </a:xfrm>
              <a:custGeom>
                <a:avLst/>
                <a:gdLst>
                  <a:gd name="T0" fmla="*/ 0 w 6"/>
                  <a:gd name="T1" fmla="*/ 149 h 149"/>
                  <a:gd name="T2" fmla="*/ 0 w 6"/>
                  <a:gd name="T3" fmla="*/ 0 h 149"/>
                  <a:gd name="T4" fmla="*/ 6 w 6"/>
                  <a:gd name="T5" fmla="*/ 0 h 149"/>
                  <a:gd name="T6" fmla="*/ 6 w 6"/>
                  <a:gd name="T7" fmla="*/ 149 h 149"/>
                  <a:gd name="T8" fmla="*/ 0 w 6"/>
                  <a:gd name="T9" fmla="*/ 149 h 149"/>
                  <a:gd name="T10" fmla="*/ 0 w 6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49">
                    <a:moveTo>
                      <a:pt x="0" y="149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149"/>
                    </a:lnTo>
                    <a:lnTo>
                      <a:pt x="0" y="149"/>
                    </a:lnTo>
                    <a:lnTo>
                      <a:pt x="0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1" name="Freeform 7"/>
              <p:cNvSpPr>
                <a:spLocks/>
              </p:cNvSpPr>
              <p:nvPr/>
            </p:nvSpPr>
            <p:spPr bwMode="auto">
              <a:xfrm>
                <a:off x="949" y="3896"/>
                <a:ext cx="37" cy="148"/>
              </a:xfrm>
              <a:custGeom>
                <a:avLst/>
                <a:gdLst>
                  <a:gd name="T0" fmla="*/ 0 w 35"/>
                  <a:gd name="T1" fmla="*/ 71 h 139"/>
                  <a:gd name="T2" fmla="*/ 0 w 35"/>
                  <a:gd name="T3" fmla="*/ 69 h 139"/>
                  <a:gd name="T4" fmla="*/ 0 w 35"/>
                  <a:gd name="T5" fmla="*/ 69 h 139"/>
                  <a:gd name="T6" fmla="*/ 29 w 35"/>
                  <a:gd name="T7" fmla="*/ 0 h 139"/>
                  <a:gd name="T8" fmla="*/ 29 w 35"/>
                  <a:gd name="T9" fmla="*/ 0 h 139"/>
                  <a:gd name="T10" fmla="*/ 29 w 35"/>
                  <a:gd name="T11" fmla="*/ 0 h 139"/>
                  <a:gd name="T12" fmla="*/ 33 w 35"/>
                  <a:gd name="T13" fmla="*/ 5 h 139"/>
                  <a:gd name="T14" fmla="*/ 29 w 35"/>
                  <a:gd name="T15" fmla="*/ 9 h 139"/>
                  <a:gd name="T16" fmla="*/ 29 w 35"/>
                  <a:gd name="T17" fmla="*/ 9 h 139"/>
                  <a:gd name="T18" fmla="*/ 20 w 35"/>
                  <a:gd name="T19" fmla="*/ 21 h 139"/>
                  <a:gd name="T20" fmla="*/ 20 w 35"/>
                  <a:gd name="T21" fmla="*/ 21 h 139"/>
                  <a:gd name="T22" fmla="*/ 6 w 35"/>
                  <a:gd name="T23" fmla="*/ 69 h 139"/>
                  <a:gd name="T24" fmla="*/ 6 w 35"/>
                  <a:gd name="T25" fmla="*/ 69 h 139"/>
                  <a:gd name="T26" fmla="*/ 6 w 35"/>
                  <a:gd name="T27" fmla="*/ 71 h 139"/>
                  <a:gd name="T28" fmla="*/ 6 w 35"/>
                  <a:gd name="T29" fmla="*/ 71 h 139"/>
                  <a:gd name="T30" fmla="*/ 35 w 35"/>
                  <a:gd name="T31" fmla="*/ 134 h 139"/>
                  <a:gd name="T32" fmla="*/ 35 w 35"/>
                  <a:gd name="T33" fmla="*/ 134 h 139"/>
                  <a:gd name="T34" fmla="*/ 33 w 35"/>
                  <a:gd name="T35" fmla="*/ 139 h 139"/>
                  <a:gd name="T36" fmla="*/ 0 w 35"/>
                  <a:gd name="T37" fmla="*/ 71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" h="139">
                    <a:moveTo>
                      <a:pt x="0" y="71"/>
                    </a:moveTo>
                    <a:cubicBezTo>
                      <a:pt x="0" y="70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25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1" y="6"/>
                      <a:pt x="29" y="9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6" y="12"/>
                      <a:pt x="23" y="16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13" y="32"/>
                      <a:pt x="6" y="48"/>
                      <a:pt x="6" y="69"/>
                    </a:cubicBezTo>
                    <a:cubicBezTo>
                      <a:pt x="6" y="69"/>
                      <a:pt x="6" y="69"/>
                      <a:pt x="6" y="69"/>
                    </a:cubicBezTo>
                    <a:cubicBezTo>
                      <a:pt x="6" y="69"/>
                      <a:pt x="6" y="70"/>
                      <a:pt x="6" y="71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6" y="82"/>
                      <a:pt x="8" y="119"/>
                      <a:pt x="35" y="134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33" y="139"/>
                      <a:pt x="33" y="139"/>
                      <a:pt x="33" y="139"/>
                    </a:cubicBezTo>
                    <a:cubicBezTo>
                      <a:pt x="2" y="122"/>
                      <a:pt x="0" y="82"/>
                      <a:pt x="0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2" name="Freeform 8"/>
              <p:cNvSpPr>
                <a:spLocks/>
              </p:cNvSpPr>
              <p:nvPr/>
            </p:nvSpPr>
            <p:spPr bwMode="auto">
              <a:xfrm>
                <a:off x="1019" y="3896"/>
                <a:ext cx="37" cy="148"/>
              </a:xfrm>
              <a:custGeom>
                <a:avLst/>
                <a:gdLst>
                  <a:gd name="T0" fmla="*/ 0 w 35"/>
                  <a:gd name="T1" fmla="*/ 134 h 139"/>
                  <a:gd name="T2" fmla="*/ 29 w 35"/>
                  <a:gd name="T3" fmla="*/ 71 h 139"/>
                  <a:gd name="T4" fmla="*/ 29 w 35"/>
                  <a:gd name="T5" fmla="*/ 71 h 139"/>
                  <a:gd name="T6" fmla="*/ 29 w 35"/>
                  <a:gd name="T7" fmla="*/ 69 h 139"/>
                  <a:gd name="T8" fmla="*/ 29 w 35"/>
                  <a:gd name="T9" fmla="*/ 69 h 139"/>
                  <a:gd name="T10" fmla="*/ 6 w 35"/>
                  <a:gd name="T11" fmla="*/ 9 h 139"/>
                  <a:gd name="T12" fmla="*/ 6 w 35"/>
                  <a:gd name="T13" fmla="*/ 9 h 139"/>
                  <a:gd name="T14" fmla="*/ 2 w 35"/>
                  <a:gd name="T15" fmla="*/ 5 h 139"/>
                  <a:gd name="T16" fmla="*/ 2 w 35"/>
                  <a:gd name="T17" fmla="*/ 5 h 139"/>
                  <a:gd name="T18" fmla="*/ 2 w 35"/>
                  <a:gd name="T19" fmla="*/ 5 h 139"/>
                  <a:gd name="T20" fmla="*/ 6 w 35"/>
                  <a:gd name="T21" fmla="*/ 0 h 139"/>
                  <a:gd name="T22" fmla="*/ 35 w 35"/>
                  <a:gd name="T23" fmla="*/ 68 h 139"/>
                  <a:gd name="T24" fmla="*/ 35 w 35"/>
                  <a:gd name="T25" fmla="*/ 68 h 139"/>
                  <a:gd name="T26" fmla="*/ 35 w 35"/>
                  <a:gd name="T27" fmla="*/ 71 h 139"/>
                  <a:gd name="T28" fmla="*/ 35 w 35"/>
                  <a:gd name="T29" fmla="*/ 71 h 139"/>
                  <a:gd name="T30" fmla="*/ 2 w 35"/>
                  <a:gd name="T31" fmla="*/ 139 h 139"/>
                  <a:gd name="T32" fmla="*/ 2 w 35"/>
                  <a:gd name="T33" fmla="*/ 139 h 139"/>
                  <a:gd name="T34" fmla="*/ 0 w 35"/>
                  <a:gd name="T35" fmla="*/ 134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39">
                    <a:moveTo>
                      <a:pt x="0" y="134"/>
                    </a:moveTo>
                    <a:cubicBezTo>
                      <a:pt x="27" y="119"/>
                      <a:pt x="29" y="82"/>
                      <a:pt x="29" y="71"/>
                    </a:cubicBezTo>
                    <a:cubicBezTo>
                      <a:pt x="29" y="71"/>
                      <a:pt x="29" y="71"/>
                      <a:pt x="29" y="71"/>
                    </a:cubicBezTo>
                    <a:cubicBezTo>
                      <a:pt x="29" y="70"/>
                      <a:pt x="29" y="69"/>
                      <a:pt x="29" y="69"/>
                    </a:cubicBezTo>
                    <a:cubicBezTo>
                      <a:pt x="29" y="69"/>
                      <a:pt x="29" y="69"/>
                      <a:pt x="29" y="69"/>
                    </a:cubicBezTo>
                    <a:cubicBezTo>
                      <a:pt x="29" y="38"/>
                      <a:pt x="14" y="17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6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5" y="25"/>
                      <a:pt x="35" y="68"/>
                    </a:cubicBezTo>
                    <a:cubicBezTo>
                      <a:pt x="35" y="68"/>
                      <a:pt x="35" y="68"/>
                      <a:pt x="35" y="68"/>
                    </a:cubicBezTo>
                    <a:cubicBezTo>
                      <a:pt x="35" y="68"/>
                      <a:pt x="35" y="70"/>
                      <a:pt x="35" y="71"/>
                    </a:cubicBezTo>
                    <a:cubicBezTo>
                      <a:pt x="35" y="71"/>
                      <a:pt x="35" y="71"/>
                      <a:pt x="35" y="71"/>
                    </a:cubicBezTo>
                    <a:cubicBezTo>
                      <a:pt x="35" y="82"/>
                      <a:pt x="33" y="122"/>
                      <a:pt x="2" y="139"/>
                    </a:cubicBezTo>
                    <a:cubicBezTo>
                      <a:pt x="2" y="139"/>
                      <a:pt x="2" y="139"/>
                      <a:pt x="2" y="139"/>
                    </a:cubicBezTo>
                    <a:cubicBezTo>
                      <a:pt x="0" y="134"/>
                      <a:pt x="0" y="134"/>
                      <a:pt x="0" y="1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3" name="Freeform 9"/>
              <p:cNvSpPr>
                <a:spLocks noEditPoints="1"/>
              </p:cNvSpPr>
              <p:nvPr/>
            </p:nvSpPr>
            <p:spPr bwMode="auto">
              <a:xfrm>
                <a:off x="934" y="3936"/>
                <a:ext cx="136" cy="16"/>
              </a:xfrm>
              <a:custGeom>
                <a:avLst/>
                <a:gdLst>
                  <a:gd name="T0" fmla="*/ 0 w 128"/>
                  <a:gd name="T1" fmla="*/ 5 h 15"/>
                  <a:gd name="T2" fmla="*/ 3 w 128"/>
                  <a:gd name="T3" fmla="*/ 0 h 15"/>
                  <a:gd name="T4" fmla="*/ 6 w 128"/>
                  <a:gd name="T5" fmla="*/ 1 h 15"/>
                  <a:gd name="T6" fmla="*/ 6 w 128"/>
                  <a:gd name="T7" fmla="*/ 1 h 15"/>
                  <a:gd name="T8" fmla="*/ 16 w 128"/>
                  <a:gd name="T9" fmla="*/ 4 h 15"/>
                  <a:gd name="T10" fmla="*/ 16 w 128"/>
                  <a:gd name="T11" fmla="*/ 4 h 15"/>
                  <a:gd name="T12" fmla="*/ 59 w 128"/>
                  <a:gd name="T13" fmla="*/ 9 h 15"/>
                  <a:gd name="T14" fmla="*/ 59 w 128"/>
                  <a:gd name="T15" fmla="*/ 9 h 15"/>
                  <a:gd name="T16" fmla="*/ 127 w 128"/>
                  <a:gd name="T17" fmla="*/ 1 h 15"/>
                  <a:gd name="T18" fmla="*/ 127 w 128"/>
                  <a:gd name="T19" fmla="*/ 1 h 15"/>
                  <a:gd name="T20" fmla="*/ 128 w 128"/>
                  <a:gd name="T21" fmla="*/ 7 h 15"/>
                  <a:gd name="T22" fmla="*/ 59 w 128"/>
                  <a:gd name="T23" fmla="*/ 15 h 15"/>
                  <a:gd name="T24" fmla="*/ 59 w 128"/>
                  <a:gd name="T25" fmla="*/ 15 h 15"/>
                  <a:gd name="T26" fmla="*/ 0 w 128"/>
                  <a:gd name="T27" fmla="*/ 5 h 15"/>
                  <a:gd name="T28" fmla="*/ 0 w 128"/>
                  <a:gd name="T29" fmla="*/ 5 h 15"/>
                  <a:gd name="T30" fmla="*/ 0 w 128"/>
                  <a:gd name="T31" fmla="*/ 5 h 15"/>
                  <a:gd name="T32" fmla="*/ 0 w 128"/>
                  <a:gd name="T33" fmla="*/ 5 h 15"/>
                  <a:gd name="T34" fmla="*/ 0 w 128"/>
                  <a:gd name="T35" fmla="*/ 5 h 15"/>
                  <a:gd name="T36" fmla="*/ 0 w 128"/>
                  <a:gd name="T3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8" h="15">
                    <a:moveTo>
                      <a:pt x="0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2"/>
                      <a:pt x="12" y="3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26" y="7"/>
                      <a:pt x="40" y="9"/>
                      <a:pt x="59" y="9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77" y="9"/>
                      <a:pt x="99" y="7"/>
                      <a:pt x="127" y="1"/>
                    </a:cubicBezTo>
                    <a:cubicBezTo>
                      <a:pt x="127" y="1"/>
                      <a:pt x="127" y="1"/>
                      <a:pt x="127" y="1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00" y="13"/>
                      <a:pt x="77" y="15"/>
                      <a:pt x="59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19" y="15"/>
                      <a:pt x="1" y="5"/>
                      <a:pt x="0" y="5"/>
                    </a:cubicBezTo>
                    <a:close/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4" name="Freeform 10"/>
              <p:cNvSpPr>
                <a:spLocks noEditPoints="1"/>
              </p:cNvSpPr>
              <p:nvPr/>
            </p:nvSpPr>
            <p:spPr bwMode="auto">
              <a:xfrm>
                <a:off x="933" y="3993"/>
                <a:ext cx="136" cy="22"/>
              </a:xfrm>
              <a:custGeom>
                <a:avLst/>
                <a:gdLst>
                  <a:gd name="T0" fmla="*/ 0 w 128"/>
                  <a:gd name="T1" fmla="*/ 5 h 20"/>
                  <a:gd name="T2" fmla="*/ 3 w 128"/>
                  <a:gd name="T3" fmla="*/ 0 h 20"/>
                  <a:gd name="T4" fmla="*/ 7 w 128"/>
                  <a:gd name="T5" fmla="*/ 2 h 20"/>
                  <a:gd name="T6" fmla="*/ 7 w 128"/>
                  <a:gd name="T7" fmla="*/ 2 h 20"/>
                  <a:gd name="T8" fmla="*/ 18 w 128"/>
                  <a:gd name="T9" fmla="*/ 7 h 20"/>
                  <a:gd name="T10" fmla="*/ 18 w 128"/>
                  <a:gd name="T11" fmla="*/ 7 h 20"/>
                  <a:gd name="T12" fmla="*/ 62 w 128"/>
                  <a:gd name="T13" fmla="*/ 14 h 20"/>
                  <a:gd name="T14" fmla="*/ 62 w 128"/>
                  <a:gd name="T15" fmla="*/ 14 h 20"/>
                  <a:gd name="T16" fmla="*/ 126 w 128"/>
                  <a:gd name="T17" fmla="*/ 1 h 20"/>
                  <a:gd name="T18" fmla="*/ 126 w 128"/>
                  <a:gd name="T19" fmla="*/ 1 h 20"/>
                  <a:gd name="T20" fmla="*/ 128 w 128"/>
                  <a:gd name="T21" fmla="*/ 7 h 20"/>
                  <a:gd name="T22" fmla="*/ 62 w 128"/>
                  <a:gd name="T23" fmla="*/ 20 h 20"/>
                  <a:gd name="T24" fmla="*/ 62 w 128"/>
                  <a:gd name="T25" fmla="*/ 20 h 20"/>
                  <a:gd name="T26" fmla="*/ 0 w 128"/>
                  <a:gd name="T27" fmla="*/ 5 h 20"/>
                  <a:gd name="T28" fmla="*/ 0 w 128"/>
                  <a:gd name="T29" fmla="*/ 5 h 20"/>
                  <a:gd name="T30" fmla="*/ 0 w 128"/>
                  <a:gd name="T31" fmla="*/ 5 h 20"/>
                  <a:gd name="T32" fmla="*/ 0 w 128"/>
                  <a:gd name="T33" fmla="*/ 5 h 20"/>
                  <a:gd name="T34" fmla="*/ 0 w 128"/>
                  <a:gd name="T35" fmla="*/ 5 h 20"/>
                  <a:gd name="T36" fmla="*/ 0 w 128"/>
                  <a:gd name="T37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8" h="20">
                    <a:moveTo>
                      <a:pt x="0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4" y="1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9" y="4"/>
                      <a:pt x="13" y="5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28" y="10"/>
                      <a:pt x="43" y="14"/>
                      <a:pt x="62" y="14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80" y="14"/>
                      <a:pt x="102" y="11"/>
                      <a:pt x="126" y="1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03" y="16"/>
                      <a:pt x="81" y="20"/>
                      <a:pt x="62" y="20"/>
                    </a:cubicBezTo>
                    <a:cubicBezTo>
                      <a:pt x="62" y="20"/>
                      <a:pt x="62" y="20"/>
                      <a:pt x="62" y="20"/>
                    </a:cubicBezTo>
                    <a:cubicBezTo>
                      <a:pt x="23" y="20"/>
                      <a:pt x="0" y="5"/>
                      <a:pt x="0" y="5"/>
                    </a:cubicBezTo>
                    <a:close/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5" name="Freeform 11"/>
              <p:cNvSpPr>
                <a:spLocks/>
              </p:cNvSpPr>
              <p:nvPr/>
            </p:nvSpPr>
            <p:spPr bwMode="auto">
              <a:xfrm>
                <a:off x="1006" y="3935"/>
                <a:ext cx="127" cy="204"/>
              </a:xfrm>
              <a:custGeom>
                <a:avLst/>
                <a:gdLst>
                  <a:gd name="T0" fmla="*/ 21 w 119"/>
                  <a:gd name="T1" fmla="*/ 111 h 192"/>
                  <a:gd name="T2" fmla="*/ 86 w 119"/>
                  <a:gd name="T3" fmla="*/ 79 h 192"/>
                  <a:gd name="T4" fmla="*/ 104 w 119"/>
                  <a:gd name="T5" fmla="*/ 11 h 192"/>
                  <a:gd name="T6" fmla="*/ 119 w 119"/>
                  <a:gd name="T7" fmla="*/ 15 h 192"/>
                  <a:gd name="T8" fmla="*/ 110 w 119"/>
                  <a:gd name="T9" fmla="*/ 96 h 192"/>
                  <a:gd name="T10" fmla="*/ 49 w 119"/>
                  <a:gd name="T11" fmla="*/ 140 h 192"/>
                  <a:gd name="T12" fmla="*/ 58 w 119"/>
                  <a:gd name="T13" fmla="*/ 192 h 192"/>
                  <a:gd name="T14" fmla="*/ 10 w 119"/>
                  <a:gd name="T15" fmla="*/ 192 h 192"/>
                  <a:gd name="T16" fmla="*/ 5 w 119"/>
                  <a:gd name="T17" fmla="*/ 142 h 192"/>
                  <a:gd name="T18" fmla="*/ 21 w 119"/>
                  <a:gd name="T19" fmla="*/ 11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92">
                    <a:moveTo>
                      <a:pt x="21" y="111"/>
                    </a:moveTo>
                    <a:cubicBezTo>
                      <a:pt x="86" y="79"/>
                      <a:pt x="86" y="79"/>
                      <a:pt x="86" y="79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4" y="11"/>
                      <a:pt x="112" y="0"/>
                      <a:pt x="119" y="15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49" y="140"/>
                      <a:pt x="49" y="140"/>
                      <a:pt x="49" y="140"/>
                    </a:cubicBezTo>
                    <a:cubicBezTo>
                      <a:pt x="58" y="192"/>
                      <a:pt x="58" y="192"/>
                      <a:pt x="58" y="192"/>
                    </a:cubicBezTo>
                    <a:cubicBezTo>
                      <a:pt x="10" y="192"/>
                      <a:pt x="10" y="192"/>
                      <a:pt x="10" y="192"/>
                    </a:cubicBezTo>
                    <a:cubicBezTo>
                      <a:pt x="5" y="142"/>
                      <a:pt x="5" y="142"/>
                      <a:pt x="5" y="142"/>
                    </a:cubicBezTo>
                    <a:cubicBezTo>
                      <a:pt x="5" y="142"/>
                      <a:pt x="0" y="120"/>
                      <a:pt x="21" y="1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  <p:sp>
            <p:nvSpPr>
              <p:cNvPr id="116" name="Freeform 12"/>
              <p:cNvSpPr>
                <a:spLocks/>
              </p:cNvSpPr>
              <p:nvPr/>
            </p:nvSpPr>
            <p:spPr bwMode="auto">
              <a:xfrm>
                <a:off x="872" y="3935"/>
                <a:ext cx="126" cy="204"/>
              </a:xfrm>
              <a:custGeom>
                <a:avLst/>
                <a:gdLst>
                  <a:gd name="T0" fmla="*/ 98 w 118"/>
                  <a:gd name="T1" fmla="*/ 111 h 192"/>
                  <a:gd name="T2" fmla="*/ 33 w 118"/>
                  <a:gd name="T3" fmla="*/ 79 h 192"/>
                  <a:gd name="T4" fmla="*/ 15 w 118"/>
                  <a:gd name="T5" fmla="*/ 11 h 192"/>
                  <a:gd name="T6" fmla="*/ 0 w 118"/>
                  <a:gd name="T7" fmla="*/ 15 h 192"/>
                  <a:gd name="T8" fmla="*/ 9 w 118"/>
                  <a:gd name="T9" fmla="*/ 96 h 192"/>
                  <a:gd name="T10" fmla="*/ 70 w 118"/>
                  <a:gd name="T11" fmla="*/ 140 h 192"/>
                  <a:gd name="T12" fmla="*/ 61 w 118"/>
                  <a:gd name="T13" fmla="*/ 192 h 192"/>
                  <a:gd name="T14" fmla="*/ 109 w 118"/>
                  <a:gd name="T15" fmla="*/ 192 h 192"/>
                  <a:gd name="T16" fmla="*/ 113 w 118"/>
                  <a:gd name="T17" fmla="*/ 142 h 192"/>
                  <a:gd name="T18" fmla="*/ 98 w 118"/>
                  <a:gd name="T19" fmla="*/ 11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8" h="192">
                    <a:moveTo>
                      <a:pt x="98" y="111"/>
                    </a:moveTo>
                    <a:cubicBezTo>
                      <a:pt x="33" y="79"/>
                      <a:pt x="33" y="79"/>
                      <a:pt x="33" y="79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6" y="0"/>
                      <a:pt x="0" y="15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70" y="140"/>
                      <a:pt x="70" y="140"/>
                      <a:pt x="70" y="140"/>
                    </a:cubicBezTo>
                    <a:cubicBezTo>
                      <a:pt x="61" y="192"/>
                      <a:pt x="61" y="192"/>
                      <a:pt x="61" y="192"/>
                    </a:cubicBezTo>
                    <a:cubicBezTo>
                      <a:pt x="109" y="192"/>
                      <a:pt x="109" y="192"/>
                      <a:pt x="109" y="192"/>
                    </a:cubicBezTo>
                    <a:cubicBezTo>
                      <a:pt x="113" y="142"/>
                      <a:pt x="113" y="142"/>
                      <a:pt x="113" y="142"/>
                    </a:cubicBezTo>
                    <a:cubicBezTo>
                      <a:pt x="113" y="142"/>
                      <a:pt x="118" y="120"/>
                      <a:pt x="98" y="1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b="1" spc="-100">
                  <a:latin typeface="+mn-ea"/>
                </a:endParaRPr>
              </a:p>
            </p:txBody>
          </p:sp>
        </p:grpSp>
      </p:grpSp>
      <p:grpSp>
        <p:nvGrpSpPr>
          <p:cNvPr id="21" name="그룹 20"/>
          <p:cNvGrpSpPr/>
          <p:nvPr/>
        </p:nvGrpSpPr>
        <p:grpSpPr>
          <a:xfrm>
            <a:off x="498342" y="1517183"/>
            <a:ext cx="4253046" cy="567624"/>
            <a:chOff x="498342" y="1535113"/>
            <a:chExt cx="4253046" cy="567624"/>
          </a:xfrm>
        </p:grpSpPr>
        <p:sp>
          <p:nvSpPr>
            <p:cNvPr id="160" name="모서리가 둥근 직사각형 159"/>
            <p:cNvSpPr/>
            <p:nvPr/>
          </p:nvSpPr>
          <p:spPr>
            <a:xfrm>
              <a:off x="1320006" y="1535113"/>
              <a:ext cx="3431382" cy="567624"/>
            </a:xfrm>
            <a:prstGeom prst="roundRect">
              <a:avLst>
                <a:gd name="adj" fmla="val 7438"/>
              </a:avLst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61" name="직사각형 124"/>
            <p:cNvSpPr/>
            <p:nvPr/>
          </p:nvSpPr>
          <p:spPr>
            <a:xfrm>
              <a:off x="2487188" y="1536135"/>
              <a:ext cx="2077667" cy="557140"/>
            </a:xfrm>
            <a:prstGeom prst="roundRect">
              <a:avLst>
                <a:gd name="adj" fmla="val 0"/>
              </a:avLst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기술개발제품 시범구매</a:t>
              </a:r>
            </a:p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우수조달제품 지정</a:t>
              </a:r>
            </a:p>
          </p:txBody>
        </p:sp>
        <p:grpSp>
          <p:nvGrpSpPr>
            <p:cNvPr id="168" name="그룹 167"/>
            <p:cNvGrpSpPr/>
            <p:nvPr/>
          </p:nvGrpSpPr>
          <p:grpSpPr>
            <a:xfrm>
              <a:off x="498342" y="1592264"/>
              <a:ext cx="1887927" cy="453322"/>
              <a:chOff x="498343" y="2519364"/>
              <a:chExt cx="1118450" cy="453322"/>
            </a:xfrm>
          </p:grpSpPr>
          <p:sp>
            <p:nvSpPr>
              <p:cNvPr id="170" name="모서리가 둥근 직사각형 169"/>
              <p:cNvSpPr/>
              <p:nvPr/>
            </p:nvSpPr>
            <p:spPr>
              <a:xfrm>
                <a:off x="498343" y="2519364"/>
                <a:ext cx="1118450" cy="453322"/>
              </a:xfrm>
              <a:prstGeom prst="roundRect">
                <a:avLst>
                  <a:gd name="adj" fmla="val 11064"/>
                </a:avLst>
              </a:prstGeom>
              <a:gradFill flip="none" rotWithShape="1">
                <a:gsLst>
                  <a:gs pos="50000">
                    <a:srgbClr val="458ABA"/>
                  </a:gs>
                  <a:gs pos="50000">
                    <a:srgbClr val="1A4A99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  <p:sp>
            <p:nvSpPr>
              <p:cNvPr id="171" name="모서리가 둥근 직사각형 170"/>
              <p:cNvSpPr/>
              <p:nvPr/>
            </p:nvSpPr>
            <p:spPr>
              <a:xfrm>
                <a:off x="510721" y="2536339"/>
                <a:ext cx="1093694" cy="419372"/>
              </a:xfrm>
              <a:prstGeom prst="roundRect">
                <a:avLst>
                  <a:gd name="adj" fmla="val 90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</p:grpSp>
        <p:pic>
          <p:nvPicPr>
            <p:cNvPr id="172" name="그림 171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53" t="4011" r="17595" b="5788"/>
            <a:stretch/>
          </p:blipFill>
          <p:spPr>
            <a:xfrm>
              <a:off x="937773" y="1622028"/>
              <a:ext cx="1009064" cy="393794"/>
            </a:xfrm>
            <a:prstGeom prst="rect">
              <a:avLst/>
            </a:prstGeom>
          </p:spPr>
        </p:pic>
      </p:grpSp>
      <p:sp>
        <p:nvSpPr>
          <p:cNvPr id="189" name="직사각형 188"/>
          <p:cNvSpPr/>
          <p:nvPr/>
        </p:nvSpPr>
        <p:spPr>
          <a:xfrm>
            <a:off x="353770" y="2276754"/>
            <a:ext cx="4488079" cy="222352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33" b="1" spc="-100">
              <a:latin typeface="+mn-ea"/>
            </a:endParaRPr>
          </a:p>
        </p:txBody>
      </p:sp>
      <p:sp>
        <p:nvSpPr>
          <p:cNvPr id="191" name="직사각형 190"/>
          <p:cNvSpPr/>
          <p:nvPr/>
        </p:nvSpPr>
        <p:spPr>
          <a:xfrm>
            <a:off x="1693937" y="2392046"/>
            <a:ext cx="147057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93" name="자유형 192"/>
          <p:cNvSpPr/>
          <p:nvPr/>
        </p:nvSpPr>
        <p:spPr>
          <a:xfrm>
            <a:off x="760170" y="2279953"/>
            <a:ext cx="2504524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359016 w 1516843"/>
              <a:gd name="connsiteY2" fmla="*/ 356235 h 356235"/>
              <a:gd name="connsiteX3" fmla="*/ 0 w 1516843"/>
              <a:gd name="connsiteY3" fmla="*/ 356235 h 356235"/>
              <a:gd name="connsiteX4" fmla="*/ 0 w 1516843"/>
              <a:gd name="connsiteY4" fmla="*/ 0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359016" y="356235"/>
                </a:lnTo>
                <a:lnTo>
                  <a:pt x="0" y="356235"/>
                </a:lnTo>
                <a:lnTo>
                  <a:pt x="0" y="0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94" name="자유형 193"/>
          <p:cNvSpPr/>
          <p:nvPr/>
        </p:nvSpPr>
        <p:spPr>
          <a:xfrm>
            <a:off x="3059197" y="2279953"/>
            <a:ext cx="340178" cy="311785"/>
          </a:xfrm>
          <a:custGeom>
            <a:avLst/>
            <a:gdLst>
              <a:gd name="connsiteX0" fmla="*/ 254453 w 340178"/>
              <a:gd name="connsiteY0" fmla="*/ 0 h 356235"/>
              <a:gd name="connsiteX1" fmla="*/ 340178 w 340178"/>
              <a:gd name="connsiteY1" fmla="*/ 0 h 356235"/>
              <a:gd name="connsiteX2" fmla="*/ 85725 w 340178"/>
              <a:gd name="connsiteY2" fmla="*/ 356235 h 356235"/>
              <a:gd name="connsiteX3" fmla="*/ 0 w 340178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178" h="356235">
                <a:moveTo>
                  <a:pt x="254453" y="0"/>
                </a:moveTo>
                <a:lnTo>
                  <a:pt x="340178" y="0"/>
                </a:lnTo>
                <a:lnTo>
                  <a:pt x="85725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95" name="자유형 194"/>
          <p:cNvSpPr/>
          <p:nvPr/>
        </p:nvSpPr>
        <p:spPr>
          <a:xfrm>
            <a:off x="353770" y="2279953"/>
            <a:ext cx="1516843" cy="311785"/>
          </a:xfrm>
          <a:custGeom>
            <a:avLst/>
            <a:gdLst>
              <a:gd name="connsiteX0" fmla="*/ 0 w 1516843"/>
              <a:gd name="connsiteY0" fmla="*/ 0 h 356235"/>
              <a:gd name="connsiteX1" fmla="*/ 1516843 w 1516843"/>
              <a:gd name="connsiteY1" fmla="*/ 0 h 356235"/>
              <a:gd name="connsiteX2" fmla="*/ 1262390 w 1516843"/>
              <a:gd name="connsiteY2" fmla="*/ 356235 h 356235"/>
              <a:gd name="connsiteX3" fmla="*/ 0 w 1516843"/>
              <a:gd name="connsiteY3" fmla="*/ 356235 h 356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843" h="356235">
                <a:moveTo>
                  <a:pt x="0" y="0"/>
                </a:moveTo>
                <a:lnTo>
                  <a:pt x="1516843" y="0"/>
                </a:lnTo>
                <a:lnTo>
                  <a:pt x="1262390" y="356235"/>
                </a:lnTo>
                <a:lnTo>
                  <a:pt x="0" y="356235"/>
                </a:lnTo>
                <a:close/>
              </a:path>
            </a:pathLst>
          </a:custGeom>
          <a:solidFill>
            <a:srgbClr val="A791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spc="-100">
              <a:latin typeface="+mn-ea"/>
            </a:endParaRPr>
          </a:p>
        </p:txBody>
      </p:sp>
      <p:sp>
        <p:nvSpPr>
          <p:cNvPr id="196" name="직사각형 195"/>
          <p:cNvSpPr/>
          <p:nvPr/>
        </p:nvSpPr>
        <p:spPr>
          <a:xfrm>
            <a:off x="721720" y="2274148"/>
            <a:ext cx="2168863" cy="2769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>
              <a:buClr>
                <a:schemeClr val="bg1">
                  <a:lumMod val="50000"/>
                </a:schemeClr>
              </a:buClr>
              <a:buSzPct val="80000"/>
            </a:pPr>
            <a:r>
              <a:rPr lang="ko-KR" altLang="en-US" sz="1800" b="1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사업화 자금 지원 확대</a:t>
            </a:r>
          </a:p>
        </p:txBody>
      </p:sp>
      <p:grpSp>
        <p:nvGrpSpPr>
          <p:cNvPr id="180" name="그룹 179"/>
          <p:cNvGrpSpPr/>
          <p:nvPr/>
        </p:nvGrpSpPr>
        <p:grpSpPr>
          <a:xfrm>
            <a:off x="498342" y="3878849"/>
            <a:ext cx="4253046" cy="567624"/>
            <a:chOff x="498342" y="2462213"/>
            <a:chExt cx="4253046" cy="567624"/>
          </a:xfrm>
        </p:grpSpPr>
        <p:sp>
          <p:nvSpPr>
            <p:cNvPr id="181" name="모서리가 둥근 직사각형 180"/>
            <p:cNvSpPr/>
            <p:nvPr/>
          </p:nvSpPr>
          <p:spPr>
            <a:xfrm>
              <a:off x="1320006" y="2462213"/>
              <a:ext cx="3431382" cy="567624"/>
            </a:xfrm>
            <a:prstGeom prst="roundRect">
              <a:avLst>
                <a:gd name="adj" fmla="val 7438"/>
              </a:avLst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2" name="직사각형 124"/>
            <p:cNvSpPr/>
            <p:nvPr/>
          </p:nvSpPr>
          <p:spPr>
            <a:xfrm>
              <a:off x="2487188" y="2617892"/>
              <a:ext cx="2077667" cy="247825"/>
            </a:xfrm>
            <a:prstGeom prst="roundRect">
              <a:avLst>
                <a:gd name="adj" fmla="val 0"/>
              </a:avLst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정책자금 지원 규모 확대</a:t>
              </a:r>
            </a:p>
          </p:txBody>
        </p:sp>
        <p:grpSp>
          <p:nvGrpSpPr>
            <p:cNvPr id="183" name="그룹 182"/>
            <p:cNvGrpSpPr/>
            <p:nvPr/>
          </p:nvGrpSpPr>
          <p:grpSpPr>
            <a:xfrm>
              <a:off x="498342" y="2519364"/>
              <a:ext cx="1887927" cy="453322"/>
              <a:chOff x="498343" y="2519364"/>
              <a:chExt cx="1118450" cy="453322"/>
            </a:xfrm>
          </p:grpSpPr>
          <p:sp>
            <p:nvSpPr>
              <p:cNvPr id="185" name="모서리가 둥근 직사각형 184"/>
              <p:cNvSpPr/>
              <p:nvPr/>
            </p:nvSpPr>
            <p:spPr>
              <a:xfrm>
                <a:off x="498343" y="2519364"/>
                <a:ext cx="1118450" cy="453322"/>
              </a:xfrm>
              <a:prstGeom prst="roundRect">
                <a:avLst>
                  <a:gd name="adj" fmla="val 11064"/>
                </a:avLst>
              </a:prstGeom>
              <a:gradFill flip="none" rotWithShape="1">
                <a:gsLst>
                  <a:gs pos="50000">
                    <a:srgbClr val="458ABA"/>
                  </a:gs>
                  <a:gs pos="50000">
                    <a:srgbClr val="1A4A99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  <p:sp>
            <p:nvSpPr>
              <p:cNvPr id="186" name="모서리가 둥근 직사각형 185"/>
              <p:cNvSpPr/>
              <p:nvPr/>
            </p:nvSpPr>
            <p:spPr>
              <a:xfrm>
                <a:off x="510721" y="2536339"/>
                <a:ext cx="1093694" cy="419372"/>
              </a:xfrm>
              <a:prstGeom prst="roundRect">
                <a:avLst>
                  <a:gd name="adj" fmla="val 90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</p:grpSp>
        <p:pic>
          <p:nvPicPr>
            <p:cNvPr id="184" name="그림 18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2305" y="2600702"/>
              <a:ext cx="1800000" cy="290646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498342" y="3264487"/>
            <a:ext cx="4253046" cy="567624"/>
            <a:chOff x="498342" y="3233735"/>
            <a:chExt cx="4253046" cy="567624"/>
          </a:xfrm>
        </p:grpSpPr>
        <p:sp>
          <p:nvSpPr>
            <p:cNvPr id="174" name="모서리가 둥근 직사각형 173"/>
            <p:cNvSpPr/>
            <p:nvPr/>
          </p:nvSpPr>
          <p:spPr>
            <a:xfrm>
              <a:off x="1320006" y="3233735"/>
              <a:ext cx="3431382" cy="567624"/>
            </a:xfrm>
            <a:prstGeom prst="roundRect">
              <a:avLst>
                <a:gd name="adj" fmla="val 7438"/>
              </a:avLst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5" name="직사각형 124"/>
            <p:cNvSpPr/>
            <p:nvPr/>
          </p:nvSpPr>
          <p:spPr>
            <a:xfrm>
              <a:off x="2487188" y="3389414"/>
              <a:ext cx="2077667" cy="247825"/>
            </a:xfrm>
            <a:prstGeom prst="roundRect">
              <a:avLst>
                <a:gd name="adj" fmla="val 0"/>
              </a:avLst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R&amp;D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사업화 전용보증 </a:t>
              </a:r>
            </a:p>
          </p:txBody>
        </p:sp>
        <p:grpSp>
          <p:nvGrpSpPr>
            <p:cNvPr id="176" name="그룹 175"/>
            <p:cNvGrpSpPr/>
            <p:nvPr/>
          </p:nvGrpSpPr>
          <p:grpSpPr>
            <a:xfrm>
              <a:off x="498342" y="3290886"/>
              <a:ext cx="1887927" cy="453322"/>
              <a:chOff x="498343" y="2519364"/>
              <a:chExt cx="1118450" cy="453322"/>
            </a:xfrm>
          </p:grpSpPr>
          <p:sp>
            <p:nvSpPr>
              <p:cNvPr id="178" name="모서리가 둥근 직사각형 177"/>
              <p:cNvSpPr/>
              <p:nvPr/>
            </p:nvSpPr>
            <p:spPr>
              <a:xfrm>
                <a:off x="498343" y="2519364"/>
                <a:ext cx="1118450" cy="453322"/>
              </a:xfrm>
              <a:prstGeom prst="roundRect">
                <a:avLst>
                  <a:gd name="adj" fmla="val 11064"/>
                </a:avLst>
              </a:prstGeom>
              <a:gradFill flip="none" rotWithShape="1">
                <a:gsLst>
                  <a:gs pos="50000">
                    <a:srgbClr val="458ABA"/>
                  </a:gs>
                  <a:gs pos="50000">
                    <a:srgbClr val="1A4A99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  <p:sp>
            <p:nvSpPr>
              <p:cNvPr id="179" name="모서리가 둥근 직사각형 178"/>
              <p:cNvSpPr/>
              <p:nvPr/>
            </p:nvSpPr>
            <p:spPr>
              <a:xfrm>
                <a:off x="510721" y="2536339"/>
                <a:ext cx="1093694" cy="419372"/>
              </a:xfrm>
              <a:prstGeom prst="roundRect">
                <a:avLst>
                  <a:gd name="adj" fmla="val 90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</p:grpSp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8" t="10970" r="1358" b="10970"/>
            <a:stretch/>
          </p:blipFill>
          <p:spPr>
            <a:xfrm>
              <a:off x="566745" y="3401774"/>
              <a:ext cx="1751120" cy="231546"/>
            </a:xfrm>
            <a:prstGeom prst="rect">
              <a:avLst/>
            </a:prstGeom>
          </p:spPr>
        </p:pic>
      </p:grpSp>
      <p:grpSp>
        <p:nvGrpSpPr>
          <p:cNvPr id="23" name="그룹 22"/>
          <p:cNvGrpSpPr/>
          <p:nvPr/>
        </p:nvGrpSpPr>
        <p:grpSpPr>
          <a:xfrm>
            <a:off x="498342" y="2650124"/>
            <a:ext cx="4253046" cy="567624"/>
            <a:chOff x="498342" y="2614610"/>
            <a:chExt cx="4253046" cy="567624"/>
          </a:xfrm>
        </p:grpSpPr>
        <p:sp>
          <p:nvSpPr>
            <p:cNvPr id="153" name="모서리가 둥근 직사각형 152"/>
            <p:cNvSpPr/>
            <p:nvPr/>
          </p:nvSpPr>
          <p:spPr>
            <a:xfrm>
              <a:off x="1320006" y="2614610"/>
              <a:ext cx="3431382" cy="567624"/>
            </a:xfrm>
            <a:prstGeom prst="roundRect">
              <a:avLst>
                <a:gd name="adj" fmla="val 7438"/>
              </a:avLst>
            </a:prstGeom>
            <a:pattFill prst="dkUpDiag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5" name="직사각형 124"/>
            <p:cNvSpPr/>
            <p:nvPr/>
          </p:nvSpPr>
          <p:spPr>
            <a:xfrm>
              <a:off x="2487188" y="2770289"/>
              <a:ext cx="2077667" cy="247825"/>
            </a:xfrm>
            <a:prstGeom prst="roundRect">
              <a:avLst>
                <a:gd name="adj" fmla="val 0"/>
              </a:avLst>
            </a:prstGeom>
          </p:spPr>
          <p:txBody>
            <a:bodyPr wrap="square" lIns="0" tIns="0" rIns="0" bIns="0" anchor="ctr">
              <a:spAutoFit/>
            </a:bodyPr>
            <a:lstStyle/>
            <a:p>
              <a:pPr>
                <a:lnSpc>
                  <a:spcPct val="110000"/>
                </a:lnSpc>
                <a:spcAft>
                  <a:spcPts val="300"/>
                </a:spcAft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대출자금 지원규모 확대</a:t>
              </a: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498342" y="2671761"/>
              <a:ext cx="1887927" cy="453322"/>
              <a:chOff x="498343" y="2519364"/>
              <a:chExt cx="1118450" cy="453322"/>
            </a:xfrm>
          </p:grpSpPr>
          <p:sp>
            <p:nvSpPr>
              <p:cNvPr id="154" name="모서리가 둥근 직사각형 153"/>
              <p:cNvSpPr/>
              <p:nvPr/>
            </p:nvSpPr>
            <p:spPr>
              <a:xfrm>
                <a:off x="498343" y="2519364"/>
                <a:ext cx="1118450" cy="453322"/>
              </a:xfrm>
              <a:prstGeom prst="roundRect">
                <a:avLst>
                  <a:gd name="adj" fmla="val 11064"/>
                </a:avLst>
              </a:prstGeom>
              <a:gradFill flip="none" rotWithShape="1">
                <a:gsLst>
                  <a:gs pos="50000">
                    <a:srgbClr val="458ABA"/>
                  </a:gs>
                  <a:gs pos="50000">
                    <a:srgbClr val="1A4A99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  <p:sp>
            <p:nvSpPr>
              <p:cNvPr id="156" name="모서리가 둥근 직사각형 155"/>
              <p:cNvSpPr/>
              <p:nvPr/>
            </p:nvSpPr>
            <p:spPr>
              <a:xfrm>
                <a:off x="510721" y="2536339"/>
                <a:ext cx="1093694" cy="419372"/>
              </a:xfrm>
              <a:prstGeom prst="roundRect">
                <a:avLst>
                  <a:gd name="adj" fmla="val 90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ko-KR" sz="1200" b="1" spc="-100" dirty="0">
                  <a:latin typeface="+mn-ea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930107" y="2708080"/>
              <a:ext cx="1024396" cy="380685"/>
              <a:chOff x="618135" y="2555683"/>
              <a:chExt cx="1024396" cy="380685"/>
            </a:xfrm>
          </p:grpSpPr>
          <p:sp>
            <p:nvSpPr>
              <p:cNvPr id="187" name="직사각형 186"/>
              <p:cNvSpPr/>
              <p:nvPr/>
            </p:nvSpPr>
            <p:spPr>
              <a:xfrm>
                <a:off x="1161630" y="2638303"/>
                <a:ext cx="480901" cy="21544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1400" dirty="0" smtClean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17375E"/>
                    </a:solidFill>
                    <a:latin typeface="HY헤드라인M" panose="02030600000101010101" pitchFamily="18" charset="-127"/>
                    <a:ea typeface="HY헤드라인M" panose="02030600000101010101" pitchFamily="18" charset="-127"/>
                  </a:rPr>
                  <a:t>은행</a:t>
                </a:r>
                <a:endParaRPr lang="ko-KR" altLang="en-US" sz="1400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17375E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endParaRPr>
              </a:p>
            </p:txBody>
          </p:sp>
          <p:pic>
            <p:nvPicPr>
              <p:cNvPr id="16" name="그림 15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8135" y="2555683"/>
                <a:ext cx="509952" cy="380685"/>
              </a:xfrm>
              <a:prstGeom prst="rect">
                <a:avLst/>
              </a:prstGeom>
            </p:spPr>
          </p:pic>
        </p:grpSp>
      </p:grpSp>
      <p:pic>
        <p:nvPicPr>
          <p:cNvPr id="220" name="그림 2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84" y="2300018"/>
            <a:ext cx="317116" cy="317116"/>
          </a:xfrm>
          <a:prstGeom prst="rect">
            <a:avLst/>
          </a:prstGeom>
        </p:spPr>
      </p:pic>
      <p:sp>
        <p:nvSpPr>
          <p:cNvPr id="218" name="직사각형 217"/>
          <p:cNvSpPr/>
          <p:nvPr/>
        </p:nvSpPr>
        <p:spPr>
          <a:xfrm>
            <a:off x="5664026" y="1120310"/>
            <a:ext cx="3180064" cy="16520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33" b="1" spc="-100">
              <a:latin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64582" y="1239576"/>
            <a:ext cx="1230333" cy="1453235"/>
          </a:xfrm>
          <a:prstGeom prst="rect">
            <a:avLst/>
          </a:prstGeom>
        </p:spPr>
      </p:pic>
      <p:sp>
        <p:nvSpPr>
          <p:cNvPr id="93" name="직사각형 92"/>
          <p:cNvSpPr/>
          <p:nvPr/>
        </p:nvSpPr>
        <p:spPr>
          <a:xfrm>
            <a:off x="6806108" y="1483517"/>
            <a:ext cx="2038090" cy="98693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2000" b="1" spc="-150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우수 </a:t>
            </a:r>
            <a:r>
              <a:rPr lang="en-US" altLang="ko-KR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br>
              <a:rPr lang="en-US" altLang="ko-KR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제품의</a:t>
            </a:r>
            <a:r>
              <a:rPr lang="ko-KR" altLang="en-US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/>
            </a:r>
            <a:br>
              <a:rPr lang="ko-KR" altLang="en-US" sz="2000" b="1" spc="-150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</a:br>
            <a:r>
              <a:rPr lang="ko-KR" altLang="en-US" sz="2000" b="1" spc="-150" dirty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매출 발생 기대</a:t>
            </a:r>
          </a:p>
        </p:txBody>
      </p:sp>
      <p:sp>
        <p:nvSpPr>
          <p:cNvPr id="223" name="직사각형 222"/>
          <p:cNvSpPr/>
          <p:nvPr/>
        </p:nvSpPr>
        <p:spPr>
          <a:xfrm>
            <a:off x="5664026" y="2848229"/>
            <a:ext cx="3180064" cy="16520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33" b="1" spc="-100">
              <a:latin typeface="+mn-ea"/>
            </a:endParaRPr>
          </a:p>
        </p:txBody>
      </p:sp>
      <p:sp>
        <p:nvSpPr>
          <p:cNvPr id="225" name="직사각형 224"/>
          <p:cNvSpPr/>
          <p:nvPr/>
        </p:nvSpPr>
        <p:spPr>
          <a:xfrm>
            <a:off x="6816741" y="3222069"/>
            <a:ext cx="2038090" cy="98693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 algn="ctr">
              <a:lnSpc>
                <a:spcPct val="110000"/>
              </a:lnSpc>
            </a:pPr>
            <a:r>
              <a:rPr lang="ko-KR" altLang="en-US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</a:t>
            </a:r>
            <a:r>
              <a:rPr lang="ko-KR" altLang="en-US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  <a:t> </a:t>
            </a:r>
            <a:br>
              <a:rPr lang="ko-KR" altLang="en-US" sz="2000" b="1" spc="-150" dirty="0" smtClea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rgbClr val="E25101"/>
                </a:solidFill>
                <a:latin typeface="+mn-ea"/>
              </a:rPr>
            </a:br>
            <a:r>
              <a:rPr lang="ko-KR" altLang="en-US" sz="2000" b="1" spc="-100" dirty="0" smtClean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E25101"/>
                </a:solidFill>
                <a:latin typeface="맑은 고딕" panose="020B0503020000020004" pitchFamily="50" charset="-127"/>
              </a:rPr>
              <a:t>체감효과</a:t>
            </a:r>
            <a:r>
              <a:rPr lang="en-US" altLang="ko-KR" sz="2000" b="1" spc="-100" dirty="0" smtClean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E25101"/>
                </a:solidFill>
                <a:latin typeface="맑은 고딕" panose="020B0503020000020004" pitchFamily="50" charset="-127"/>
              </a:rPr>
              <a:t/>
            </a:r>
            <a:br>
              <a:rPr lang="en-US" altLang="ko-KR" sz="2000" b="1" spc="-100" dirty="0" smtClean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E25101"/>
                </a:solidFill>
                <a:latin typeface="맑은 고딕" panose="020B0503020000020004" pitchFamily="50" charset="-127"/>
              </a:rPr>
            </a:br>
            <a:r>
              <a:rPr lang="ko-KR" altLang="en-US" sz="2000" b="1" spc="-100" dirty="0" smtClean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상승 </a:t>
            </a:r>
            <a:endParaRPr lang="ko-KR" altLang="en-US" sz="2000" b="1" spc="-1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맑은 고딕" panose="020B0503020000020004" pitchFamily="50" charset="-127"/>
            </a:endParaRPr>
          </a:p>
        </p:txBody>
      </p:sp>
      <p:pic>
        <p:nvPicPr>
          <p:cNvPr id="91" name="그림 90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568850"/>
            <a:ext cx="5292728" cy="117178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13"/>
          <a:srcRect r="2355" b="11799"/>
          <a:stretch/>
        </p:blipFill>
        <p:spPr>
          <a:xfrm>
            <a:off x="5831920" y="2935403"/>
            <a:ext cx="1095656" cy="144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모서리가 둥근 직사각형 90"/>
          <p:cNvSpPr/>
          <p:nvPr/>
        </p:nvSpPr>
        <p:spPr>
          <a:xfrm>
            <a:off x="3195941" y="1667108"/>
            <a:ext cx="2750673" cy="309768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w="6350" cap="rnd" cmpd="sng" algn="ctr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prstDash val="solid"/>
          </a:ln>
          <a:effectLst/>
        </p:spPr>
        <p:txBody>
          <a:bodyPr rtlCol="0" anchor="ctr"/>
          <a:lstStyle/>
          <a:p>
            <a:pPr algn="ctr" defTabSz="1019175" latinLnBrk="0">
              <a:lnSpc>
                <a:spcPct val="90000"/>
              </a:lnSpc>
              <a:buClr>
                <a:srgbClr val="969696"/>
              </a:buClr>
              <a:buSzPct val="60000"/>
            </a:pPr>
            <a:endParaRPr lang="ko-KR" altLang="en-US" sz="1000" b="1" kern="0" spc="-10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92" name="모서리가 둥근 직사각형 91"/>
          <p:cNvSpPr/>
          <p:nvPr/>
        </p:nvSpPr>
        <p:spPr>
          <a:xfrm>
            <a:off x="250826" y="1667108"/>
            <a:ext cx="2750673" cy="309768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w="6350" cap="rnd" cmpd="sng" algn="ctr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prstDash val="solid"/>
          </a:ln>
          <a:effectLst/>
        </p:spPr>
        <p:txBody>
          <a:bodyPr rtlCol="0" anchor="ctr"/>
          <a:lstStyle/>
          <a:p>
            <a:pPr algn="ctr" defTabSz="1019175" latinLnBrk="0">
              <a:lnSpc>
                <a:spcPct val="90000"/>
              </a:lnSpc>
              <a:buClr>
                <a:srgbClr val="969696"/>
              </a:buClr>
              <a:buSzPct val="60000"/>
            </a:pPr>
            <a:endParaRPr lang="ko-KR" altLang="en-US" sz="1000" b="1" kern="0" spc="-10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6142503" y="1667108"/>
            <a:ext cx="2750673" cy="456123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w="6350" cap="rnd" cmpd="sng" algn="ctr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prstDash val="solid"/>
          </a:ln>
          <a:effectLst/>
        </p:spPr>
        <p:txBody>
          <a:bodyPr rtlCol="0" anchor="ctr"/>
          <a:lstStyle/>
          <a:p>
            <a:pPr algn="ctr" defTabSz="1019175" latinLnBrk="0">
              <a:lnSpc>
                <a:spcPct val="90000"/>
              </a:lnSpc>
              <a:buClr>
                <a:srgbClr val="969696"/>
              </a:buClr>
              <a:buSzPct val="60000"/>
            </a:pPr>
            <a:endParaRPr lang="ko-KR" altLang="en-US" sz="1000" b="1" kern="0" spc="-100" dirty="0">
              <a:solidFill>
                <a:sysClr val="windowText" lastClr="000000"/>
              </a:solidFill>
              <a:latin typeface="+mn-ea"/>
            </a:endParaRPr>
          </a:p>
        </p:txBody>
      </p:sp>
      <p:cxnSp>
        <p:nvCxnSpPr>
          <p:cNvPr id="84" name="직선 연결선 83"/>
          <p:cNvCxnSpPr/>
          <p:nvPr/>
        </p:nvCxnSpPr>
        <p:spPr>
          <a:xfrm>
            <a:off x="250826" y="1616932"/>
            <a:ext cx="2749227" cy="0"/>
          </a:xfrm>
          <a:prstGeom prst="line">
            <a:avLst/>
          </a:pr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연결선 85"/>
          <p:cNvCxnSpPr/>
          <p:nvPr/>
        </p:nvCxnSpPr>
        <p:spPr>
          <a:xfrm>
            <a:off x="3196664" y="1616932"/>
            <a:ext cx="2749227" cy="0"/>
          </a:xfrm>
          <a:prstGeom prst="line">
            <a:avLst/>
          </a:pr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>
            <a:off x="6142503" y="1616932"/>
            <a:ext cx="2749227" cy="0"/>
          </a:xfrm>
          <a:prstGeom prst="line">
            <a:avLst/>
          </a:pr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3357" y="494656"/>
            <a:ext cx="535563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/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F5FA5"/>
                </a:solidFill>
                <a:latin typeface="맑은 고딕" panose="020B0503020000020004" pitchFamily="50" charset="-127"/>
              </a:rPr>
              <a:t>추진전략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_(4) 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사람에 투자하는 </a:t>
            </a:r>
            <a:r>
              <a:rPr lang="en-US" altLang="ko-KR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R&amp;D </a:t>
            </a:r>
            <a:r>
              <a:rPr lang="ko-KR" altLang="en-US" sz="2400" b="1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맑은 고딕" panose="020B0503020000020004" pitchFamily="50" charset="-127"/>
              </a:rPr>
              <a:t>지원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03208" y="998389"/>
            <a:ext cx="1445909" cy="55399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18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지원 자금 </a:t>
            </a: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비례</a:t>
            </a:r>
            <a: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/>
            </a:r>
            <a:b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</a:b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청년인력채용</a:t>
            </a:r>
            <a:endParaRPr kumimoji="1" lang="ko-KR" altLang="en-US" sz="1800" b="1" kern="0" spc="-100" dirty="0">
              <a:ln>
                <a:solidFill>
                  <a:srgbClr val="6D88AF">
                    <a:alpha val="0"/>
                  </a:srgbClr>
                </a:solidFill>
              </a:ln>
              <a:solidFill>
                <a:srgbClr val="004A73"/>
              </a:solidFill>
              <a:latin typeface="+mn-ea"/>
              <a:ea typeface="+mn-ea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773783" y="998389"/>
            <a:ext cx="1594988" cy="55399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18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청년인력 </a:t>
            </a:r>
            <a:r>
              <a:rPr kumimoji="1" lang="ko-KR" altLang="en-US" sz="1800" b="1" kern="0" spc="-100" dirty="0" err="1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채용시</a:t>
            </a:r>
            <a: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/>
            </a:r>
            <a:b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</a:b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민간부담 </a:t>
            </a:r>
            <a:r>
              <a:rPr kumimoji="1" lang="ko-KR" altLang="en-US" sz="18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완화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720345" y="998389"/>
            <a:ext cx="1594987" cy="55399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>
            <a:defPPr>
              <a:defRPr lang="ko-KR"/>
            </a:defPPr>
            <a:lvl1pPr marL="288000" indent="-288000">
              <a:lnSpc>
                <a:spcPct val="130000"/>
              </a:lnSpc>
              <a:buAutoNum type="arabicPeriod"/>
              <a:defRPr sz="240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99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Rix고딕 B" pitchFamily="18" charset="-127"/>
                <a:ea typeface="Rix고딕 B" pitchFamily="18" charset="-127"/>
              </a:defRPr>
            </a:lvl1pPr>
          </a:lstStyle>
          <a:p>
            <a:pPr marL="0" indent="0" algn="ctr" defTabSz="836613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None/>
              <a:tabLst>
                <a:tab pos="152400" algn="l"/>
                <a:tab pos="303213" algn="l"/>
                <a:tab pos="461963" algn="l"/>
              </a:tabLst>
              <a:defRPr/>
            </a:pP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청년고용</a:t>
            </a:r>
            <a: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/>
            </a:r>
            <a:br>
              <a:rPr kumimoji="1" lang="en-US" altLang="ko-KR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</a:br>
            <a:r>
              <a:rPr kumimoji="1" lang="ko-KR" altLang="en-US" sz="1800" b="1" kern="0" spc="-100" dirty="0" err="1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납부기술료</a:t>
            </a:r>
            <a:r>
              <a:rPr kumimoji="1" lang="ko-KR" altLang="en-US" sz="1800" b="1" kern="0" spc="-100" dirty="0" smtClean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004A73"/>
                </a:solidFill>
                <a:latin typeface="+mn-ea"/>
                <a:ea typeface="+mn-ea"/>
              </a:rPr>
              <a:t>감면</a:t>
            </a:r>
          </a:p>
        </p:txBody>
      </p:sp>
      <p:pic>
        <p:nvPicPr>
          <p:cNvPr id="102" name="그림 101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2336947" y="3568851"/>
            <a:ext cx="5292724" cy="117178"/>
          </a:xfrm>
          <a:prstGeom prst="rect">
            <a:avLst/>
          </a:prstGeom>
        </p:spPr>
      </p:pic>
      <p:pic>
        <p:nvPicPr>
          <p:cNvPr id="103" name="그림 102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8221" y="3568850"/>
            <a:ext cx="5292728" cy="117178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0" y="3086100"/>
            <a:ext cx="9144000" cy="3187701"/>
            <a:chOff x="0" y="3076575"/>
            <a:chExt cx="9144000" cy="3197226"/>
          </a:xfrm>
        </p:grpSpPr>
        <p:sp>
          <p:nvSpPr>
            <p:cNvPr id="48" name="직사각형 47"/>
            <p:cNvSpPr/>
            <p:nvPr/>
          </p:nvSpPr>
          <p:spPr>
            <a:xfrm>
              <a:off x="0" y="3076575"/>
              <a:ext cx="9144000" cy="3197226"/>
            </a:xfrm>
            <a:prstGeom prst="rect">
              <a:avLst/>
            </a:prstGeom>
            <a:solidFill>
              <a:srgbClr val="90D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" rIns="36000" bIns="7200" rtlCol="0" anchor="ctr"/>
            <a:lstStyle/>
            <a:p>
              <a:pPr algn="ctr"/>
              <a:endParaRPr lang="ko-KR" altLang="en-US" sz="800" b="1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cxnSp>
          <p:nvCxnSpPr>
            <p:cNvPr id="14" name="직선 연결선 13"/>
            <p:cNvCxnSpPr/>
            <p:nvPr/>
          </p:nvCxnSpPr>
          <p:spPr>
            <a:xfrm>
              <a:off x="3098720" y="3105150"/>
              <a:ext cx="0" cy="308610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>
              <a:off x="6044559" y="3105150"/>
              <a:ext cx="0" cy="308610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그룹 56"/>
          <p:cNvGrpSpPr/>
          <p:nvPr/>
        </p:nvGrpSpPr>
        <p:grpSpPr>
          <a:xfrm>
            <a:off x="315284" y="3200731"/>
            <a:ext cx="2621757" cy="1241987"/>
            <a:chOff x="345053" y="5332532"/>
            <a:chExt cx="2150465" cy="1018729"/>
          </a:xfrm>
        </p:grpSpPr>
        <p:sp>
          <p:nvSpPr>
            <p:cNvPr id="58" name="TextBox 57"/>
            <p:cNvSpPr txBox="1"/>
            <p:nvPr/>
          </p:nvSpPr>
          <p:spPr>
            <a:xfrm>
              <a:off x="661620" y="5332532"/>
              <a:ext cx="1517331" cy="20196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6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정부지원금 총액 기준</a:t>
              </a:r>
            </a:p>
          </p:txBody>
        </p:sp>
        <p:cxnSp>
          <p:nvCxnSpPr>
            <p:cNvPr id="65" name="직선 연결선 64"/>
            <p:cNvCxnSpPr/>
            <p:nvPr/>
          </p:nvCxnSpPr>
          <p:spPr>
            <a:xfrm>
              <a:off x="345053" y="5588367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/>
            <p:cNvSpPr txBox="1"/>
            <p:nvPr/>
          </p:nvSpPr>
          <p:spPr>
            <a:xfrm>
              <a:off x="509755" y="5644341"/>
              <a:ext cx="1821060" cy="580636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en-US" altLang="ko-KR" sz="2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4</a:t>
              </a:r>
              <a:r>
                <a:rPr kumimoji="1" lang="ko-KR" altLang="en-US" sz="28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억</a:t>
              </a:r>
              <a:r>
                <a:rPr kumimoji="1" lang="ko-KR" altLang="en-US" sz="18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원당</a:t>
              </a:r>
              <a:endParaRPr kumimoji="1" lang="ko-KR" altLang="en-US" sz="18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endParaRPr>
            </a:p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청년인력 </a:t>
              </a:r>
              <a:r>
                <a:rPr kumimoji="1" lang="en-US" altLang="ko-KR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1</a:t>
              </a: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명 의무채용</a:t>
              </a:r>
            </a:p>
          </p:txBody>
        </p:sp>
        <p:cxnSp>
          <p:nvCxnSpPr>
            <p:cNvPr id="110" name="직선 연결선 109"/>
            <p:cNvCxnSpPr/>
            <p:nvPr/>
          </p:nvCxnSpPr>
          <p:spPr>
            <a:xfrm>
              <a:off x="345053" y="6351261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그룹 110"/>
          <p:cNvGrpSpPr/>
          <p:nvPr/>
        </p:nvGrpSpPr>
        <p:grpSpPr>
          <a:xfrm>
            <a:off x="3260398" y="3200735"/>
            <a:ext cx="2621757" cy="1241988"/>
            <a:chOff x="345053" y="5332532"/>
            <a:chExt cx="2150465" cy="1018729"/>
          </a:xfrm>
        </p:grpSpPr>
        <p:sp>
          <p:nvSpPr>
            <p:cNvPr id="112" name="TextBox 111"/>
            <p:cNvSpPr txBox="1"/>
            <p:nvPr/>
          </p:nvSpPr>
          <p:spPr>
            <a:xfrm>
              <a:off x="946941" y="5332532"/>
              <a:ext cx="946688" cy="20196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6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의무채용외에</a:t>
              </a:r>
              <a:endParaRPr kumimoji="1" lang="ko-KR" altLang="en-US" sz="16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113" name="직선 연결선 112"/>
            <p:cNvCxnSpPr/>
            <p:nvPr/>
          </p:nvCxnSpPr>
          <p:spPr>
            <a:xfrm>
              <a:off x="345053" y="5588367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457818" y="5616384"/>
              <a:ext cx="1924932" cy="706861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추가 청년인력 </a:t>
              </a:r>
              <a:r>
                <a:rPr kumimoji="1" lang="ko-KR" altLang="en-US" sz="20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채용시</a:t>
              </a:r>
              <a:endParaRPr kumimoji="1" lang="ko-KR" altLang="en-US" sz="20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rgbClr val="E25101"/>
                </a:solidFill>
                <a:latin typeface="+mn-ea"/>
                <a:ea typeface="+mn-ea"/>
              </a:endParaRPr>
            </a:p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6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현금부담금을</a:t>
              </a:r>
            </a:p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인건비만큼 현물로 대체</a:t>
              </a:r>
            </a:p>
          </p:txBody>
        </p:sp>
        <p:cxnSp>
          <p:nvCxnSpPr>
            <p:cNvPr id="115" name="직선 연결선 114"/>
            <p:cNvCxnSpPr/>
            <p:nvPr/>
          </p:nvCxnSpPr>
          <p:spPr>
            <a:xfrm>
              <a:off x="345053" y="6351261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그룹 115"/>
          <p:cNvGrpSpPr/>
          <p:nvPr/>
        </p:nvGrpSpPr>
        <p:grpSpPr>
          <a:xfrm>
            <a:off x="6206961" y="3200731"/>
            <a:ext cx="2621757" cy="1241987"/>
            <a:chOff x="345053" y="5332532"/>
            <a:chExt cx="2150465" cy="1018729"/>
          </a:xfrm>
        </p:grpSpPr>
        <p:sp>
          <p:nvSpPr>
            <p:cNvPr id="117" name="TextBox 116"/>
            <p:cNvSpPr txBox="1"/>
            <p:nvPr/>
          </p:nvSpPr>
          <p:spPr>
            <a:xfrm>
              <a:off x="637296" y="5332532"/>
              <a:ext cx="1565980" cy="20196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6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기술실시계약 체결 전</a:t>
              </a:r>
            </a:p>
          </p:txBody>
        </p:sp>
        <p:cxnSp>
          <p:nvCxnSpPr>
            <p:cNvPr id="118" name="직선 연결선 117"/>
            <p:cNvCxnSpPr/>
            <p:nvPr/>
          </p:nvCxnSpPr>
          <p:spPr>
            <a:xfrm>
              <a:off x="345053" y="5588367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/>
            <p:cNvSpPr txBox="1"/>
            <p:nvPr/>
          </p:nvSpPr>
          <p:spPr>
            <a:xfrm>
              <a:off x="501866" y="5629006"/>
              <a:ext cx="1836838" cy="681616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en-US" altLang="ko-KR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6</a:t>
              </a:r>
              <a:r>
                <a:rPr kumimoji="1" lang="ko-KR" altLang="en-US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개월 이내 </a:t>
              </a:r>
              <a:r>
                <a:rPr kumimoji="1" lang="ko-KR" altLang="en-US" sz="2000" b="1" kern="0" spc="-10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청년인력</a:t>
              </a:r>
              <a:r>
                <a:rPr kumimoji="1" lang="en-US" altLang="ko-KR" sz="2000" b="1" kern="0" spc="-10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/>
              </a:r>
              <a:br>
                <a:rPr kumimoji="1" lang="en-US" altLang="ko-KR" sz="2000" b="1" kern="0" spc="-10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</a:br>
              <a:r>
                <a:rPr kumimoji="1" lang="ko-KR" altLang="en-US" sz="16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채용시</a:t>
              </a:r>
              <a:r>
                <a:rPr kumimoji="1" lang="ko-KR" altLang="en-US" sz="16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</a:p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8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기술료</a:t>
              </a: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 납부유예</a:t>
              </a:r>
            </a:p>
          </p:txBody>
        </p:sp>
        <p:cxnSp>
          <p:nvCxnSpPr>
            <p:cNvPr id="120" name="직선 연결선 119"/>
            <p:cNvCxnSpPr/>
            <p:nvPr/>
          </p:nvCxnSpPr>
          <p:spPr>
            <a:xfrm>
              <a:off x="345053" y="6351261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302" y="4812483"/>
            <a:ext cx="709949" cy="71137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3" name="그룹 122"/>
          <p:cNvGrpSpPr/>
          <p:nvPr/>
        </p:nvGrpSpPr>
        <p:grpSpPr>
          <a:xfrm>
            <a:off x="3263604" y="5448484"/>
            <a:ext cx="1043345" cy="828000"/>
            <a:chOff x="517211" y="2197873"/>
            <a:chExt cx="718993" cy="756000"/>
          </a:xfrm>
        </p:grpSpPr>
        <p:grpSp>
          <p:nvGrpSpPr>
            <p:cNvPr id="124" name="그룹 212"/>
            <p:cNvGrpSpPr/>
            <p:nvPr/>
          </p:nvGrpSpPr>
          <p:grpSpPr>
            <a:xfrm flipH="1">
              <a:off x="517226" y="2313716"/>
              <a:ext cx="718978" cy="524315"/>
              <a:chOff x="6640721" y="1089025"/>
              <a:chExt cx="159508" cy="288000"/>
            </a:xfrm>
          </p:grpSpPr>
          <p:sp>
            <p:nvSpPr>
              <p:cNvPr id="128" name="직사각형 127"/>
              <p:cNvSpPr/>
              <p:nvPr/>
            </p:nvSpPr>
            <p:spPr>
              <a:xfrm>
                <a:off x="6640721" y="1089025"/>
                <a:ext cx="159508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ko-KR" altLang="en-US" sz="14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sp>
            <p:nvSpPr>
              <p:cNvPr id="129" name="직사각형 128"/>
              <p:cNvSpPr/>
              <p:nvPr/>
            </p:nvSpPr>
            <p:spPr>
              <a:xfrm>
                <a:off x="6640721" y="1233025"/>
                <a:ext cx="159508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/>
              </a:bodyPr>
              <a:lstStyle/>
              <a:p>
                <a:pPr algn="ctr"/>
                <a:endParaRPr lang="ko-KR" altLang="en-US" sz="14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  <p:pic>
          <p:nvPicPr>
            <p:cNvPr id="125" name="그림 12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828888" y="2546557"/>
              <a:ext cx="756000" cy="58631"/>
            </a:xfrm>
            <a:prstGeom prst="rect">
              <a:avLst/>
            </a:prstGeom>
          </p:spPr>
        </p:pic>
        <p:sp>
          <p:nvSpPr>
            <p:cNvPr id="126" name="TextBox 125"/>
            <p:cNvSpPr txBox="1"/>
            <p:nvPr/>
          </p:nvSpPr>
          <p:spPr>
            <a:xfrm flipH="1">
              <a:off x="576246" y="2449773"/>
              <a:ext cx="600939" cy="2290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고용창출</a:t>
              </a:r>
            </a:p>
          </p:txBody>
        </p:sp>
        <p:pic>
          <p:nvPicPr>
            <p:cNvPr id="127" name="그림 126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68527" y="2546557"/>
              <a:ext cx="756000" cy="58631"/>
            </a:xfrm>
            <a:prstGeom prst="rect">
              <a:avLst/>
            </a:prstGeom>
          </p:spPr>
        </p:pic>
      </p:grpSp>
      <p:grpSp>
        <p:nvGrpSpPr>
          <p:cNvPr id="130" name="그룹 129"/>
          <p:cNvGrpSpPr/>
          <p:nvPr/>
        </p:nvGrpSpPr>
        <p:grpSpPr>
          <a:xfrm>
            <a:off x="4844754" y="5448484"/>
            <a:ext cx="1043345" cy="828000"/>
            <a:chOff x="517211" y="2197873"/>
            <a:chExt cx="718993" cy="756000"/>
          </a:xfrm>
        </p:grpSpPr>
        <p:grpSp>
          <p:nvGrpSpPr>
            <p:cNvPr id="131" name="그룹 212"/>
            <p:cNvGrpSpPr/>
            <p:nvPr/>
          </p:nvGrpSpPr>
          <p:grpSpPr>
            <a:xfrm flipH="1">
              <a:off x="517226" y="2313716"/>
              <a:ext cx="718978" cy="524315"/>
              <a:chOff x="6640721" y="1089025"/>
              <a:chExt cx="159508" cy="288000"/>
            </a:xfrm>
          </p:grpSpPr>
          <p:sp>
            <p:nvSpPr>
              <p:cNvPr id="135" name="직사각형 134"/>
              <p:cNvSpPr/>
              <p:nvPr/>
            </p:nvSpPr>
            <p:spPr>
              <a:xfrm>
                <a:off x="6640721" y="1089025"/>
                <a:ext cx="159508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ko-KR" altLang="en-US" sz="14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  <p:sp>
            <p:nvSpPr>
              <p:cNvPr id="136" name="직사각형 135"/>
              <p:cNvSpPr/>
              <p:nvPr/>
            </p:nvSpPr>
            <p:spPr>
              <a:xfrm>
                <a:off x="6640721" y="1233025"/>
                <a:ext cx="159508" cy="14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rmAutofit/>
              </a:bodyPr>
              <a:lstStyle/>
              <a:p>
                <a:pPr algn="ctr"/>
                <a:endParaRPr lang="ko-KR" altLang="en-US" sz="14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n-ea"/>
                </a:endParaRPr>
              </a:p>
            </p:txBody>
          </p:sp>
        </p:grpSp>
        <p:pic>
          <p:nvPicPr>
            <p:cNvPr id="132" name="그림 131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828888" y="2546557"/>
              <a:ext cx="756000" cy="58631"/>
            </a:xfrm>
            <a:prstGeom prst="rect">
              <a:avLst/>
            </a:prstGeom>
          </p:spPr>
        </p:pic>
        <p:sp>
          <p:nvSpPr>
            <p:cNvPr id="133" name="TextBox 132"/>
            <p:cNvSpPr txBox="1"/>
            <p:nvPr/>
          </p:nvSpPr>
          <p:spPr>
            <a:xfrm flipH="1">
              <a:off x="576246" y="2335265"/>
              <a:ext cx="600939" cy="4580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기업부담</a:t>
              </a:r>
              <a:b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</a:b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완화</a:t>
              </a:r>
            </a:p>
          </p:txBody>
        </p:sp>
        <p:pic>
          <p:nvPicPr>
            <p:cNvPr id="134" name="그림 133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68527" y="2546557"/>
              <a:ext cx="756000" cy="58631"/>
            </a:xfrm>
            <a:prstGeom prst="rect">
              <a:avLst/>
            </a:prstGeom>
          </p:spPr>
        </p:pic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026" y="4811058"/>
            <a:ext cx="712800" cy="712800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그룹 19"/>
          <p:cNvGrpSpPr/>
          <p:nvPr/>
        </p:nvGrpSpPr>
        <p:grpSpPr>
          <a:xfrm>
            <a:off x="315284" y="4761683"/>
            <a:ext cx="2618552" cy="448151"/>
            <a:chOff x="315284" y="5404036"/>
            <a:chExt cx="2618552" cy="827999"/>
          </a:xfrm>
        </p:grpSpPr>
        <p:sp>
          <p:nvSpPr>
            <p:cNvPr id="146" name="직사각형 145"/>
            <p:cNvSpPr/>
            <p:nvPr/>
          </p:nvSpPr>
          <p:spPr>
            <a:xfrm flipH="1">
              <a:off x="315284" y="5504111"/>
              <a:ext cx="2618552" cy="627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ko-KR" altLang="en-US" sz="1400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 flipH="1">
              <a:off x="718062" y="5532815"/>
              <a:ext cx="1812997" cy="51178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ko-KR" altLang="en-US" sz="1800" b="1" spc="-1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청년인력 고용확대</a:t>
              </a:r>
            </a:p>
          </p:txBody>
        </p:sp>
        <p:pic>
          <p:nvPicPr>
            <p:cNvPr id="145" name="그림 144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56175" y="5775495"/>
              <a:ext cx="827999" cy="85081"/>
            </a:xfrm>
            <a:prstGeom prst="rect">
              <a:avLst/>
            </a:prstGeom>
          </p:spPr>
        </p:pic>
        <p:pic>
          <p:nvPicPr>
            <p:cNvPr id="149" name="그림 148"/>
            <p:cNvPicPr preferRelativeResize="0"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2477295" y="5775495"/>
              <a:ext cx="827999" cy="85081"/>
            </a:xfrm>
            <a:prstGeom prst="rect">
              <a:avLst/>
            </a:prstGeom>
          </p:spPr>
        </p:pic>
      </p:grpSp>
      <p:grpSp>
        <p:nvGrpSpPr>
          <p:cNvPr id="29" name="그룹 28"/>
          <p:cNvGrpSpPr/>
          <p:nvPr/>
        </p:nvGrpSpPr>
        <p:grpSpPr>
          <a:xfrm>
            <a:off x="286816" y="5453908"/>
            <a:ext cx="1208610" cy="774438"/>
            <a:chOff x="286816" y="5468197"/>
            <a:chExt cx="1208610" cy="774438"/>
          </a:xfrm>
        </p:grpSpPr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6816" y="5577273"/>
              <a:ext cx="321773" cy="665362"/>
            </a:xfrm>
            <a:prstGeom prst="rect">
              <a:avLst/>
            </a:prstGeom>
          </p:spPr>
        </p:pic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754" y="5473651"/>
              <a:ext cx="403580" cy="768984"/>
            </a:xfrm>
            <a:prstGeom prst="rect">
              <a:avLst/>
            </a:prstGeom>
          </p:spPr>
        </p:pic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33644" y="5468197"/>
              <a:ext cx="261782" cy="774438"/>
            </a:xfrm>
            <a:prstGeom prst="rect">
              <a:avLst/>
            </a:prstGeom>
          </p:spPr>
        </p:pic>
        <p:sp>
          <p:nvSpPr>
            <p:cNvPr id="28" name="오른쪽 화살표 27"/>
            <p:cNvSpPr/>
            <p:nvPr/>
          </p:nvSpPr>
          <p:spPr>
            <a:xfrm>
              <a:off x="563678" y="5752156"/>
              <a:ext cx="181986" cy="122387"/>
            </a:xfrm>
            <a:prstGeom prst="rightArrow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rgbClr val="ECECEC">
                    <a:alpha val="5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오른쪽 화살표 156"/>
            <p:cNvSpPr/>
            <p:nvPr/>
          </p:nvSpPr>
          <p:spPr>
            <a:xfrm>
              <a:off x="1039896" y="5752156"/>
              <a:ext cx="181986" cy="122387"/>
            </a:xfrm>
            <a:prstGeom prst="rightArrow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50000">
                  <a:srgbClr val="ECECEC">
                    <a:alpha val="50000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9" name="모서리가 둥근 직사각형 158"/>
          <p:cNvSpPr/>
          <p:nvPr/>
        </p:nvSpPr>
        <p:spPr>
          <a:xfrm>
            <a:off x="1449612" y="5213687"/>
            <a:ext cx="1551887" cy="989296"/>
          </a:xfrm>
          <a:prstGeom prst="roundRect">
            <a:avLst>
              <a:gd name="adj" fmla="val 0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720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 defTabSz="914400" fontAlgn="ctr">
              <a:lnSpc>
                <a:spcPct val="110000"/>
              </a:lnSpc>
              <a:spcAft>
                <a:spcPts val="300"/>
              </a:spcAft>
              <a:buClr>
                <a:srgbClr val="3EA3CB"/>
              </a:buClr>
              <a:buSzPct val="100000"/>
              <a:buBlip>
                <a:blip r:embed="rId9"/>
              </a:buBlip>
              <a:tabLst>
                <a:tab pos="355600" algn="l"/>
              </a:tabLst>
            </a:pPr>
            <a:r>
              <a:rPr lang="ko-KR" altLang="en-US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청년인력 </a:t>
            </a:r>
            <a:r>
              <a:rPr lang="ko-KR" altLang="en-US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범위 </a:t>
            </a:r>
            <a:r>
              <a:rPr lang="en-US" altLang="ko-KR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 </a:t>
            </a:r>
            <a:r>
              <a:rPr lang="en-US" altLang="ko-KR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ko-KR" altLang="en-US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만 </a:t>
            </a:r>
            <a:r>
              <a:rPr lang="en-US" altLang="ko-KR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18</a:t>
            </a:r>
            <a:r>
              <a:rPr lang="ko-KR" altLang="en-US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 이상  </a:t>
            </a:r>
            <a:r>
              <a:rPr lang="en-US" altLang="ko-KR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34</a:t>
            </a:r>
            <a:r>
              <a:rPr lang="ko-KR" altLang="en-US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 </a:t>
            </a:r>
            <a:r>
              <a:rPr lang="ko-KR" altLang="en-US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이하 </a:t>
            </a:r>
            <a:r>
              <a:rPr lang="en-US" altLang="ko-KR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/>
            </a:r>
            <a:br>
              <a:rPr lang="en-US" altLang="ko-KR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</a:br>
            <a:r>
              <a:rPr lang="en-US" altLang="ko-KR" sz="1300" b="1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채용시점 기준</a:t>
            </a:r>
            <a:r>
              <a:rPr lang="en-US" altLang="ko-KR" sz="13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</a:p>
        </p:txBody>
      </p:sp>
      <p:grpSp>
        <p:nvGrpSpPr>
          <p:cNvPr id="160" name="그룹 159"/>
          <p:cNvGrpSpPr/>
          <p:nvPr/>
        </p:nvGrpSpPr>
        <p:grpSpPr>
          <a:xfrm>
            <a:off x="4352958" y="4977029"/>
            <a:ext cx="444362" cy="444358"/>
            <a:chOff x="3455193" y="2432496"/>
            <a:chExt cx="271219" cy="271219"/>
          </a:xfrm>
        </p:grpSpPr>
        <p:sp>
          <p:nvSpPr>
            <p:cNvPr id="161" name="타원 160"/>
            <p:cNvSpPr/>
            <p:nvPr/>
          </p:nvSpPr>
          <p:spPr>
            <a:xfrm>
              <a:off x="3455193" y="2432496"/>
              <a:ext cx="271219" cy="271219"/>
            </a:xfrm>
            <a:prstGeom prst="ellipse">
              <a:avLst/>
            </a:prstGeom>
            <a:gradFill flip="none" rotWithShape="1">
              <a:gsLst>
                <a:gs pos="65000">
                  <a:schemeClr val="bg1"/>
                </a:gs>
                <a:gs pos="26000">
                  <a:schemeClr val="bg1">
                    <a:lumMod val="8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6350">
              <a:solidFill>
                <a:schemeClr val="bg1">
                  <a:lumMod val="75000"/>
                </a:schemeClr>
              </a:solidFill>
            </a:ln>
            <a:effectLst>
              <a:outerShdw blurRad="25400" sx="101000" sy="101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 spc="-100">
                <a:latin typeface="+mn-ea"/>
              </a:endParaRPr>
            </a:p>
          </p:txBody>
        </p:sp>
        <p:grpSp>
          <p:nvGrpSpPr>
            <p:cNvPr id="165" name="그룹 164"/>
            <p:cNvGrpSpPr/>
            <p:nvPr/>
          </p:nvGrpSpPr>
          <p:grpSpPr>
            <a:xfrm>
              <a:off x="3494911" y="2472214"/>
              <a:ext cx="191782" cy="191782"/>
              <a:chOff x="3823492" y="2472215"/>
              <a:chExt cx="191782" cy="191782"/>
            </a:xfr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0" name="직사각형 169"/>
              <p:cNvSpPr/>
              <p:nvPr/>
            </p:nvSpPr>
            <p:spPr>
              <a:xfrm rot="5400000">
                <a:off x="3896523" y="2472215"/>
                <a:ext cx="45719" cy="191782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spc="-100">
                  <a:latin typeface="+mn-ea"/>
                </a:endParaRPr>
              </a:p>
            </p:txBody>
          </p:sp>
          <p:sp>
            <p:nvSpPr>
              <p:cNvPr id="171" name="직사각형 170"/>
              <p:cNvSpPr/>
              <p:nvPr/>
            </p:nvSpPr>
            <p:spPr>
              <a:xfrm>
                <a:off x="3896523" y="2472215"/>
                <a:ext cx="45719" cy="191782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spc="-100">
                  <a:latin typeface="+mn-ea"/>
                </a:endParaRPr>
              </a:p>
            </p:txBody>
          </p:sp>
          <p:sp>
            <p:nvSpPr>
              <p:cNvPr id="172" name="직사각형 171"/>
              <p:cNvSpPr/>
              <p:nvPr/>
            </p:nvSpPr>
            <p:spPr>
              <a:xfrm>
                <a:off x="3895982" y="2544706"/>
                <a:ext cx="46800" cy="468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spc="-100">
                  <a:latin typeface="+mn-ea"/>
                </a:endParaRPr>
              </a:p>
            </p:txBody>
          </p:sp>
        </p:grpSp>
      </p:grpSp>
      <p:grpSp>
        <p:nvGrpSpPr>
          <p:cNvPr id="190" name="그룹 189"/>
          <p:cNvGrpSpPr/>
          <p:nvPr/>
        </p:nvGrpSpPr>
        <p:grpSpPr>
          <a:xfrm>
            <a:off x="6206961" y="4811059"/>
            <a:ext cx="2621757" cy="1377112"/>
            <a:chOff x="345053" y="5332532"/>
            <a:chExt cx="2150465" cy="1129565"/>
          </a:xfrm>
        </p:grpSpPr>
        <p:sp>
          <p:nvSpPr>
            <p:cNvPr id="200" name="TextBox 199"/>
            <p:cNvSpPr txBox="1"/>
            <p:nvPr/>
          </p:nvSpPr>
          <p:spPr>
            <a:xfrm>
              <a:off x="843726" y="5332532"/>
              <a:ext cx="1153119" cy="201961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ko-KR" altLang="en-US" sz="16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청년인력 </a:t>
              </a:r>
              <a:r>
                <a:rPr kumimoji="1" lang="ko-KR" altLang="en-US" sz="16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채용후</a:t>
              </a:r>
              <a:endParaRPr kumimoji="1" lang="ko-KR" altLang="en-US" sz="1600" b="1" kern="0" spc="-10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201" name="직선 연결선 200"/>
            <p:cNvCxnSpPr/>
            <p:nvPr/>
          </p:nvCxnSpPr>
          <p:spPr>
            <a:xfrm>
              <a:off x="345053" y="5588367"/>
              <a:ext cx="2150465" cy="0"/>
            </a:xfrm>
            <a:prstGeom prst="line">
              <a:avLst/>
            </a:prstGeom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201"/>
            <p:cNvSpPr txBox="1"/>
            <p:nvPr/>
          </p:nvSpPr>
          <p:spPr>
            <a:xfrm>
              <a:off x="471625" y="5629008"/>
              <a:ext cx="1897321" cy="833089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>
              <a:defPPr>
                <a:defRPr lang="ko-KR"/>
              </a:defPPr>
              <a:lvl1pPr marL="288000" indent="-288000">
                <a:lnSpc>
                  <a:spcPct val="130000"/>
                </a:lnSpc>
                <a:buAutoNum type="arabicPeriod"/>
                <a:defRPr sz="2400">
                  <a:gradFill>
                    <a:gsLst>
                      <a:gs pos="0">
                        <a:schemeClr val="tx1">
                          <a:lumMod val="85000"/>
                          <a:lumOff val="15000"/>
                        </a:schemeClr>
                      </a:gs>
                      <a:gs pos="99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Rix고딕 B" pitchFamily="18" charset="-127"/>
                  <a:ea typeface="Rix고딕 B" pitchFamily="18" charset="-127"/>
                </a:defRPr>
              </a:lvl1pPr>
            </a:lstStyle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en-US" altLang="ko-KR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2</a:t>
              </a:r>
              <a:r>
                <a:rPr kumimoji="1" lang="ko-KR" altLang="en-US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년간 </a:t>
              </a:r>
              <a:r>
                <a:rPr kumimoji="1" lang="ko-KR" altLang="en-US" sz="2000" b="1" kern="0" spc="-100" dirty="0" err="1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E25101"/>
                  </a:solidFill>
                  <a:latin typeface="+mn-ea"/>
                  <a:ea typeface="+mn-ea"/>
                </a:rPr>
                <a:t>고용유지시</a:t>
              </a:r>
              <a:r>
                <a:rPr kumimoji="1" lang="ko-KR" altLang="en-US" sz="20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FFC000"/>
                  </a:solidFill>
                  <a:latin typeface="+mn-ea"/>
                  <a:ea typeface="+mn-ea"/>
                </a:rPr>
                <a:t> </a:t>
              </a:r>
            </a:p>
            <a:p>
              <a:pPr marL="0" indent="0" algn="ctr" defTabSz="836613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None/>
                <a:tabLst>
                  <a:tab pos="152400" algn="l"/>
                  <a:tab pos="303213" algn="l"/>
                  <a:tab pos="461963" algn="l"/>
                </a:tabLst>
                <a:defRPr/>
              </a:pPr>
              <a:r>
                <a:rPr kumimoji="1" lang="en-US" altLang="ko-KR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2</a:t>
              </a: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년간 지급한 </a:t>
              </a:r>
              <a:b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</a:b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급여의 </a:t>
              </a:r>
              <a:r>
                <a:rPr kumimoji="1" lang="en-US" altLang="ko-KR" sz="2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50</a:t>
              </a:r>
              <a:r>
                <a:rPr kumimoji="1" lang="en-US" altLang="ko-KR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%</a:t>
              </a:r>
              <a:r>
                <a:rPr kumimoji="1" lang="ko-KR" altLang="en-US" sz="1800" b="1" kern="0" spc="-100" dirty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rgbClr val="384D72"/>
                  </a:solidFill>
                  <a:latin typeface="+mn-ea"/>
                  <a:ea typeface="+mn-ea"/>
                </a:rPr>
                <a:t>이내 감면 </a:t>
              </a:r>
            </a:p>
          </p:txBody>
        </p:sp>
      </p:grpSp>
      <p:pic>
        <p:nvPicPr>
          <p:cNvPr id="204" name="그림 20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32523" y="4451550"/>
            <a:ext cx="2387278" cy="348589"/>
          </a:xfrm>
          <a:prstGeom prst="rect">
            <a:avLst/>
          </a:prstGeom>
        </p:spPr>
      </p:pic>
      <p:pic>
        <p:nvPicPr>
          <p:cNvPr id="205" name="그림 20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77637" y="4451550"/>
            <a:ext cx="2387278" cy="348589"/>
          </a:xfrm>
          <a:prstGeom prst="rect">
            <a:avLst/>
          </a:prstGeom>
        </p:spPr>
      </p:pic>
      <p:pic>
        <p:nvPicPr>
          <p:cNvPr id="206" name="그림 20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324200" y="4451550"/>
            <a:ext cx="2387278" cy="34858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1897" y="1759705"/>
            <a:ext cx="1328405" cy="127305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81203" y="1759705"/>
            <a:ext cx="845606" cy="127305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11091" y="1759705"/>
            <a:ext cx="1172310" cy="12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8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2278</TotalTime>
  <Words>2489</Words>
  <Application>Microsoft Office PowerPoint</Application>
  <PresentationFormat>화면 슬라이드 쇼(4:3)</PresentationFormat>
  <Paragraphs>771</Paragraphs>
  <Slides>33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8" baseType="lpstr">
      <vt:lpstr>Helvetica Neue Light</vt:lpstr>
      <vt:lpstr>HY견고딕</vt:lpstr>
      <vt:lpstr>HY견명조</vt:lpstr>
      <vt:lpstr>HY울릉도B</vt:lpstr>
      <vt:lpstr>HY헤드라인M</vt:lpstr>
      <vt:lpstr>KoPub돋움체 Bold</vt:lpstr>
      <vt:lpstr>KoPub돋움체 Medium</vt:lpstr>
      <vt:lpstr>Monotype Sorts</vt:lpstr>
      <vt:lpstr>Rix모던고딕 B</vt:lpstr>
      <vt:lpstr>나눔고딕</vt:lpstr>
      <vt:lpstr>맑은 고딕</vt:lpstr>
      <vt:lpstr>Arial</vt:lpstr>
      <vt:lpstr>Calibri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(주)심플</dc:creator>
  <cp:lastModifiedBy>TIPA</cp:lastModifiedBy>
  <cp:revision>374</cp:revision>
  <cp:lastPrinted>2019-01-04T01:27:45Z</cp:lastPrinted>
  <dcterms:created xsi:type="dcterms:W3CDTF">2018-07-02T07:46:14Z</dcterms:created>
  <dcterms:modified xsi:type="dcterms:W3CDTF">2019-01-08T05:07:27Z</dcterms:modified>
</cp:coreProperties>
</file>